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5" r:id="rId2"/>
    <p:sldId id="261" r:id="rId3"/>
    <p:sldId id="258" r:id="rId4"/>
    <p:sldId id="260" r:id="rId5"/>
    <p:sldId id="259" r:id="rId6"/>
    <p:sldId id="266" r:id="rId7"/>
    <p:sldId id="267" r:id="rId8"/>
    <p:sldId id="27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BD17E-7518-4E9C-829A-E9048D415200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A5181-6080-480F-B7BA-8368C4666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01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40ACF-0329-4A52-9C48-0CD5267D3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BD0669-23E6-4EDA-88E9-B0659A378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CA585-B9C1-4AC2-BD05-2D5F0940C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62EB5-CE67-41F1-9EEF-98765DB5A016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842DB-1C06-4DDF-9D30-400D63B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0E680-E213-422D-803E-944F8596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CD2A-6566-4E81-8138-93BE021B7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26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34BE1-7184-484B-B0F6-1025D7A83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82501A-CC33-43AF-BFFA-6F0A5043D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BF53F-3EA2-482B-B244-A1E8FD3D7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37D44-7B4A-4CDF-9A6C-8E561AB81C89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3903B-BA6D-4674-BE6F-2B18F514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372BF-5DB6-4D23-BB2A-6DBFE9E5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CD2A-6566-4E81-8138-93BE021B7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2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3C56D2-2FCD-4444-B5A2-2EB0D44C9A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3E817-CC9D-4F60-9B65-926000924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D635A-1CE0-452D-90D7-8752A46F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4849A-42E5-423D-88E2-7785F0A7B3FE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1728F-2E31-466C-A319-A2F7B8504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CC7F6-533B-4595-AACD-2BD383D9B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CD2A-6566-4E81-8138-93BE021B7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3FC3E-5E27-41FE-B001-49A74DCA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DD463-4117-4CD8-BCF5-4A61DF85D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C0579-A7AD-4088-8AD7-BC5F2DE54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6A075-891C-498A-A5CA-48B809C25F8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CEBB3-E470-4403-AFC2-FAC833DC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6DA8-EBC4-4217-AB4C-0E2E6360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CD2A-6566-4E81-8138-93BE021B7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8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268E-5915-4EF4-AA79-BB9DB7177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4B96-812A-4917-9353-430E407EC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C3D3E-BC86-4FBD-8C0A-8A231DFA2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DDFEC-3E73-4EF1-90B9-AFF0DB17E794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2ACBA-3BB4-4ACE-ABF5-CFE01693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11906-0323-456F-B4EF-3634A01FF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CD2A-6566-4E81-8138-93BE021B7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F1DCD-3E8A-4CB7-B280-3E485FD3A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2C61-7B96-4EED-B659-D16E453F2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7FC2F6-FF73-4030-8332-C134EED13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6C3FC-06B0-4597-BFFF-0630DB64E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84C93-CD19-49A6-9D8A-5B4431148A05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AAA10D-A1FB-45B0-B199-AA61BEBE2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FD80D-2E11-434F-BCB5-FECBE7464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CD2A-6566-4E81-8138-93BE021B7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18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EA042-909B-401B-8C33-FA3A90442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CCC2B-372C-4F74-87B6-72046C0B4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BB3D10-802F-40AE-972E-17B9E7D7A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A3715-0758-43AC-A11E-688A8C51D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45E61-B96A-4433-BAF4-2B5566014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2BBC38-AFBA-4790-AE90-101CE74DD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0502-C7EA-488E-BC11-367356473CCF}" type="datetime1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EF960C-C328-4D71-B246-FABA43E9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86D19A-E80A-455F-BE88-E573C6BE3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CD2A-6566-4E81-8138-93BE021B7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9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F74E-C1B9-4E5C-87BB-3C086AD7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F84936-B491-4072-9DA5-32D9FCF75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1D25-8F50-4945-8087-2818B11678BD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58A80-0BAA-4148-BF53-7ACD982E2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1D6DE-7595-4051-A100-2E8F14FD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CD2A-6566-4E81-8138-93BE021B7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1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0274D-A938-4D53-8032-A255E49EB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900F-EA5D-40CB-8EFE-922A3F02BEE9}" type="datetime1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67F3D-6648-405C-80A9-CD7E39A5C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B77E8-2754-4086-A82E-B9815FF5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CD2A-6566-4E81-8138-93BE021B7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9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455A7-F8C8-4428-B901-C8CC6C800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0BF44-C56A-422E-A59C-AC00C069A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CD0E8-A689-45FC-B9EF-7A2AF9D3D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691DE-03B9-4653-B276-4D11EAB6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D5E8-9A07-463B-83B4-D850019A3519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7BA80-C0B5-47DF-9437-622B57F2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40249-976B-465A-AF7E-F0D4173E0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CD2A-6566-4E81-8138-93BE021B7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2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54909-96CA-420E-9BC3-427A17EF2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C5D60F-C736-4A75-88B1-6E5670F5B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8B671-8461-4953-8F55-B6EC40F19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9471-089C-4904-B2FC-DD03BB5F1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B4F65-07AD-49BD-8979-CF493E940022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33B9D-6966-4CC3-8DA7-E50CCDB2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96A40-196E-4A59-918B-5A48CF75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8CD2A-6566-4E81-8138-93BE021B7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81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89F9A3-9EF5-43D1-A0AA-4F2441B44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7B2E3-10A6-474A-ACF3-5F9BC4CF4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8D633-FE98-4FA6-B287-A22CA325B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43073-FC24-4BE6-A87B-15F30A004CC3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0BB7B-5125-420E-AF4C-0F97E7691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6357E-CE6D-44BF-9DEA-2AC840955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8CD2A-6566-4E81-8138-93BE021B7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1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7DEF1-283B-44B1-A87C-0BD8C05A76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A41EA-2803-47A0-A895-4124D98457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6B0CD77D-591A-4AEF-BAEE-5C2E40DA88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16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F41D65-8A5F-4464-A591-0CE0C41715CD}"/>
              </a:ext>
            </a:extLst>
          </p:cNvPr>
          <p:cNvSpPr txBox="1"/>
          <p:nvPr/>
        </p:nvSpPr>
        <p:spPr>
          <a:xfrm>
            <a:off x="820369" y="2274967"/>
            <a:ext cx="81980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Montserrat" panose="020B0604020202020204" pitchFamily="2" charset="-52"/>
              </a:rPr>
              <a:t>HOLO MOTION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8CD98-B757-433D-927E-601CB081CB85}"/>
              </a:ext>
            </a:extLst>
          </p:cNvPr>
          <p:cNvSpPr txBox="1"/>
          <p:nvPr/>
        </p:nvSpPr>
        <p:spPr>
          <a:xfrm>
            <a:off x="903497" y="34580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anose="020B0604020202020204" pitchFamily="2" charset="-52"/>
              </a:rPr>
              <a:t>Уникальный способ выделится среди других</a:t>
            </a:r>
            <a:endParaRPr lang="en-US" sz="2800" b="1" dirty="0">
              <a:solidFill>
                <a:schemeClr val="bg1"/>
              </a:solidFill>
              <a:latin typeface="Montserrat" panose="020B0604020202020204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C8B58D-0AF2-4FE0-ABF4-83455DF96FE1}"/>
              </a:ext>
            </a:extLst>
          </p:cNvPr>
          <p:cNvSpPr txBox="1"/>
          <p:nvPr/>
        </p:nvSpPr>
        <p:spPr>
          <a:xfrm>
            <a:off x="903497" y="571869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" panose="020B0604020202020204" pitchFamily="2" charset="-52"/>
              </a:rPr>
              <a:t>Kazakhstan since 2022</a:t>
            </a:r>
          </a:p>
        </p:txBody>
      </p:sp>
    </p:spTree>
    <p:extLst>
      <p:ext uri="{BB962C8B-B14F-4D97-AF65-F5344CB8AC3E}">
        <p14:creationId xmlns:p14="http://schemas.microsoft.com/office/powerpoint/2010/main" val="12845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AF1EC1-BF9E-46A7-A8EF-057C2AF19F8E}"/>
              </a:ext>
            </a:extLst>
          </p:cNvPr>
          <p:cNvSpPr/>
          <p:nvPr/>
        </p:nvSpPr>
        <p:spPr>
          <a:xfrm>
            <a:off x="-2" y="1956122"/>
            <a:ext cx="12192003" cy="490187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AD3F7FC-A151-4738-99E5-B90126FB1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19245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5E7C51-646F-438F-A9E2-F9987EEC4DB8}"/>
              </a:ext>
            </a:extLst>
          </p:cNvPr>
          <p:cNvSpPr txBox="1"/>
          <p:nvPr/>
        </p:nvSpPr>
        <p:spPr>
          <a:xfrm>
            <a:off x="6371698" y="174918"/>
            <a:ext cx="18453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Montserrat" panose="020B0604020202020204" pitchFamily="2" charset="-52"/>
              </a:rPr>
              <a:t>HLV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D4C90-83C3-4F2F-8992-AE3277431C88}"/>
              </a:ext>
            </a:extLst>
          </p:cNvPr>
          <p:cNvSpPr txBox="1"/>
          <p:nvPr/>
        </p:nvSpPr>
        <p:spPr>
          <a:xfrm>
            <a:off x="6400758" y="1065795"/>
            <a:ext cx="5391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Montserrat" panose="020B0604020202020204" pitchFamily="2" charset="-52"/>
              </a:rPr>
              <a:t>Holographic Light Vitrine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F23523-11CB-462C-BA56-118E2C0AB4BE}"/>
              </a:ext>
            </a:extLst>
          </p:cNvPr>
          <p:cNvSpPr txBox="1"/>
          <p:nvPr/>
        </p:nvSpPr>
        <p:spPr>
          <a:xfrm>
            <a:off x="6400758" y="3072316"/>
            <a:ext cx="5791242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ВАУ - эффект для жителей города.</a:t>
            </a:r>
          </a:p>
          <a:p>
            <a:br>
              <a:rPr lang="ru-RU" sz="17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</a:br>
            <a:r>
              <a:rPr lang="ru-RU" sz="17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Дистанционное управление контентом, показывая аудитории актуальное сообщение в нужное время.</a:t>
            </a:r>
            <a:br>
              <a:rPr lang="ru-RU" sz="17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</a:br>
            <a:br>
              <a:rPr lang="ru-RU" sz="17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</a:br>
            <a:r>
              <a:rPr lang="ru-RU" sz="1700" b="1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Будущее уже здесь! </a:t>
            </a:r>
          </a:p>
          <a:p>
            <a:br>
              <a:rPr lang="ru-RU" sz="17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</a:br>
            <a:r>
              <a:rPr lang="ru-RU" sz="1700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Благодаря 3D эффектам а так же голограмме жители города не только заметят вас, но и снимут на видео. </a:t>
            </a:r>
            <a:endParaRPr lang="en-US" sz="17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044F31-F2C8-4446-9EE4-15E42E6644B5}"/>
              </a:ext>
            </a:extLst>
          </p:cNvPr>
          <p:cNvSpPr txBox="1"/>
          <p:nvPr/>
        </p:nvSpPr>
        <p:spPr>
          <a:xfrm>
            <a:off x="6400758" y="2261125"/>
            <a:ext cx="579124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Особенность </a:t>
            </a:r>
            <a:r>
              <a:rPr lang="en-US" sz="1700" b="1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HLV </a:t>
            </a:r>
            <a:r>
              <a:rPr lang="ru-RU" sz="1700" b="1" dirty="0">
                <a:solidFill>
                  <a:schemeClr val="bg1"/>
                </a:solidFill>
                <a:effectLst/>
                <a:latin typeface="Montserrat" panose="00000500000000000000" pitchFamily="2" charset="-52"/>
              </a:rPr>
              <a:t>панели</a:t>
            </a:r>
            <a:endParaRPr lang="en-US" sz="17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5426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505BD1-566D-4728-9BEC-69A859F4F098}"/>
              </a:ext>
            </a:extLst>
          </p:cNvPr>
          <p:cNvSpPr/>
          <p:nvPr/>
        </p:nvSpPr>
        <p:spPr>
          <a:xfrm>
            <a:off x="1" y="1393983"/>
            <a:ext cx="6840637" cy="5547360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loMotion Media | Future Advertising">
            <a:extLst>
              <a:ext uri="{FF2B5EF4-FFF2-40B4-BE49-F238E27FC236}">
                <a16:creationId xmlns:a16="http://schemas.microsoft.com/office/drawing/2014/main" id="{C5D0193B-793E-4655-9552-779987D52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638" y="0"/>
            <a:ext cx="5351362" cy="686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7B1CFC-50DD-4B24-8974-752DD3ABB096}"/>
              </a:ext>
            </a:extLst>
          </p:cNvPr>
          <p:cNvSpPr txBox="1"/>
          <p:nvPr/>
        </p:nvSpPr>
        <p:spPr>
          <a:xfrm>
            <a:off x="524697" y="352177"/>
            <a:ext cx="4418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" panose="020B0604020202020204" pitchFamily="2" charset="-52"/>
              </a:rPr>
              <a:t>Преимущества</a:t>
            </a:r>
            <a:endParaRPr lang="en-US" sz="4000" b="1" dirty="0">
              <a:solidFill>
                <a:schemeClr val="bg1"/>
              </a:solidFill>
              <a:latin typeface="Montserrat" panose="020B0604020202020204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CF2322-615E-47B1-86BB-FCDB7B94CA11}"/>
              </a:ext>
            </a:extLst>
          </p:cNvPr>
          <p:cNvSpPr txBox="1"/>
          <p:nvPr/>
        </p:nvSpPr>
        <p:spPr>
          <a:xfrm>
            <a:off x="524697" y="2028616"/>
            <a:ext cx="579124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effectLst/>
                <a:latin typeface="Montserrat" panose="00000500000000000000" pitchFamily="2" charset="-52"/>
              </a:rPr>
              <a:t>НЕ ТРЕБУЕТСЯ МОНТАЖ, ПЕЧАТЬ</a:t>
            </a:r>
            <a:br>
              <a:rPr lang="ru-RU" sz="1600" dirty="0">
                <a:effectLst/>
                <a:latin typeface="Montserrat" panose="00000500000000000000" pitchFamily="2" charset="-52"/>
              </a:rPr>
            </a:br>
            <a:br>
              <a:rPr lang="ru-RU" sz="1600" dirty="0">
                <a:effectLst/>
                <a:latin typeface="Montserrat" panose="00000500000000000000" pitchFamily="2" charset="-52"/>
              </a:rPr>
            </a:br>
            <a:r>
              <a:rPr lang="ru-RU" sz="1600" dirty="0">
                <a:effectLst/>
                <a:latin typeface="Montserrat" panose="00000500000000000000" pitchFamily="2" charset="-52"/>
              </a:rPr>
              <a:t>Дистанционно управлять контентом, обновлять рекламу стало еще проще!</a:t>
            </a:r>
            <a:br>
              <a:rPr lang="ru-RU" sz="1600" dirty="0">
                <a:effectLst/>
                <a:latin typeface="Montserrat" panose="00000500000000000000" pitchFamily="2" charset="-52"/>
              </a:rPr>
            </a:br>
            <a:br>
              <a:rPr lang="ru-RU" sz="1600" dirty="0">
                <a:effectLst/>
                <a:latin typeface="Montserrat" panose="00000500000000000000" pitchFamily="2" charset="-52"/>
              </a:rPr>
            </a:br>
            <a:r>
              <a:rPr lang="ru-RU" sz="1600" b="1" dirty="0">
                <a:effectLst/>
                <a:latin typeface="Montserrat" panose="00000500000000000000" pitchFamily="2" charset="-52"/>
              </a:rPr>
              <a:t>ВОЗМОЖНОСТЬ ВЫДЕЛИТСЯ СРЕДИ ДРУГИХ</a:t>
            </a:r>
            <a:br>
              <a:rPr lang="ru-RU" sz="1600" dirty="0">
                <a:effectLst/>
                <a:latin typeface="Montserrat" panose="00000500000000000000" pitchFamily="2" charset="-52"/>
              </a:rPr>
            </a:br>
            <a:br>
              <a:rPr lang="ru-RU" sz="1600" dirty="0">
                <a:effectLst/>
                <a:latin typeface="Montserrat" panose="00000500000000000000" pitchFamily="2" charset="-52"/>
              </a:rPr>
            </a:br>
            <a:r>
              <a:rPr lang="ru-RU" sz="1600" dirty="0">
                <a:effectLst/>
                <a:latin typeface="Montserrat" panose="00000500000000000000" pitchFamily="2" charset="-52"/>
              </a:rPr>
              <a:t>Привычная печатная реклама или видео давно прижиты в обществе. </a:t>
            </a:r>
            <a:br>
              <a:rPr lang="ru-RU" sz="1600" dirty="0">
                <a:effectLst/>
                <a:latin typeface="Montserrat" panose="00000500000000000000" pitchFamily="2" charset="-52"/>
              </a:rPr>
            </a:br>
            <a:r>
              <a:rPr lang="ru-RU" sz="1600" dirty="0">
                <a:effectLst/>
                <a:latin typeface="Montserrat" panose="00000500000000000000" pitchFamily="2" charset="-52"/>
              </a:rPr>
              <a:t>Что-то новое всегда привлекает внимание, в случае с 3D Голограммой дела идут еще лучше</a:t>
            </a:r>
          </a:p>
          <a:p>
            <a:endParaRPr lang="ru-RU" sz="1600" b="1" dirty="0">
              <a:latin typeface="Montserrat" panose="00000500000000000000" pitchFamily="2" charset="-52"/>
            </a:endParaRPr>
          </a:p>
          <a:p>
            <a:endParaRPr lang="ru-RU" sz="1600" b="1" dirty="0">
              <a:latin typeface="Montserrat" panose="00000500000000000000" pitchFamily="2" charset="-52"/>
            </a:endParaRPr>
          </a:p>
          <a:p>
            <a:endParaRPr lang="ru-RU" sz="1600" b="1" dirty="0">
              <a:latin typeface="Montserrat" panose="00000500000000000000" pitchFamily="2" charset="-52"/>
            </a:endParaRPr>
          </a:p>
          <a:p>
            <a:endParaRPr lang="ru-RU" sz="1600" b="1" dirty="0">
              <a:latin typeface="Montserrat" panose="00000500000000000000" pitchFamily="2" charset="-52"/>
            </a:endParaRPr>
          </a:p>
          <a:p>
            <a:r>
              <a:rPr lang="ru-RU" sz="1600" b="1" dirty="0">
                <a:effectLst/>
                <a:latin typeface="Montserrat" panose="00000500000000000000" pitchFamily="2" charset="-52"/>
              </a:rPr>
              <a:t>Длительность : 8-15 сек</a:t>
            </a:r>
          </a:p>
          <a:p>
            <a:r>
              <a:rPr lang="ru-RU" sz="1600" b="1" dirty="0">
                <a:latin typeface="Montserrat" panose="00000500000000000000" pitchFamily="2" charset="-52"/>
              </a:rPr>
              <a:t>Ротация 1 раз каждые 80 секунд</a:t>
            </a:r>
          </a:p>
        </p:txBody>
      </p:sp>
    </p:spTree>
    <p:extLst>
      <p:ext uri="{BB962C8B-B14F-4D97-AF65-F5344CB8AC3E}">
        <p14:creationId xmlns:p14="http://schemas.microsoft.com/office/powerpoint/2010/main" val="3186141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40A9CA-B5C2-4341-A71E-FBA475749B71}"/>
              </a:ext>
            </a:extLst>
          </p:cNvPr>
          <p:cNvSpPr txBox="1"/>
          <p:nvPr/>
        </p:nvSpPr>
        <p:spPr>
          <a:xfrm>
            <a:off x="377298" y="138542"/>
            <a:ext cx="4892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latin typeface="Montserrat" panose="020B0604020202020204" pitchFamily="2" charset="-52"/>
              </a:rPr>
              <a:t>СРАВНЕНИЕ</a:t>
            </a:r>
            <a:endParaRPr lang="en-US" sz="5400" b="1" dirty="0">
              <a:latin typeface="Montserrat" panose="020B0604020202020204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DC6CF-1B1A-4DF4-8A93-22216A003A36}"/>
              </a:ext>
            </a:extLst>
          </p:cNvPr>
          <p:cNvSpPr txBox="1"/>
          <p:nvPr/>
        </p:nvSpPr>
        <p:spPr>
          <a:xfrm>
            <a:off x="6922018" y="523071"/>
            <a:ext cx="4612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Montserrat" panose="020B0604020202020204" pitchFamily="2" charset="-52"/>
              </a:rPr>
              <a:t>Привычная реклама</a:t>
            </a:r>
            <a:endParaRPr lang="en-US" sz="3200" dirty="0">
              <a:latin typeface="Montserrat" panose="020B0604020202020204" pitchFamily="2" charset="-52"/>
            </a:endParaRPr>
          </a:p>
        </p:txBody>
      </p:sp>
      <p:pic>
        <p:nvPicPr>
          <p:cNvPr id="7" name="Picture 2" descr="Дизайн сити-форматов в Смоленске - РА &quot;Камея&quot;">
            <a:extLst>
              <a:ext uri="{FF2B5EF4-FFF2-40B4-BE49-F238E27FC236}">
                <a16:creationId xmlns:a16="http://schemas.microsoft.com/office/drawing/2014/main" id="{DF74ACC7-F661-487F-A3BB-7FBC0E70A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6" r="16949"/>
          <a:stretch/>
        </p:blipFill>
        <p:spPr bwMode="auto">
          <a:xfrm>
            <a:off x="7481309" y="1530473"/>
            <a:ext cx="3835852" cy="451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Дизайн сити-форматов в Смоленске - РА &quot;Камея&quot;">
            <a:extLst>
              <a:ext uri="{FF2B5EF4-FFF2-40B4-BE49-F238E27FC236}">
                <a16:creationId xmlns:a16="http://schemas.microsoft.com/office/drawing/2014/main" id="{C05F819D-425B-4A7E-A1EA-6719D483E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7" r="19604"/>
          <a:stretch/>
        </p:blipFill>
        <p:spPr bwMode="auto">
          <a:xfrm>
            <a:off x="377298" y="2364492"/>
            <a:ext cx="2790887" cy="367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dex of /Mtel/Indoor-Picks">
            <a:extLst>
              <a:ext uri="{FF2B5EF4-FFF2-40B4-BE49-F238E27FC236}">
                <a16:creationId xmlns:a16="http://schemas.microsoft.com/office/drawing/2014/main" id="{83FF5DCD-D15C-4FD2-9B17-67F91E55C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6" t="17890" r="28195" b="4035"/>
          <a:stretch/>
        </p:blipFill>
        <p:spPr bwMode="auto">
          <a:xfrm>
            <a:off x="3712530" y="2021840"/>
            <a:ext cx="3338510" cy="402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209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C82D5C8-8C44-4314-BDD2-34AFB3A759D4}"/>
              </a:ext>
            </a:extLst>
          </p:cNvPr>
          <p:cNvSpPr/>
          <p:nvPr/>
        </p:nvSpPr>
        <p:spPr>
          <a:xfrm>
            <a:off x="3832167" y="0"/>
            <a:ext cx="8491913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b="1" dirty="0">
              <a:solidFill>
                <a:schemeClr val="bg1"/>
              </a:solidFill>
              <a:latin typeface="Montserrat" panose="020B0604020202020204" pitchFamily="2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587A2F-5751-4599-885A-6FC5B2982054}"/>
              </a:ext>
            </a:extLst>
          </p:cNvPr>
          <p:cNvSpPr txBox="1"/>
          <p:nvPr/>
        </p:nvSpPr>
        <p:spPr>
          <a:xfrm>
            <a:off x="276319" y="224528"/>
            <a:ext cx="3321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>
                <a:latin typeface="Montserrat" panose="020B0604020202020204" pitchFamily="2" charset="-52"/>
              </a:rPr>
              <a:t>СРАВНЕНИЕ</a:t>
            </a:r>
            <a:endParaRPr lang="en-US" sz="3600" b="1" dirty="0">
              <a:latin typeface="Montserrat" panose="020B0604020202020204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C6B5E-5A70-410D-96F8-4593498FECD8}"/>
              </a:ext>
            </a:extLst>
          </p:cNvPr>
          <p:cNvSpPr txBox="1"/>
          <p:nvPr/>
        </p:nvSpPr>
        <p:spPr>
          <a:xfrm>
            <a:off x="186913" y="2152081"/>
            <a:ext cx="350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Montserrat" panose="020B0604020202020204" pitchFamily="2" charset="-52"/>
              </a:rPr>
              <a:t>Привычная реклама</a:t>
            </a:r>
            <a:endParaRPr lang="en-US" sz="2400" dirty="0">
              <a:latin typeface="Montserrat" panose="020B0604020202020204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6BE42-C950-4D28-8ED9-119F0C054358}"/>
              </a:ext>
            </a:extLst>
          </p:cNvPr>
          <p:cNvSpPr txBox="1"/>
          <p:nvPr/>
        </p:nvSpPr>
        <p:spPr>
          <a:xfrm>
            <a:off x="7377175" y="224528"/>
            <a:ext cx="3376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pitchFamily="2" charset="-52"/>
              </a:rPr>
              <a:t>HOLO MOTION</a:t>
            </a:r>
          </a:p>
        </p:txBody>
      </p:sp>
      <p:pic>
        <p:nvPicPr>
          <p:cNvPr id="2050" name="Picture 2" descr="Дизайн сити-форматов в Смоленске - РА &quot;Камея&quot;">
            <a:extLst>
              <a:ext uri="{FF2B5EF4-FFF2-40B4-BE49-F238E27FC236}">
                <a16:creationId xmlns:a16="http://schemas.microsoft.com/office/drawing/2014/main" id="{B63E6818-D5FA-4048-98CE-8585090AA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6" r="16949"/>
          <a:stretch/>
        </p:blipFill>
        <p:spPr bwMode="auto">
          <a:xfrm>
            <a:off x="517561" y="2975956"/>
            <a:ext cx="2846396" cy="33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store&#10;&#10;Description automatically generated">
            <a:extLst>
              <a:ext uri="{FF2B5EF4-FFF2-40B4-BE49-F238E27FC236}">
                <a16:creationId xmlns:a16="http://schemas.microsoft.com/office/drawing/2014/main" id="{7C845BA5-2C56-41CC-9BAC-A0233C7711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7" r="21742"/>
          <a:stretch/>
        </p:blipFill>
        <p:spPr>
          <a:xfrm>
            <a:off x="6398090" y="1179492"/>
            <a:ext cx="5377696" cy="53308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B856F8-90C6-4628-BCB5-456AEE440682}"/>
              </a:ext>
            </a:extLst>
          </p:cNvPr>
          <p:cNvSpPr txBox="1"/>
          <p:nvPr/>
        </p:nvSpPr>
        <p:spPr>
          <a:xfrm>
            <a:off x="3991662" y="2152081"/>
            <a:ext cx="240642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Montserrat" panose="020B0604020202020204" pitchFamily="2" charset="-52"/>
              </a:rPr>
              <a:t>HD </a:t>
            </a:r>
            <a:r>
              <a:rPr lang="ru-RU" sz="2400" b="1" dirty="0">
                <a:solidFill>
                  <a:schemeClr val="bg1"/>
                </a:solidFill>
                <a:latin typeface="Montserrat" panose="020B0604020202020204" pitchFamily="2" charset="-52"/>
              </a:rPr>
              <a:t>качество</a:t>
            </a:r>
          </a:p>
          <a:p>
            <a:endParaRPr lang="ru-RU" sz="2400" b="1" dirty="0">
              <a:solidFill>
                <a:schemeClr val="bg1"/>
              </a:solidFill>
              <a:latin typeface="Montserrat" panose="020B0604020202020204" pitchFamily="2" charset="-52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Montserrat" panose="020B0604020202020204" pitchFamily="2" charset="-52"/>
              </a:rPr>
              <a:t>1024</a:t>
            </a:r>
            <a:r>
              <a:rPr lang="en-US" sz="2400" b="1" dirty="0">
                <a:solidFill>
                  <a:schemeClr val="bg1"/>
                </a:solidFill>
                <a:latin typeface="Montserrat" panose="020B0604020202020204" pitchFamily="2" charset="-52"/>
              </a:rPr>
              <a:t>p </a:t>
            </a:r>
            <a:r>
              <a:rPr lang="ru-RU" sz="2400" b="1" dirty="0">
                <a:solidFill>
                  <a:schemeClr val="bg1"/>
                </a:solidFill>
                <a:latin typeface="Montserrat" panose="020B0604020202020204" pitchFamily="2" charset="-52"/>
              </a:rPr>
              <a:t>х</a:t>
            </a:r>
            <a:r>
              <a:rPr lang="en-US" sz="2400" b="1" dirty="0">
                <a:solidFill>
                  <a:schemeClr val="bg1"/>
                </a:solidFill>
                <a:latin typeface="Montserrat" panose="020B0604020202020204" pitchFamily="2" charset="-52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Montserrat" panose="020B0604020202020204" pitchFamily="2" charset="-52"/>
              </a:rPr>
              <a:t>1024</a:t>
            </a:r>
            <a:r>
              <a:rPr lang="en-US" sz="2400" b="1" dirty="0">
                <a:solidFill>
                  <a:schemeClr val="bg1"/>
                </a:solidFill>
                <a:latin typeface="Montserrat" panose="020B0604020202020204" pitchFamily="2" charset="-52"/>
              </a:rPr>
              <a:t>p</a:t>
            </a:r>
          </a:p>
          <a:p>
            <a:endParaRPr lang="en-US" sz="2400" b="1" dirty="0">
              <a:solidFill>
                <a:schemeClr val="bg1"/>
              </a:solidFill>
              <a:latin typeface="Montserrat" panose="020B0604020202020204" pitchFamily="2" charset="-52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Montserrat" panose="020B0604020202020204" pitchFamily="2" charset="-52"/>
              </a:rPr>
              <a:t>LED display</a:t>
            </a:r>
          </a:p>
          <a:p>
            <a:endParaRPr lang="en-US" sz="2400" b="1" dirty="0">
              <a:solidFill>
                <a:schemeClr val="bg1"/>
              </a:solidFill>
              <a:latin typeface="Montserrat" panose="020B0604020202020204" pitchFamily="2" charset="-52"/>
            </a:endParaRPr>
          </a:p>
          <a:p>
            <a:r>
              <a:rPr lang="ru-RU" sz="2400" b="1" dirty="0">
                <a:solidFill>
                  <a:schemeClr val="bg1"/>
                </a:solidFill>
                <a:latin typeface="Montserrat" panose="020B0604020202020204" pitchFamily="2" charset="-52"/>
              </a:rPr>
              <a:t>Визуальный</a:t>
            </a:r>
          </a:p>
          <a:p>
            <a:r>
              <a:rPr lang="ru-RU" sz="2400" b="1" dirty="0">
                <a:solidFill>
                  <a:schemeClr val="bg1"/>
                </a:solidFill>
                <a:latin typeface="Montserrat" panose="020B0604020202020204" pitchFamily="2" charset="-52"/>
              </a:rPr>
              <a:t>Наклон 176* </a:t>
            </a:r>
            <a:endParaRPr lang="en-US" sz="2400" b="1" dirty="0">
              <a:solidFill>
                <a:schemeClr val="bg1"/>
              </a:solidFill>
              <a:latin typeface="Montserrat" panose="020B06040202020202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710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9A1EA4-844F-4E09-B08D-686C6B5C69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71120" y="-71120"/>
            <a:ext cx="12649200" cy="7315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B67EC-99E0-4308-ACF6-68CCE51D8C9C}"/>
              </a:ext>
            </a:extLst>
          </p:cNvPr>
          <p:cNvSpPr txBox="1"/>
          <p:nvPr/>
        </p:nvSpPr>
        <p:spPr>
          <a:xfrm>
            <a:off x="386122" y="412813"/>
            <a:ext cx="34916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pitchFamily="2" charset="-52"/>
              </a:rPr>
              <a:t>HOLO MOTION </a:t>
            </a:r>
          </a:p>
          <a:p>
            <a:r>
              <a:rPr lang="en-US" sz="3200" dirty="0">
                <a:solidFill>
                  <a:schemeClr val="bg1"/>
                </a:solidFill>
                <a:latin typeface="Montserrat" panose="020B0604020202020204" pitchFamily="2" charset="-52"/>
              </a:rPr>
              <a:t>Description</a:t>
            </a:r>
          </a:p>
        </p:txBody>
      </p:sp>
      <p:pic>
        <p:nvPicPr>
          <p:cNvPr id="5" name="Picture 4" descr="A picture containing text, store&#10;&#10;Description automatically generated">
            <a:extLst>
              <a:ext uri="{FF2B5EF4-FFF2-40B4-BE49-F238E27FC236}">
                <a16:creationId xmlns:a16="http://schemas.microsoft.com/office/drawing/2014/main" id="{09A7E0FE-2B33-4C31-9D47-D4345CB252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7" r="21742"/>
          <a:stretch/>
        </p:blipFill>
        <p:spPr>
          <a:xfrm>
            <a:off x="6398090" y="595686"/>
            <a:ext cx="5966630" cy="5914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0913E0-FDB2-488D-8581-F3F8E2BE714F}"/>
              </a:ext>
            </a:extLst>
          </p:cNvPr>
          <p:cNvSpPr txBox="1"/>
          <p:nvPr/>
        </p:nvSpPr>
        <p:spPr>
          <a:xfrm>
            <a:off x="386122" y="1973964"/>
            <a:ext cx="5966631" cy="1348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latin typeface="Montserrat" panose="020B0604020202020204" pitchFamily="2" charset="-52"/>
              </a:rPr>
              <a:t>Усовершенствованная технология</a:t>
            </a:r>
            <a:endParaRPr lang="en-US" sz="2000" b="1" dirty="0">
              <a:solidFill>
                <a:schemeClr val="bg1"/>
              </a:solidFill>
              <a:latin typeface="Montserrat" panose="020B0604020202020204" pitchFamily="2" charset="-52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latin typeface="Montserrat" panose="020B0604020202020204" pitchFamily="2" charset="-52"/>
              </a:rPr>
              <a:t>светодиодной подсветки обеспечивает 3000 </a:t>
            </a:r>
            <a:r>
              <a:rPr lang="en-US" sz="2000" b="1" dirty="0">
                <a:solidFill>
                  <a:schemeClr val="bg1"/>
                </a:solidFill>
                <a:latin typeface="Montserrat" panose="020B0604020202020204" pitchFamily="2" charset="-52"/>
              </a:rPr>
              <a:t>cd/m2</a:t>
            </a:r>
            <a:r>
              <a:rPr lang="ru-RU" sz="2000" b="1" dirty="0">
                <a:solidFill>
                  <a:schemeClr val="bg1"/>
                </a:solidFill>
                <a:latin typeface="Montserrat" panose="020B0604020202020204" pitchFamily="2" charset="-52"/>
              </a:rPr>
              <a:t> и </a:t>
            </a:r>
            <a:r>
              <a:rPr lang="en-US" sz="2000" b="1" dirty="0">
                <a:solidFill>
                  <a:schemeClr val="bg1"/>
                </a:solidFill>
                <a:latin typeface="Montserrat" panose="020B0604020202020204" pitchFamily="2" charset="-52"/>
              </a:rPr>
              <a:t>Full HD </a:t>
            </a:r>
            <a:r>
              <a:rPr lang="kk-KZ" sz="2000" b="1" dirty="0">
                <a:solidFill>
                  <a:schemeClr val="bg1"/>
                </a:solidFill>
                <a:latin typeface="Montserrat" panose="020B0604020202020204" pitchFamily="2" charset="-52"/>
              </a:rPr>
              <a:t>качество контента</a:t>
            </a:r>
            <a:endParaRPr lang="en-US" sz="2000" b="1" dirty="0">
              <a:solidFill>
                <a:schemeClr val="bg1"/>
              </a:solidFill>
              <a:latin typeface="Montserrat" panose="020B0604020202020204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F6C2E-D137-4351-A372-08C2456C2B8A}"/>
              </a:ext>
            </a:extLst>
          </p:cNvPr>
          <p:cNvSpPr txBox="1"/>
          <p:nvPr/>
        </p:nvSpPr>
        <p:spPr>
          <a:xfrm>
            <a:off x="386122" y="3822750"/>
            <a:ext cx="59666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bg1"/>
                </a:solidFill>
                <a:latin typeface="Montserrat" panose="020B0604020202020204" pitchFamily="2" charset="-52"/>
              </a:rPr>
              <a:t>В конструкции находятся специальные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bg1"/>
                </a:solidFill>
                <a:latin typeface="Montserrat" panose="020B0604020202020204" pitchFamily="2" charset="-52"/>
              </a:rPr>
              <a:t>кристаллы и превосходные световоды</a:t>
            </a:r>
          </a:p>
          <a:p>
            <a:pPr>
              <a:spcBef>
                <a:spcPts val="600"/>
              </a:spcBef>
            </a:pPr>
            <a:r>
              <a:rPr lang="ru-RU" sz="2000" dirty="0">
                <a:solidFill>
                  <a:schemeClr val="bg1"/>
                </a:solidFill>
                <a:latin typeface="Montserrat" panose="020B0604020202020204" pitchFamily="2" charset="-52"/>
              </a:rPr>
              <a:t>обеспечивающий высокоэффективное отображение без ущерба для оптического качества и зрения.</a:t>
            </a:r>
            <a:endParaRPr lang="en-US" sz="2000" dirty="0">
              <a:solidFill>
                <a:schemeClr val="bg1"/>
              </a:solidFill>
              <a:latin typeface="Montserrat" panose="020B06040202020202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89404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9B3934-838A-427B-AB9E-166D536B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120640" cy="1956841"/>
          </a:xfrm>
        </p:spPr>
        <p:txBody>
          <a:bodyPr anchor="b">
            <a:normAutofit/>
          </a:bodyPr>
          <a:lstStyle/>
          <a:p>
            <a:r>
              <a:rPr lang="ru-RU" sz="5400" b="1" dirty="0">
                <a:latin typeface="Montserrat" panose="00000500000000000000" pitchFamily="2" charset="-52"/>
              </a:rPr>
              <a:t>Наши точки</a:t>
            </a:r>
            <a:endParaRPr lang="en-US" sz="5400" b="1" dirty="0">
              <a:latin typeface="Montserrat" panose="00000500000000000000" pitchFamily="2" charset="-52"/>
            </a:endParaRP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5BD61-7C7C-4CA8-AC65-017F4BE25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5038344" cy="332066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Montserrat" panose="00000500000000000000" pitchFamily="2" charset="-52"/>
              </a:rPr>
              <a:t>MEGA Alma-Ata</a:t>
            </a:r>
            <a:endParaRPr lang="ru-RU" sz="2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endParaRPr lang="ru-RU" sz="2400" b="1" dirty="0">
              <a:latin typeface="Montserrat" panose="00000500000000000000" pitchFamily="2" charset="-52"/>
            </a:endParaRPr>
          </a:p>
          <a:p>
            <a:pPr marL="0" indent="0">
              <a:buNone/>
            </a:pPr>
            <a:r>
              <a:rPr lang="ru-RU" sz="1800" b="1" dirty="0">
                <a:latin typeface="Montserrat" panose="00000500000000000000" pitchFamily="2" charset="-52"/>
              </a:rPr>
              <a:t>Через месяц </a:t>
            </a:r>
            <a:r>
              <a:rPr lang="ru-RU" sz="1800" dirty="0">
                <a:latin typeface="Montserrat" panose="00000500000000000000" pitchFamily="2" charset="-52"/>
              </a:rPr>
              <a:t>(Декабрь 2022) </a:t>
            </a:r>
          </a:p>
          <a:p>
            <a:pPr marL="0" indent="0">
              <a:buNone/>
            </a:pPr>
            <a:r>
              <a:rPr lang="ru-RU" sz="2400" b="1" dirty="0">
                <a:latin typeface="Montserrat" panose="00000500000000000000" pitchFamily="2" charset="-52"/>
              </a:rPr>
              <a:t> </a:t>
            </a:r>
            <a:r>
              <a:rPr lang="en-US" sz="2400" b="1" dirty="0">
                <a:latin typeface="Montserrat" panose="00000500000000000000" pitchFamily="2" charset="-52"/>
              </a:rPr>
              <a:t>MEGA Park</a:t>
            </a:r>
          </a:p>
        </p:txBody>
      </p:sp>
      <p:pic>
        <p:nvPicPr>
          <p:cNvPr id="1026" name="Picture 2" descr="Мега Алма-Ата, Алматы: лучшие советы перед посещением - Tripadvisor">
            <a:extLst>
              <a:ext uri="{FF2B5EF4-FFF2-40B4-BE49-F238E27FC236}">
                <a16:creationId xmlns:a16="http://schemas.microsoft.com/office/drawing/2014/main" id="{21795049-3437-4588-B4EA-E0B8BE713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2" r="21777"/>
          <a:stretch/>
        </p:blipFill>
        <p:spPr bwMode="auto">
          <a:xfrm>
            <a:off x="5303310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92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7DEF1-283B-44B1-A87C-0BD8C05A76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1A41EA-2803-47A0-A895-4124D98457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6B0CD77D-591A-4AEF-BAEE-5C2E40DA88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16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F41D65-8A5F-4464-A591-0CE0C41715CD}"/>
              </a:ext>
            </a:extLst>
          </p:cNvPr>
          <p:cNvSpPr txBox="1"/>
          <p:nvPr/>
        </p:nvSpPr>
        <p:spPr>
          <a:xfrm>
            <a:off x="895183" y="1122363"/>
            <a:ext cx="110751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" panose="020B0604020202020204" pitchFamily="2" charset="-52"/>
              </a:rPr>
              <a:t>Вам понравилось и вы видите потенциал? </a:t>
            </a:r>
          </a:p>
          <a:p>
            <a:r>
              <a:rPr lang="ru-RU" sz="4000" b="1" dirty="0">
                <a:solidFill>
                  <a:schemeClr val="bg1"/>
                </a:solidFill>
                <a:latin typeface="Montserrat" panose="020B0604020202020204" pitchFamily="2" charset="-52"/>
              </a:rPr>
              <a:t>Мы готовы обсудить разные предложения</a:t>
            </a:r>
            <a:endParaRPr lang="en-US" sz="4000" b="1" dirty="0">
              <a:solidFill>
                <a:schemeClr val="bg1"/>
              </a:solidFill>
              <a:latin typeface="Montserrat" panose="020B0604020202020204" pitchFamily="2" charset="-5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8CD98-B757-433D-927E-601CB081CB85}"/>
              </a:ext>
            </a:extLst>
          </p:cNvPr>
          <p:cNvSpPr txBox="1"/>
          <p:nvPr/>
        </p:nvSpPr>
        <p:spPr>
          <a:xfrm>
            <a:off x="895184" y="4654739"/>
            <a:ext cx="8198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pitchFamily="2" charset="-52"/>
              </a:rPr>
              <a:t>HOLODECAUX KAZAKHSTAN 2022</a:t>
            </a:r>
          </a:p>
          <a:p>
            <a:r>
              <a:rPr lang="en-US" sz="3200" b="1" dirty="0">
                <a:solidFill>
                  <a:schemeClr val="bg1"/>
                </a:solidFill>
                <a:latin typeface="Montserrat" panose="020B0604020202020204" pitchFamily="2" charset="-52"/>
              </a:rPr>
              <a:t>+7 </a:t>
            </a:r>
            <a:r>
              <a:rPr lang="ru-RU" sz="3200" b="1" dirty="0">
                <a:solidFill>
                  <a:schemeClr val="bg1"/>
                </a:solidFill>
                <a:latin typeface="Montserrat" panose="020B0604020202020204" pitchFamily="2" charset="-52"/>
              </a:rPr>
              <a:t>705 570 14 61 </a:t>
            </a:r>
            <a:r>
              <a:rPr lang="en-US" sz="3200" b="1" dirty="0">
                <a:solidFill>
                  <a:schemeClr val="bg1"/>
                </a:solidFill>
                <a:latin typeface="Montserrat" panose="020B0604020202020204" pitchFamily="2" charset="-52"/>
              </a:rPr>
              <a:t>- </a:t>
            </a:r>
            <a:r>
              <a:rPr lang="ru-RU" sz="3200" b="1" dirty="0" err="1">
                <a:solidFill>
                  <a:schemeClr val="bg1"/>
                </a:solidFill>
                <a:latin typeface="Montserrat" panose="020B0604020202020204" pitchFamily="2" charset="-52"/>
              </a:rPr>
              <a:t>Абылай</a:t>
            </a:r>
            <a:endParaRPr lang="en-US" sz="3200" b="1" dirty="0">
              <a:solidFill>
                <a:schemeClr val="bg1"/>
              </a:solidFill>
              <a:latin typeface="Montserrat" panose="020B0604020202020204" pitchFamily="2" charset="-52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Montserrat" panose="020B0604020202020204" pitchFamily="2" charset="-52"/>
              </a:rPr>
              <a:t>sales.holomotion@gmail.com</a:t>
            </a:r>
          </a:p>
        </p:txBody>
      </p:sp>
    </p:spTree>
    <p:extLst>
      <p:ext uri="{BB962C8B-B14F-4D97-AF65-F5344CB8AC3E}">
        <p14:creationId xmlns:p14="http://schemas.microsoft.com/office/powerpoint/2010/main" val="367289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228</Words>
  <Application>Microsoft Office PowerPoint</Application>
  <PresentationFormat>Widescreen</PresentationFormat>
  <Paragraphs>49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Montserrat</vt:lpstr>
      <vt:lpstr>Office Theme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Наши точки</vt:lpstr>
      <vt:lpstr>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Alisher Narik</dc:creator>
  <cp:lastModifiedBy>Alisher Narik</cp:lastModifiedBy>
  <cp:revision>9</cp:revision>
  <dcterms:created xsi:type="dcterms:W3CDTF">2022-05-13T10:14:35Z</dcterms:created>
  <dcterms:modified xsi:type="dcterms:W3CDTF">2022-10-13T12:08:04Z</dcterms:modified>
</cp:coreProperties>
</file>