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1" r:id="rId4"/>
    <p:sldMasterId id="214748367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</p:sldIdLst>
  <p:sldSz cy="5143500" cx="9144000"/>
  <p:notesSz cx="6858000" cy="9144000"/>
  <p:embeddedFontLst>
    <p:embeddedFont>
      <p:font typeface="Roboto Serif"/>
      <p:regular r:id="rId32"/>
      <p:bold r:id="rId33"/>
      <p:italic r:id="rId34"/>
      <p:boldItalic r:id="rId35"/>
    </p:embeddedFont>
    <p:embeddedFont>
      <p:font typeface="Montserrat SemiBold"/>
      <p:regular r:id="rId36"/>
      <p:bold r:id="rId37"/>
      <p:italic r:id="rId38"/>
      <p:boldItalic r:id="rId39"/>
    </p:embeddedFont>
    <p:embeddedFont>
      <p:font typeface="Montserrat"/>
      <p:regular r:id="rId40"/>
      <p:bold r:id="rId41"/>
      <p:italic r:id="rId42"/>
      <p:boldItalic r:id="rId43"/>
    </p:embeddedFont>
    <p:embeddedFont>
      <p:font typeface="Roboto Serif ExtraBold"/>
      <p:bold r:id="rId44"/>
      <p:boldItalic r:id="rId45"/>
    </p:embeddedFont>
    <p:embeddedFont>
      <p:font typeface="Montserrat Medium"/>
      <p:regular r:id="rId46"/>
      <p:bold r:id="rId47"/>
      <p:italic r:id="rId48"/>
      <p:boldItalic r:id="rId49"/>
    </p:embeddedFont>
    <p:embeddedFont>
      <p:font typeface="Lora SemiBold"/>
      <p:regular r:id="rId50"/>
      <p:bold r:id="rId51"/>
      <p:italic r:id="rId52"/>
      <p:boldItalic r:id="rId53"/>
    </p:embeddedFont>
    <p:embeddedFont>
      <p:font typeface="Montserrat Light"/>
      <p:regular r:id="rId54"/>
      <p:bold r:id="rId55"/>
      <p:italic r:id="rId56"/>
      <p:boldItalic r:id="rId57"/>
    </p:embeddedFont>
    <p:embeddedFont>
      <p:font typeface="Roboto Serif SemiBold"/>
      <p:regular r:id="rId58"/>
      <p:bold r:id="rId59"/>
      <p:italic r:id="rId60"/>
      <p:boldItalic r:id="rId6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-regular.fntdata"/><Relationship Id="rId42" Type="http://schemas.openxmlformats.org/officeDocument/2006/relationships/font" Target="fonts/Montserrat-italic.fntdata"/><Relationship Id="rId41" Type="http://schemas.openxmlformats.org/officeDocument/2006/relationships/font" Target="fonts/Montserrat-bold.fntdata"/><Relationship Id="rId44" Type="http://schemas.openxmlformats.org/officeDocument/2006/relationships/font" Target="fonts/RobotoSerifExtraBold-bold.fntdata"/><Relationship Id="rId43" Type="http://schemas.openxmlformats.org/officeDocument/2006/relationships/font" Target="fonts/Montserrat-boldItalic.fntdata"/><Relationship Id="rId46" Type="http://schemas.openxmlformats.org/officeDocument/2006/relationships/font" Target="fonts/MontserratMedium-regular.fntdata"/><Relationship Id="rId45" Type="http://schemas.openxmlformats.org/officeDocument/2006/relationships/font" Target="fonts/RobotoSerifExtraBold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font" Target="fonts/MontserratMedium-italic.fntdata"/><Relationship Id="rId47" Type="http://schemas.openxmlformats.org/officeDocument/2006/relationships/font" Target="fonts/MontserratMedium-bold.fntdata"/><Relationship Id="rId49" Type="http://schemas.openxmlformats.org/officeDocument/2006/relationships/font" Target="fonts/MontserratMedium-bold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font" Target="fonts/RobotoSerif-bold.fntdata"/><Relationship Id="rId32" Type="http://schemas.openxmlformats.org/officeDocument/2006/relationships/font" Target="fonts/RobotoSerif-regular.fntdata"/><Relationship Id="rId35" Type="http://schemas.openxmlformats.org/officeDocument/2006/relationships/font" Target="fonts/RobotoSerif-boldItalic.fntdata"/><Relationship Id="rId34" Type="http://schemas.openxmlformats.org/officeDocument/2006/relationships/font" Target="fonts/RobotoSerif-italic.fntdata"/><Relationship Id="rId37" Type="http://schemas.openxmlformats.org/officeDocument/2006/relationships/font" Target="fonts/MontserratSemiBold-bold.fntdata"/><Relationship Id="rId36" Type="http://schemas.openxmlformats.org/officeDocument/2006/relationships/font" Target="fonts/MontserratSemiBold-regular.fntdata"/><Relationship Id="rId39" Type="http://schemas.openxmlformats.org/officeDocument/2006/relationships/font" Target="fonts/MontserratSemiBold-boldItalic.fntdata"/><Relationship Id="rId38" Type="http://schemas.openxmlformats.org/officeDocument/2006/relationships/font" Target="fonts/MontserratSemiBold-italic.fntdata"/><Relationship Id="rId61" Type="http://schemas.openxmlformats.org/officeDocument/2006/relationships/font" Target="fonts/RobotoSerifSemiBold-boldItalic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60" Type="http://schemas.openxmlformats.org/officeDocument/2006/relationships/font" Target="fonts/RobotoSerifSemiBold-italic.fnt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LoraSemiBold-bold.fntdata"/><Relationship Id="rId50" Type="http://schemas.openxmlformats.org/officeDocument/2006/relationships/font" Target="fonts/LoraSemiBold-regular.fntdata"/><Relationship Id="rId53" Type="http://schemas.openxmlformats.org/officeDocument/2006/relationships/font" Target="fonts/LoraSemiBold-boldItalic.fntdata"/><Relationship Id="rId52" Type="http://schemas.openxmlformats.org/officeDocument/2006/relationships/font" Target="fonts/LoraSemiBold-italic.fntdata"/><Relationship Id="rId11" Type="http://schemas.openxmlformats.org/officeDocument/2006/relationships/slide" Target="slides/slide5.xml"/><Relationship Id="rId55" Type="http://schemas.openxmlformats.org/officeDocument/2006/relationships/font" Target="fonts/MontserratLight-bold.fntdata"/><Relationship Id="rId10" Type="http://schemas.openxmlformats.org/officeDocument/2006/relationships/slide" Target="slides/slide4.xml"/><Relationship Id="rId54" Type="http://schemas.openxmlformats.org/officeDocument/2006/relationships/font" Target="fonts/MontserratLight-regular.fntdata"/><Relationship Id="rId13" Type="http://schemas.openxmlformats.org/officeDocument/2006/relationships/slide" Target="slides/slide7.xml"/><Relationship Id="rId57" Type="http://schemas.openxmlformats.org/officeDocument/2006/relationships/font" Target="fonts/MontserratLight-boldItalic.fntdata"/><Relationship Id="rId12" Type="http://schemas.openxmlformats.org/officeDocument/2006/relationships/slide" Target="slides/slide6.xml"/><Relationship Id="rId56" Type="http://schemas.openxmlformats.org/officeDocument/2006/relationships/font" Target="fonts/MontserratLight-italic.fntdata"/><Relationship Id="rId15" Type="http://schemas.openxmlformats.org/officeDocument/2006/relationships/slide" Target="slides/slide9.xml"/><Relationship Id="rId59" Type="http://schemas.openxmlformats.org/officeDocument/2006/relationships/font" Target="fonts/RobotoSerifSemiBold-bold.fntdata"/><Relationship Id="rId14" Type="http://schemas.openxmlformats.org/officeDocument/2006/relationships/slide" Target="slides/slide8.xml"/><Relationship Id="rId58" Type="http://schemas.openxmlformats.org/officeDocument/2006/relationships/font" Target="fonts/RobotoSerifSemiBold-regular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a768d87fcf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a768d87fcf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a768d87fcf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2a768d87fcf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a768d87fcf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2a768d87fcf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О нас 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- Число школ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- выручка с 2021- по сег момент - на всю сеть 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- не закрыли ни одну школу и этим дико гордимся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a768d87fcf_0_5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2a768d87fcf_0_5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О нас 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- Число школ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- выручка с 2021- по сег момент - на всю сеть 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- не закрыли ни одну школу и этим дико гордимся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a768d87fcf_0_5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2a768d87fcf_0_5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a768d87fcf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2a768d87fcf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a768d87fcf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2a768d87fcf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a768d87fcf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2a768d87fcf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a768d87fcf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2a768d87fcf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a768d87fcf_0_3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2a768d87fcf_0_3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a768d87fcf_0_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a768d87fcf_0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a768d87fcf_0_3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2a768d87fcf_0_3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a768d87fcf_0_3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2a768d87fcf_0_3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про наши уроки и методиста и пример урока </a:t>
            </a:r>
            <a:br>
              <a:rPr lang="ru"/>
            </a:br>
            <a:r>
              <a:rPr lang="ru"/>
              <a:t>наша ЦА: от 6 лет до 75 (наш рекорд в центре был около 65 лет- у мисс Бибинур учился дедушка который очень хотел выучить английский)</a:t>
            </a:r>
            <a:br>
              <a:rPr lang="ru"/>
            </a:br>
            <a:r>
              <a:rPr lang="ru"/>
              <a:t>за полгода в нашем центре ученики отлично говорят на англ - тут у нас отзывы учеников - как говорят до и как говорят после </a:t>
            </a:r>
            <a:br>
              <a:rPr lang="ru"/>
            </a:br>
            <a:br>
              <a:rPr lang="ru"/>
            </a:br>
            <a:r>
              <a:rPr lang="ru"/>
              <a:t>как тольуо студенты заканчивают уровень их ждет дипломная  работа </a:t>
            </a:r>
            <a:br>
              <a:rPr lang="ru"/>
            </a:br>
            <a:r>
              <a:rPr lang="ru">
                <a:solidFill>
                  <a:schemeClr val="dk1"/>
                </a:solidFill>
              </a:rPr>
              <a:t>немного о продукте - зачем нужен англ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самые весомые факты продажные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первые наши клиенты естетвенно были наши друзья/ знакомые/ окружение - у вас тоже свое всего будет так и важно быть уверенным в продаже </a:t>
            </a:r>
            <a:br>
              <a:rPr lang="ru">
                <a:solidFill>
                  <a:schemeClr val="dk1"/>
                </a:solidFill>
              </a:rPr>
            </a:b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как только вы поймете что английский всем нужен и продукт качественный - ученики у вас заговорят 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после этого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a768d87fcf_0_3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2a768d87fcf_0_3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Шаг 00 - продукт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мы делаем его настолько хорошо насколько можем - на максималках и мы обещаем его улучшать </a:t>
            </a:r>
            <a:br>
              <a:rPr lang="ru"/>
            </a:br>
            <a:r>
              <a:rPr lang="ru"/>
              <a:t>у нас офигенные уроки и методика преподавания </a:t>
            </a:r>
            <a:br>
              <a:rPr lang="ru"/>
            </a:br>
            <a:r>
              <a:rPr lang="ru"/>
              <a:t>насколько круто мы можем делать - настолько круто мы его и делаем </a:t>
            </a:r>
            <a:br>
              <a:rPr lang="ru"/>
            </a:br>
            <a:r>
              <a:rPr lang="ru"/>
              <a:t>за 3 года работы мы не 1 раз убеждались насколько  у нас классные уроки - позже мы вам покажем какие у нас уроки и как они проходят и вы убедитесь вместе с нами </a:t>
            </a:r>
            <a:br>
              <a:rPr lang="ru"/>
            </a:br>
            <a:br>
              <a:rPr lang="ru"/>
            </a:br>
            <a:r>
              <a:rPr lang="ru"/>
              <a:t>Почему продукт так важен ? так как это ключевой момент для продаж- искренняя любовь к продукту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искренняя любовь к изучению англ итд </a:t>
            </a:r>
            <a:br>
              <a:rPr lang="ru"/>
            </a:br>
            <a:br>
              <a:rPr lang="ru"/>
            </a:br>
            <a:r>
              <a:rPr lang="ru"/>
              <a:t>Вопрос для проверки: А я готова продавать этот продукт родственникам, семье , любимым?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если ответ да то все хорошо - если же нет - и ваш продукт это обман клиентов - то дальше делать бизнес мы не рекомендуем так как будет очень тяжело </a:t>
            </a:r>
            <a:br>
              <a:rPr lang="ru"/>
            </a:br>
            <a:br>
              <a:rPr lang="ru"/>
            </a:br>
            <a:r>
              <a:rPr lang="ru"/>
              <a:t>В продукт в который вы не верите очень сложно привлечь команду, инвестиции </a:t>
            </a:r>
            <a:br>
              <a:rPr lang="ru"/>
            </a:br>
            <a:r>
              <a:rPr lang="ru"/>
              <a:t>если вы не видете пользы в изучении английского будет очень сложно продавать идею команде, учителям ну и ученикам соотвественно </a:t>
            </a:r>
            <a:br>
              <a:rPr lang="ru"/>
            </a:br>
            <a:r>
              <a:rPr lang="ru"/>
              <a:t>так как НЕИСКРЕННОСТЬ сразу чувствуется </a:t>
            </a:r>
            <a:br>
              <a:rPr lang="ru"/>
            </a:br>
            <a:br>
              <a:rPr lang="ru"/>
            </a:b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2a768d87fcf_0_3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2a768d87fcf_0_3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2a768d87fcf_0_3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2a768d87fcf_0_3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a768d87fcf_0_3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2a768d87fcf_0_3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a9dc8de8cd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a9dc8de8cd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a9dc8de8cd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2a9dc8de8cd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a768d87fcf_0_4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a768d87fcf_0_4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a768d87fcf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a768d87fcf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Добавить: Энергичная Музыка - Black and Yellow   (заставку сделать по примеру https://www.youtube.com/watch?v=V0BYEazZlm0)</a:t>
            </a:r>
            <a:br>
              <a:rPr lang="ru"/>
            </a:br>
            <a:r>
              <a:rPr lang="ru"/>
              <a:t>- Приветствие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-Ждем еще 1 минуту до подключения всех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- Давайте со всеми знакомиться - Напишите из какого вы города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- Сразу озвучим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a768d87fcf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a768d87fcf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a768d87fcf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2a768d87fcf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a768d87fcf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2a768d87fcf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8" name="Google Shape;68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5" name="Google Shape;75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3" name="Google Shape;83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4" name="Google Shape;84;p21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5" name="Google Shape;8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8" name="Google Shape;8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7" name="Google Shape;97;p2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98" name="Google Shape;98;p2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2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2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rgbClr val="000000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lt2"/>
                </a:solidFill>
              </a:defRPr>
            </a:lvl1pPr>
            <a:lvl2pPr lvl="1" rtl="0" algn="r">
              <a:buNone/>
              <a:defRPr sz="1000">
                <a:solidFill>
                  <a:schemeClr val="lt2"/>
                </a:solidFill>
              </a:defRPr>
            </a:lvl2pPr>
            <a:lvl3pPr lvl="2" rtl="0" algn="r">
              <a:buNone/>
              <a:defRPr sz="1000">
                <a:solidFill>
                  <a:schemeClr val="lt2"/>
                </a:solidFill>
              </a:defRPr>
            </a:lvl3pPr>
            <a:lvl4pPr lvl="3" rtl="0" algn="r">
              <a:buNone/>
              <a:defRPr sz="1000">
                <a:solidFill>
                  <a:schemeClr val="lt2"/>
                </a:solidFill>
              </a:defRPr>
            </a:lvl4pPr>
            <a:lvl5pPr lvl="4" rtl="0" algn="r">
              <a:buNone/>
              <a:defRPr sz="1000">
                <a:solidFill>
                  <a:schemeClr val="lt2"/>
                </a:solidFill>
              </a:defRPr>
            </a:lvl5pPr>
            <a:lvl6pPr lvl="5" rtl="0" algn="r">
              <a:buNone/>
              <a:defRPr sz="1000">
                <a:solidFill>
                  <a:schemeClr val="lt2"/>
                </a:solidFill>
              </a:defRPr>
            </a:lvl6pPr>
            <a:lvl7pPr lvl="6" rtl="0" algn="r">
              <a:buNone/>
              <a:defRPr sz="1000">
                <a:solidFill>
                  <a:schemeClr val="lt2"/>
                </a:solidFill>
              </a:defRPr>
            </a:lvl7pPr>
            <a:lvl8pPr lvl="7" rtl="0" algn="r">
              <a:buNone/>
              <a:defRPr sz="1000">
                <a:solidFill>
                  <a:schemeClr val="lt2"/>
                </a:solidFill>
              </a:defRPr>
            </a:lvl8pPr>
            <a:lvl9pPr lvl="8" rtl="0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9" Type="http://schemas.openxmlformats.org/officeDocument/2006/relationships/image" Target="../media/image13.png"/><Relationship Id="rId5" Type="http://schemas.openxmlformats.org/officeDocument/2006/relationships/image" Target="../media/image2.png"/><Relationship Id="rId6" Type="http://schemas.openxmlformats.org/officeDocument/2006/relationships/image" Target="../media/image14.png"/><Relationship Id="rId7" Type="http://schemas.openxmlformats.org/officeDocument/2006/relationships/image" Target="../media/image5.png"/><Relationship Id="rId8" Type="http://schemas.openxmlformats.org/officeDocument/2006/relationships/image" Target="../media/image2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Relationship Id="rId4" Type="http://schemas.openxmlformats.org/officeDocument/2006/relationships/image" Target="../media/image10.jpg"/><Relationship Id="rId5" Type="http://schemas.openxmlformats.org/officeDocument/2006/relationships/image" Target="../media/image15.jpg"/><Relationship Id="rId6" Type="http://schemas.openxmlformats.org/officeDocument/2006/relationships/image" Target="../media/image1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Relationship Id="rId4" Type="http://schemas.openxmlformats.org/officeDocument/2006/relationships/image" Target="../media/image28.jpg"/><Relationship Id="rId5" Type="http://schemas.openxmlformats.org/officeDocument/2006/relationships/image" Target="../media/image17.jpg"/><Relationship Id="rId6" Type="http://schemas.openxmlformats.org/officeDocument/2006/relationships/image" Target="../media/image1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docs.google.com/spreadsheets/d/1zNky6iSgyu-qvB44_0eMrGRHX4OSfCZt1IMK7BFg6rA/edit?usp=sharing" TargetMode="External"/><Relationship Id="rId4" Type="http://schemas.openxmlformats.org/officeDocument/2006/relationships/image" Target="../media/image1.png"/><Relationship Id="rId5" Type="http://schemas.openxmlformats.org/officeDocument/2006/relationships/image" Target="../media/image3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Relationship Id="rId4" Type="http://schemas.openxmlformats.org/officeDocument/2006/relationships/image" Target="../media/image20.png"/><Relationship Id="rId5" Type="http://schemas.openxmlformats.org/officeDocument/2006/relationships/image" Target="../media/image2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2.png"/><Relationship Id="rId6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png"/><Relationship Id="rId4" Type="http://schemas.openxmlformats.org/officeDocument/2006/relationships/image" Target="../media/image1.png"/><Relationship Id="rId5" Type="http://schemas.openxmlformats.org/officeDocument/2006/relationships/image" Target="../media/image2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drive.google.com/drive/folders/1B2YFigHbmZJTZFGeQbZatl2brY4hhLJu?usp=sharing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jpg"/><Relationship Id="rId4" Type="http://schemas.openxmlformats.org/officeDocument/2006/relationships/image" Target="../media/image9.png"/><Relationship Id="rId5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16.png"/><Relationship Id="rId5" Type="http://schemas.openxmlformats.org/officeDocument/2006/relationships/image" Target="../media/image6.png"/><Relationship Id="rId6" Type="http://schemas.openxmlformats.org/officeDocument/2006/relationships/image" Target="../media/image2.png"/><Relationship Id="rId7" Type="http://schemas.openxmlformats.org/officeDocument/2006/relationships/image" Target="../media/image8.png"/><Relationship Id="rId8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6"/>
          <p:cNvSpPr txBox="1"/>
          <p:nvPr>
            <p:ph type="ctrTitle"/>
          </p:nvPr>
        </p:nvSpPr>
        <p:spPr>
          <a:xfrm>
            <a:off x="311700" y="434075"/>
            <a:ext cx="8520600" cy="2363100"/>
          </a:xfrm>
          <a:prstGeom prst="rect">
            <a:avLst/>
          </a:prstGeom>
          <a:solidFill>
            <a:srgbClr val="FFF44B"/>
          </a:solidFill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Roboto Serif ExtraBold"/>
                <a:ea typeface="Roboto Serif ExtraBold"/>
                <a:cs typeface="Roboto Serif ExtraBold"/>
                <a:sym typeface="Roboto Serif ExtraBold"/>
              </a:rPr>
              <a:t> </a:t>
            </a:r>
            <a:r>
              <a:rPr lang="ru">
                <a:solidFill>
                  <a:srgbClr val="000000"/>
                </a:solidFill>
                <a:latin typeface="Roboto Serif ExtraBold"/>
                <a:ea typeface="Roboto Serif ExtraBold"/>
                <a:cs typeface="Roboto Serif ExtraBold"/>
                <a:sym typeface="Roboto Serif ExtraBold"/>
              </a:rPr>
              <a:t>Ваш Идеальный Инвестиционный Партнер</a:t>
            </a:r>
            <a:endParaRPr>
              <a:solidFill>
                <a:srgbClr val="000000"/>
              </a:solidFill>
              <a:latin typeface="Roboto Serif ExtraBold"/>
              <a:ea typeface="Roboto Serif ExtraBold"/>
              <a:cs typeface="Roboto Serif ExtraBold"/>
              <a:sym typeface="Roboto Serif ExtraBold"/>
            </a:endParaRPr>
          </a:p>
        </p:txBody>
      </p:sp>
      <p:sp>
        <p:nvSpPr>
          <p:cNvPr id="106" name="Google Shape;106;p26"/>
          <p:cNvSpPr txBox="1"/>
          <p:nvPr>
            <p:ph idx="1" type="subTitle"/>
          </p:nvPr>
        </p:nvSpPr>
        <p:spPr>
          <a:xfrm>
            <a:off x="311700" y="2834125"/>
            <a:ext cx="8520600" cy="120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62500" lnSpcReduction="1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5200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rPr>
              <a:t>Презентация </a:t>
            </a:r>
            <a:endParaRPr b="1" sz="5200">
              <a:solidFill>
                <a:schemeClr val="dk1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5200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rPr>
              <a:t>Молдир Амербековой</a:t>
            </a:r>
            <a:endParaRPr b="1">
              <a:latin typeface="Roboto Serif"/>
              <a:ea typeface="Roboto Serif"/>
              <a:cs typeface="Roboto Serif"/>
              <a:sym typeface="Roboto Serif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5"/>
          <p:cNvSpPr txBox="1"/>
          <p:nvPr>
            <p:ph idx="1" type="body"/>
          </p:nvPr>
        </p:nvSpPr>
        <p:spPr>
          <a:xfrm>
            <a:off x="644025" y="1637126"/>
            <a:ext cx="3108600" cy="116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65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Маркетолог</a:t>
            </a:r>
            <a:endParaRPr sz="1165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65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Специалист по трафику продвижению в социальных сетях</a:t>
            </a:r>
            <a:endParaRPr sz="1165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30" name="Google Shape;23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7400" y="303075"/>
            <a:ext cx="1624876" cy="21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603" y="727413"/>
            <a:ext cx="4012892" cy="682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558100" y="1109978"/>
            <a:ext cx="4013900" cy="684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5"/>
          <p:cNvPicPr preferRelativeResize="0"/>
          <p:nvPr/>
        </p:nvPicPr>
        <p:blipFill rotWithShape="1">
          <a:blip r:embed="rId6">
            <a:alphaModFix/>
          </a:blip>
          <a:srcRect b="0" l="3297" r="3297" t="0"/>
          <a:stretch/>
        </p:blipFill>
        <p:spPr>
          <a:xfrm>
            <a:off x="6846852" y="984966"/>
            <a:ext cx="2180025" cy="3914934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5"/>
          <p:cNvSpPr txBox="1"/>
          <p:nvPr/>
        </p:nvSpPr>
        <p:spPr>
          <a:xfrm>
            <a:off x="1182952" y="874750"/>
            <a:ext cx="2764200" cy="4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ru" sz="1700">
                <a:latin typeface="Montserrat"/>
                <a:ea typeface="Montserrat"/>
                <a:cs typeface="Montserrat"/>
                <a:sym typeface="Montserrat"/>
              </a:rPr>
              <a:t>Нагима Тойшикова</a:t>
            </a:r>
            <a:endParaRPr b="1" sz="1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5" name="Google Shape;235;p35"/>
          <p:cNvSpPr txBox="1"/>
          <p:nvPr/>
        </p:nvSpPr>
        <p:spPr>
          <a:xfrm>
            <a:off x="967100" y="1267525"/>
            <a:ext cx="3195900" cy="3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265">
                <a:latin typeface="Montserrat SemiBold"/>
                <a:ea typeface="Montserrat SemiBold"/>
                <a:cs typeface="Montserrat SemiBold"/>
                <a:sym typeface="Montserrat SemiBold"/>
              </a:rPr>
              <a:t>Сооснователь школы «StudyON»</a:t>
            </a:r>
            <a:endParaRPr sz="15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36" name="Google Shape;236;p35"/>
          <p:cNvSpPr txBox="1"/>
          <p:nvPr/>
        </p:nvSpPr>
        <p:spPr>
          <a:xfrm>
            <a:off x="778575" y="2622750"/>
            <a:ext cx="3882600" cy="28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65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Работала в Америке</a:t>
            </a:r>
            <a:endParaRPr sz="1165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65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Проходила практику в Германии в Mercedes Benz и в Ford</a:t>
            </a:r>
            <a:endParaRPr sz="1165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65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Маркетолог с опытом 6 лет</a:t>
            </a:r>
            <a:endParaRPr sz="1165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65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Работала маркетологом в Московском Маркетинговом агенстве, с Like центр Шымкент, Sahar&amp;Vosk</a:t>
            </a:r>
            <a:endParaRPr sz="1165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65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Является специалистом по запуску Facebook, Instagram, Google, Youtube и Yandex рекламы </a:t>
            </a:r>
            <a:endParaRPr sz="1165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65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Участница Миллион с Аязом</a:t>
            </a:r>
            <a:endParaRPr sz="1165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65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65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37" name="Google Shape;237;p35"/>
          <p:cNvSpPr txBox="1"/>
          <p:nvPr>
            <p:ph idx="1" type="body"/>
          </p:nvPr>
        </p:nvSpPr>
        <p:spPr>
          <a:xfrm>
            <a:off x="644025" y="2313575"/>
            <a:ext cx="997200" cy="38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65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Опыт:</a:t>
            </a:r>
            <a:endParaRPr sz="1365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38" name="Google Shape;238;p35"/>
          <p:cNvSpPr/>
          <p:nvPr/>
        </p:nvSpPr>
        <p:spPr>
          <a:xfrm>
            <a:off x="644025" y="2882950"/>
            <a:ext cx="108000" cy="108000"/>
          </a:xfrm>
          <a:prstGeom prst="ellipse">
            <a:avLst/>
          </a:prstGeom>
          <a:solidFill>
            <a:srgbClr val="FFF44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35"/>
          <p:cNvSpPr/>
          <p:nvPr/>
        </p:nvSpPr>
        <p:spPr>
          <a:xfrm>
            <a:off x="644025" y="3340150"/>
            <a:ext cx="108000" cy="108000"/>
          </a:xfrm>
          <a:prstGeom prst="ellipse">
            <a:avLst/>
          </a:prstGeom>
          <a:solidFill>
            <a:srgbClr val="FFF44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0" name="Google Shape;240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31771" y="914825"/>
            <a:ext cx="1067475" cy="10282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5"/>
          <p:cNvSpPr txBox="1"/>
          <p:nvPr>
            <p:ph type="title"/>
          </p:nvPr>
        </p:nvSpPr>
        <p:spPr>
          <a:xfrm>
            <a:off x="2882400" y="95975"/>
            <a:ext cx="3379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500">
                <a:latin typeface="Montserrat SemiBold"/>
                <a:ea typeface="Montserrat SemiBold"/>
                <a:cs typeface="Montserrat SemiBold"/>
                <a:sym typeface="Montserrat SemiBold"/>
              </a:rPr>
              <a:t>Основатели</a:t>
            </a:r>
            <a:endParaRPr sz="35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35"/>
          <p:cNvSpPr/>
          <p:nvPr/>
        </p:nvSpPr>
        <p:spPr>
          <a:xfrm>
            <a:off x="644025" y="3111550"/>
            <a:ext cx="108000" cy="108000"/>
          </a:xfrm>
          <a:prstGeom prst="ellipse">
            <a:avLst/>
          </a:prstGeom>
          <a:solidFill>
            <a:srgbClr val="FFF44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35"/>
          <p:cNvSpPr/>
          <p:nvPr/>
        </p:nvSpPr>
        <p:spPr>
          <a:xfrm>
            <a:off x="644025" y="3797350"/>
            <a:ext cx="108000" cy="108000"/>
          </a:xfrm>
          <a:prstGeom prst="ellipse">
            <a:avLst/>
          </a:prstGeom>
          <a:solidFill>
            <a:srgbClr val="FFF44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35"/>
          <p:cNvSpPr/>
          <p:nvPr/>
        </p:nvSpPr>
        <p:spPr>
          <a:xfrm>
            <a:off x="644025" y="4254550"/>
            <a:ext cx="108000" cy="108000"/>
          </a:xfrm>
          <a:prstGeom prst="ellipse">
            <a:avLst/>
          </a:prstGeom>
          <a:solidFill>
            <a:srgbClr val="FFF44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5" name="Google Shape;245;p35"/>
          <p:cNvPicPr preferRelativeResize="0"/>
          <p:nvPr/>
        </p:nvPicPr>
        <p:blipFill rotWithShape="1">
          <a:blip r:embed="rId8">
            <a:alphaModFix/>
          </a:blip>
          <a:srcRect b="35052" l="0" r="0" t="0"/>
          <a:stretch/>
        </p:blipFill>
        <p:spPr>
          <a:xfrm>
            <a:off x="3303650" y="2189174"/>
            <a:ext cx="4520899" cy="2936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71500" y="1895400"/>
            <a:ext cx="2436077" cy="3248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7750" y="279700"/>
            <a:ext cx="3221701" cy="4519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7700" y="320550"/>
            <a:ext cx="3154350" cy="444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7"/>
          <p:cNvSpPr txBox="1"/>
          <p:nvPr>
            <p:ph type="ctrTitle"/>
          </p:nvPr>
        </p:nvSpPr>
        <p:spPr>
          <a:xfrm>
            <a:off x="311700" y="400750"/>
            <a:ext cx="8520600" cy="7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500">
                <a:latin typeface="Montserrat"/>
                <a:ea typeface="Montserrat"/>
                <a:cs typeface="Montserrat"/>
                <a:sym typeface="Montserrat"/>
              </a:rPr>
              <a:t>Результаты партнеров</a:t>
            </a:r>
            <a:endParaRPr/>
          </a:p>
        </p:txBody>
      </p:sp>
      <p:pic>
        <p:nvPicPr>
          <p:cNvPr id="258" name="Google Shape;25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2975" y="303725"/>
            <a:ext cx="1624876" cy="21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7"/>
          <p:cNvPicPr preferRelativeResize="0"/>
          <p:nvPr/>
        </p:nvPicPr>
        <p:blipFill rotWithShape="1">
          <a:blip r:embed="rId4">
            <a:alphaModFix/>
          </a:blip>
          <a:srcRect b="0" l="4339" r="3519" t="3016"/>
          <a:stretch/>
        </p:blipFill>
        <p:spPr>
          <a:xfrm>
            <a:off x="5880225" y="1444000"/>
            <a:ext cx="3002525" cy="318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7"/>
          <p:cNvPicPr preferRelativeResize="0"/>
          <p:nvPr/>
        </p:nvPicPr>
        <p:blipFill rotWithShape="1">
          <a:blip r:embed="rId5">
            <a:alphaModFix/>
          </a:blip>
          <a:srcRect b="0" l="1869" r="6058" t="5294"/>
          <a:stretch/>
        </p:blipFill>
        <p:spPr>
          <a:xfrm>
            <a:off x="3048775" y="1524901"/>
            <a:ext cx="2757526" cy="273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7"/>
          <p:cNvPicPr preferRelativeResize="0"/>
          <p:nvPr/>
        </p:nvPicPr>
        <p:blipFill rotWithShape="1">
          <a:blip r:embed="rId6">
            <a:alphaModFix/>
          </a:blip>
          <a:srcRect b="3984" l="5938" r="5947" t="0"/>
          <a:stretch/>
        </p:blipFill>
        <p:spPr>
          <a:xfrm>
            <a:off x="113175" y="1369550"/>
            <a:ext cx="2861675" cy="293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8"/>
          <p:cNvSpPr txBox="1"/>
          <p:nvPr>
            <p:ph type="ctrTitle"/>
          </p:nvPr>
        </p:nvSpPr>
        <p:spPr>
          <a:xfrm>
            <a:off x="311700" y="400750"/>
            <a:ext cx="8520600" cy="7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500">
                <a:latin typeface="Montserrat"/>
                <a:ea typeface="Montserrat"/>
                <a:cs typeface="Montserrat"/>
                <a:sym typeface="Montserrat"/>
              </a:rPr>
              <a:t>Результаты партнеров</a:t>
            </a:r>
            <a:endParaRPr/>
          </a:p>
        </p:txBody>
      </p:sp>
      <p:pic>
        <p:nvPicPr>
          <p:cNvPr id="267" name="Google Shape;26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2975" y="303725"/>
            <a:ext cx="1624876" cy="21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8"/>
          <p:cNvPicPr preferRelativeResize="0"/>
          <p:nvPr/>
        </p:nvPicPr>
        <p:blipFill rotWithShape="1">
          <a:blip r:embed="rId4">
            <a:alphaModFix/>
          </a:blip>
          <a:srcRect b="0" l="5004" r="5638" t="2969"/>
          <a:stretch/>
        </p:blipFill>
        <p:spPr>
          <a:xfrm>
            <a:off x="5950700" y="1643525"/>
            <a:ext cx="2636500" cy="256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44750" y="1618700"/>
            <a:ext cx="2724150" cy="223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8225" y="1618700"/>
            <a:ext cx="2628900" cy="209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9"/>
          <p:cNvSpPr txBox="1"/>
          <p:nvPr>
            <p:ph type="title"/>
          </p:nvPr>
        </p:nvSpPr>
        <p:spPr>
          <a:xfrm>
            <a:off x="322550" y="101350"/>
            <a:ext cx="8393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620" u="sng">
                <a:solidFill>
                  <a:schemeClr val="hlink"/>
                </a:solidFill>
                <a:latin typeface="Montserrat SemiBold"/>
                <a:ea typeface="Montserrat SemiBold"/>
                <a:cs typeface="Montserrat SemiBold"/>
                <a:sym typeface="Montserrat SemiBold"/>
                <a:hlinkClick r:id="rId3"/>
              </a:rPr>
              <a:t>Расчет прибыли</a:t>
            </a:r>
            <a:endParaRPr sz="262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76" name="Google Shape;27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04538" y="348275"/>
            <a:ext cx="1624876" cy="21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2550" y="565575"/>
            <a:ext cx="8393101" cy="42709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0"/>
          <p:cNvSpPr txBox="1"/>
          <p:nvPr>
            <p:ph type="title"/>
          </p:nvPr>
        </p:nvSpPr>
        <p:spPr>
          <a:xfrm>
            <a:off x="311700" y="10061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300">
                <a:latin typeface="Montserrat SemiBold"/>
                <a:ea typeface="Montserrat SemiBold"/>
                <a:cs typeface="Montserrat SemiBold"/>
                <a:sym typeface="Montserrat SemiBold"/>
              </a:rPr>
              <a:t>Какое время открытия?</a:t>
            </a:r>
            <a:endParaRPr sz="33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83" name="Google Shape;283;p40"/>
          <p:cNvSpPr txBox="1"/>
          <p:nvPr>
            <p:ph idx="1" type="body"/>
          </p:nvPr>
        </p:nvSpPr>
        <p:spPr>
          <a:xfrm>
            <a:off x="3502500" y="1866150"/>
            <a:ext cx="2139000" cy="7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3000">
                <a:solidFill>
                  <a:srgbClr val="FFF44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1 месяц</a:t>
            </a:r>
            <a:endParaRPr sz="3000">
              <a:solidFill>
                <a:srgbClr val="FFF44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84" name="Google Shape;284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85712" y="458501"/>
            <a:ext cx="1946576" cy="26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598055">
            <a:off x="1955436" y="2950508"/>
            <a:ext cx="1129133" cy="1129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33596">
            <a:off x="5210625" y="2181650"/>
            <a:ext cx="2424500" cy="242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92" name="Google Shape;292;p41"/>
          <p:cNvPicPr preferRelativeResize="0"/>
          <p:nvPr/>
        </p:nvPicPr>
        <p:blipFill rotWithShape="1">
          <a:blip r:embed="rId3">
            <a:alphaModFix/>
          </a:blip>
          <a:srcRect b="0" l="0" r="0" t="1234"/>
          <a:stretch/>
        </p:blipFill>
        <p:spPr>
          <a:xfrm>
            <a:off x="131250" y="408800"/>
            <a:ext cx="8881500" cy="4325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2"/>
          <p:cNvSpPr txBox="1"/>
          <p:nvPr>
            <p:ph type="title"/>
          </p:nvPr>
        </p:nvSpPr>
        <p:spPr>
          <a:xfrm>
            <a:off x="670050" y="445025"/>
            <a:ext cx="3699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ru" sz="2820">
                <a:solidFill>
                  <a:srgbClr val="FFF44B"/>
                </a:solidFill>
                <a:latin typeface="Montserrat"/>
                <a:ea typeface="Montserrat"/>
                <a:cs typeface="Montserrat"/>
                <a:sym typeface="Montserrat"/>
              </a:rPr>
              <a:t>С нами</a:t>
            </a:r>
            <a:endParaRPr b="1" sz="2820">
              <a:solidFill>
                <a:srgbClr val="FFF44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98" name="Google Shape;29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225" y="1017725"/>
            <a:ext cx="3939551" cy="3939551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42"/>
          <p:cNvSpPr txBox="1"/>
          <p:nvPr>
            <p:ph type="title"/>
          </p:nvPr>
        </p:nvSpPr>
        <p:spPr>
          <a:xfrm>
            <a:off x="4905500" y="445025"/>
            <a:ext cx="3699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ru" sz="2838">
                <a:solidFill>
                  <a:srgbClr val="FFF44B"/>
                </a:solidFill>
                <a:latin typeface="Montserrat"/>
                <a:ea typeface="Montserrat"/>
                <a:cs typeface="Montserrat"/>
                <a:sym typeface="Montserrat"/>
              </a:rPr>
              <a:t>Без нас</a:t>
            </a:r>
            <a:endParaRPr b="1" sz="2838">
              <a:solidFill>
                <a:srgbClr val="FFF44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00" name="Google Shape;30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2225" y="1017725"/>
            <a:ext cx="4160600" cy="3939551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42"/>
          <p:cNvSpPr txBox="1"/>
          <p:nvPr>
            <p:ph idx="1" type="body"/>
          </p:nvPr>
        </p:nvSpPr>
        <p:spPr>
          <a:xfrm>
            <a:off x="862150" y="1335375"/>
            <a:ext cx="3459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Готовая бизнес модель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Готовый дизайн проект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Готовая система учета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Готовый упакованный бренд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ru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Готовый продукт по урокам</a:t>
            </a:r>
            <a:endParaRPr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2" name="Google Shape;302;p42"/>
          <p:cNvSpPr txBox="1"/>
          <p:nvPr>
            <p:ph idx="1" type="body"/>
          </p:nvPr>
        </p:nvSpPr>
        <p:spPr>
          <a:xfrm>
            <a:off x="4957250" y="1279300"/>
            <a:ext cx="3748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Долгое открытие </a:t>
            </a:r>
            <a:endParaRPr sz="15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Ошибки и пробы на долгое время</a:t>
            </a:r>
            <a:endParaRPr sz="15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Куча потраченных денег на тесты</a:t>
            </a:r>
            <a:endParaRPr sz="15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Нет методики обучения</a:t>
            </a:r>
            <a:endParaRPr sz="15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Кассовые разрывы</a:t>
            </a:r>
            <a:endParaRPr sz="15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Нет постоянного потока клиента</a:t>
            </a:r>
            <a:endParaRPr sz="15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5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Нет наставников с опытом</a:t>
            </a:r>
            <a:endParaRPr sz="15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03" name="Google Shape;303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59563" y="303875"/>
            <a:ext cx="1624876" cy="21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600">
                <a:latin typeface="Montserrat"/>
                <a:ea typeface="Montserrat"/>
                <a:cs typeface="Montserrat"/>
                <a:sym typeface="Montserrat"/>
              </a:rPr>
              <a:t>Что входит </a:t>
            </a:r>
            <a:r>
              <a:rPr b="1" lang="ru" sz="2600">
                <a:solidFill>
                  <a:srgbClr val="FFF44B"/>
                </a:solidFill>
                <a:latin typeface="Montserrat"/>
                <a:ea typeface="Montserrat"/>
                <a:cs typeface="Montserrat"/>
                <a:sym typeface="Montserrat"/>
              </a:rPr>
              <a:t>в роялти</a:t>
            </a:r>
            <a:r>
              <a:rPr b="1" lang="ru" sz="2600"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b="1" sz="2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9" name="Google Shape;309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 SemiBold"/>
              <a:buChar char="●"/>
            </a:pPr>
            <a:r>
              <a:rPr lang="ru" sz="13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Это ежемесячный контент для таргетированной рекламы</a:t>
            </a:r>
            <a:endParaRPr sz="13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 SemiBold"/>
              <a:buChar char="●"/>
            </a:pPr>
            <a:r>
              <a:rPr lang="ru" sz="13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Рекламные офферы</a:t>
            </a:r>
            <a:endParaRPr sz="13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 SemiBold"/>
              <a:buChar char="●"/>
            </a:pPr>
            <a:r>
              <a:rPr lang="ru" sz="13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Обновление по педагогическим материалам</a:t>
            </a:r>
            <a:endParaRPr sz="13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 SemiBold"/>
              <a:buChar char="●"/>
            </a:pPr>
            <a:r>
              <a:rPr lang="ru" sz="13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Еженедельные встречи с партнерами по анализу цифр и финансов</a:t>
            </a:r>
            <a:endParaRPr sz="13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 SemiBold"/>
              <a:buChar char="●"/>
            </a:pPr>
            <a:r>
              <a:rPr lang="ru" sz="13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Еженедельный созвон с Head Teacher-ом по Преподаванию</a:t>
            </a:r>
            <a:endParaRPr sz="13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 SemiBold"/>
              <a:buChar char="●"/>
            </a:pPr>
            <a:r>
              <a:rPr lang="ru" sz="13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Предоставляем своего проверенного таргетолога</a:t>
            </a:r>
            <a:endParaRPr sz="13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 SemiBold"/>
              <a:buChar char="●"/>
            </a:pPr>
            <a:r>
              <a:rPr lang="ru" sz="13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Постоянная поддержка от аккаунт менеджера по любым вопросам</a:t>
            </a:r>
            <a:endParaRPr sz="13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 SemiBold"/>
              <a:buChar char="●"/>
            </a:pPr>
            <a:r>
              <a:rPr lang="ru" sz="13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Обучение по продажам, по управлению</a:t>
            </a:r>
            <a:endParaRPr sz="13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 SemiBold"/>
              <a:buChar char="●"/>
            </a:pPr>
            <a:r>
              <a:rPr lang="ru" sz="13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Помощь в найме - рекрутинг</a:t>
            </a:r>
            <a:endParaRPr sz="13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 SemiBold"/>
              <a:buChar char="●"/>
            </a:pPr>
            <a:r>
              <a:rPr lang="ru" sz="13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Постоянные zoom созвоны по работе системы</a:t>
            </a:r>
            <a:endParaRPr sz="13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45720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4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Montserrat SemiBold"/>
              <a:buChar char="●"/>
            </a:pPr>
            <a:r>
              <a:rPr lang="ru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Программа обучения для школьников</a:t>
            </a:r>
            <a:endParaRPr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SemiBold"/>
              <a:buChar char="●"/>
            </a:pPr>
            <a:r>
              <a:rPr lang="ru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Английский для работы за границей</a:t>
            </a:r>
            <a:endParaRPr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SemiBold"/>
              <a:buChar char="●"/>
            </a:pPr>
            <a:r>
              <a:rPr lang="ru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Английский для переезда</a:t>
            </a:r>
            <a:endParaRPr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SemiBold"/>
              <a:buChar char="●"/>
            </a:pPr>
            <a:r>
              <a:rPr lang="ru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Индивидуальные программы под различные запросы студентов</a:t>
            </a:r>
            <a:endParaRPr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SemiBold"/>
              <a:buChar char="●"/>
            </a:pPr>
            <a:r>
              <a:rPr lang="ru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Подготовки к международному тестированию IELTS </a:t>
            </a:r>
            <a:endParaRPr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SemiBold"/>
              <a:buChar char="●"/>
            </a:pPr>
            <a:r>
              <a:rPr lang="ru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Образование за рубежом (США, Канада, Англия, Европа)</a:t>
            </a:r>
            <a:endParaRPr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15" name="Google Shape;315;p44"/>
          <p:cNvSpPr txBox="1"/>
          <p:nvPr>
            <p:ph type="title"/>
          </p:nvPr>
        </p:nvSpPr>
        <p:spPr>
          <a:xfrm>
            <a:off x="628650" y="18359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Montserrat"/>
                <a:ea typeface="Montserrat"/>
                <a:cs typeface="Montserrat"/>
                <a:sym typeface="Montserrat"/>
              </a:rPr>
              <a:t>На чем вы будете </a:t>
            </a:r>
            <a:r>
              <a:rPr b="1" lang="ru">
                <a:solidFill>
                  <a:srgbClr val="FFF44B"/>
                </a:solidFill>
                <a:latin typeface="Montserrat"/>
                <a:ea typeface="Montserrat"/>
                <a:cs typeface="Montserrat"/>
                <a:sym typeface="Montserrat"/>
              </a:rPr>
              <a:t>зарабатывать</a:t>
            </a:r>
            <a:r>
              <a:rPr b="1" lang="ru"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7"/>
          <p:cNvSpPr txBox="1"/>
          <p:nvPr>
            <p:ph type="title"/>
          </p:nvPr>
        </p:nvSpPr>
        <p:spPr>
          <a:xfrm>
            <a:off x="2882400" y="176625"/>
            <a:ext cx="3379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27"/>
          <p:cNvSpPr txBox="1"/>
          <p:nvPr>
            <p:ph idx="1" type="body"/>
          </p:nvPr>
        </p:nvSpPr>
        <p:spPr>
          <a:xfrm>
            <a:off x="429325" y="1508525"/>
            <a:ext cx="6637500" cy="118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65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Опыт преподавания 12+лет</a:t>
            </a:r>
            <a:endParaRPr sz="1165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65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Преподавала  детям депутатов, селебрити, Б. Назарбаева в школе NGS Almaty</a:t>
            </a:r>
            <a:endParaRPr sz="1165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65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Стажировака в Париже на магистратуре</a:t>
            </a:r>
            <a:endParaRPr sz="1165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65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Жила и работала в США 4 месяца</a:t>
            </a:r>
            <a:endParaRPr sz="1165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65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Повышение квалификаций в Англий, Norway</a:t>
            </a:r>
            <a:endParaRPr sz="1165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65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Последние 3 года в инфобизнесе, товарном бизнесе</a:t>
            </a:r>
            <a:endParaRPr sz="1165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13" name="Google Shape;11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7400" y="303075"/>
            <a:ext cx="1624876" cy="21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4950" y="303075"/>
            <a:ext cx="4012901" cy="95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504775" y="948103"/>
            <a:ext cx="4013900" cy="68468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7"/>
          <p:cNvSpPr txBox="1"/>
          <p:nvPr/>
        </p:nvSpPr>
        <p:spPr>
          <a:xfrm>
            <a:off x="2027425" y="520375"/>
            <a:ext cx="4297200" cy="6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700">
                <a:latin typeface="Montserrat"/>
                <a:ea typeface="Montserrat"/>
                <a:cs typeface="Montserrat"/>
                <a:sym typeface="Montserrat"/>
              </a:rPr>
              <a:t>Молдир Амербекова</a:t>
            </a:r>
            <a:endParaRPr b="1" sz="17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t/>
            </a:r>
            <a:endParaRPr b="1" sz="1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7" name="Google Shape;117;p27"/>
          <p:cNvSpPr txBox="1"/>
          <p:nvPr/>
        </p:nvSpPr>
        <p:spPr>
          <a:xfrm>
            <a:off x="650225" y="1105650"/>
            <a:ext cx="3604800" cy="3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265">
                <a:latin typeface="Montserrat SemiBold"/>
                <a:ea typeface="Montserrat SemiBold"/>
                <a:cs typeface="Montserrat SemiBold"/>
                <a:sym typeface="Montserrat SemiBold"/>
              </a:rPr>
              <a:t>Преподаватель английского языка</a:t>
            </a:r>
            <a:endParaRPr sz="15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18" name="Google Shape;118;p27"/>
          <p:cNvSpPr txBox="1"/>
          <p:nvPr/>
        </p:nvSpPr>
        <p:spPr>
          <a:xfrm>
            <a:off x="967100" y="3450625"/>
            <a:ext cx="4708800" cy="153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65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Работала с долларовым миллионером</a:t>
            </a:r>
            <a:endParaRPr sz="1165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65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Опыт в продажах в более 5 нишах  15+лет</a:t>
            </a:r>
            <a:endParaRPr sz="1165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65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Самый дорогой продукт в продажах 6000$</a:t>
            </a:r>
            <a:endParaRPr sz="1165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65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Личный рекорд в продажах 32000$ за 1 день</a:t>
            </a:r>
            <a:endParaRPr sz="1165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65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Прошла курс “Непобедимый продавец” Андрея Сизова</a:t>
            </a:r>
            <a:endParaRPr sz="1165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65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9" name="Google Shape;119;p27"/>
          <p:cNvSpPr txBox="1"/>
          <p:nvPr>
            <p:ph idx="1" type="body"/>
          </p:nvPr>
        </p:nvSpPr>
        <p:spPr>
          <a:xfrm>
            <a:off x="650225" y="3071025"/>
            <a:ext cx="2977200" cy="38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65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Опыт в продажах:</a:t>
            </a:r>
            <a:endParaRPr sz="1365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0" name="Google Shape;120;p27"/>
          <p:cNvSpPr/>
          <p:nvPr/>
        </p:nvSpPr>
        <p:spPr>
          <a:xfrm>
            <a:off x="782900" y="3576075"/>
            <a:ext cx="108000" cy="108000"/>
          </a:xfrm>
          <a:prstGeom prst="ellipse">
            <a:avLst/>
          </a:prstGeom>
          <a:solidFill>
            <a:srgbClr val="FFF44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27"/>
          <p:cNvSpPr/>
          <p:nvPr/>
        </p:nvSpPr>
        <p:spPr>
          <a:xfrm>
            <a:off x="782900" y="3804675"/>
            <a:ext cx="108000" cy="108000"/>
          </a:xfrm>
          <a:prstGeom prst="ellipse">
            <a:avLst/>
          </a:prstGeom>
          <a:solidFill>
            <a:srgbClr val="FFF44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27"/>
          <p:cNvSpPr/>
          <p:nvPr/>
        </p:nvSpPr>
        <p:spPr>
          <a:xfrm>
            <a:off x="782900" y="4033275"/>
            <a:ext cx="108000" cy="108000"/>
          </a:xfrm>
          <a:prstGeom prst="ellipse">
            <a:avLst/>
          </a:prstGeom>
          <a:solidFill>
            <a:srgbClr val="FFF44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27"/>
          <p:cNvSpPr/>
          <p:nvPr/>
        </p:nvSpPr>
        <p:spPr>
          <a:xfrm>
            <a:off x="782900" y="4261875"/>
            <a:ext cx="108000" cy="108000"/>
          </a:xfrm>
          <a:prstGeom prst="ellipse">
            <a:avLst/>
          </a:prstGeom>
          <a:solidFill>
            <a:srgbClr val="FFF44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27"/>
          <p:cNvSpPr/>
          <p:nvPr/>
        </p:nvSpPr>
        <p:spPr>
          <a:xfrm>
            <a:off x="782900" y="4490475"/>
            <a:ext cx="108000" cy="108000"/>
          </a:xfrm>
          <a:prstGeom prst="ellipse">
            <a:avLst/>
          </a:prstGeom>
          <a:solidFill>
            <a:srgbClr val="FFF44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5" name="Google Shape;125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61052" y="1258350"/>
            <a:ext cx="1796149" cy="3193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latin typeface="Montserrat"/>
                <a:ea typeface="Montserrat"/>
                <a:cs typeface="Montserrat"/>
                <a:sym typeface="Montserrat"/>
              </a:rPr>
              <a:t>Форматы </a:t>
            </a:r>
            <a:r>
              <a:rPr b="1" lang="ru">
                <a:solidFill>
                  <a:srgbClr val="FFF44B"/>
                </a:solidFill>
                <a:latin typeface="Montserrat"/>
                <a:ea typeface="Montserrat"/>
                <a:cs typeface="Montserrat"/>
                <a:sym typeface="Montserrat"/>
              </a:rPr>
              <a:t>обучения</a:t>
            </a:r>
            <a:r>
              <a:rPr b="1" lang="ru">
                <a:latin typeface="Montserrat"/>
                <a:ea typeface="Montserrat"/>
                <a:cs typeface="Montserrat"/>
                <a:sym typeface="Montserrat"/>
              </a:rPr>
              <a:t> для студентов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1" name="Google Shape;321;p4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fontScale="77500" lnSpcReduction="20000"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FFF44B"/>
                </a:solidFill>
                <a:latin typeface="Montserrat"/>
                <a:ea typeface="Montserrat"/>
                <a:cs typeface="Montserrat"/>
                <a:sym typeface="Montserrat"/>
              </a:rPr>
              <a:t>Групповые</a:t>
            </a:r>
            <a:endParaRPr b="1">
              <a:solidFill>
                <a:srgbClr val="FFF44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Количество студентов в группе - </a:t>
            </a:r>
            <a:r>
              <a:rPr b="1"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до 12</a:t>
            </a:r>
            <a:r>
              <a:rPr lang="ru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</a:t>
            </a:r>
            <a:endParaRPr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Длительность урока - </a:t>
            </a:r>
            <a:r>
              <a:rPr b="1"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90 мин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График обучения - </a:t>
            </a:r>
            <a:r>
              <a:rPr b="1"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 раза 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Длительность </a:t>
            </a:r>
            <a:r>
              <a:rPr b="1"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 уровня - 3-3,5 мес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Абонемент - </a:t>
            </a:r>
            <a:r>
              <a:rPr b="1"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 3, 6, 12 месяца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FFF44B"/>
                </a:solidFill>
                <a:latin typeface="Montserrat"/>
                <a:ea typeface="Montserrat"/>
                <a:cs typeface="Montserrat"/>
                <a:sym typeface="Montserrat"/>
              </a:rPr>
              <a:t>Индивидуальные </a:t>
            </a:r>
            <a:endParaRPr b="1">
              <a:solidFill>
                <a:srgbClr val="FFF44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По 1 часу - </a:t>
            </a:r>
            <a:r>
              <a:rPr b="1"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60 мин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 абонементе </a:t>
            </a:r>
            <a:r>
              <a:rPr b="1"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12 уроков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0900" y="993663"/>
            <a:ext cx="3755258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46"/>
          <p:cNvSpPr txBox="1"/>
          <p:nvPr>
            <p:ph type="title"/>
          </p:nvPr>
        </p:nvSpPr>
        <p:spPr>
          <a:xfrm>
            <a:off x="2946600" y="432775"/>
            <a:ext cx="3250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3020">
                <a:latin typeface="Montserrat SemiBold"/>
                <a:ea typeface="Montserrat SemiBold"/>
                <a:cs typeface="Montserrat SemiBold"/>
                <a:sym typeface="Montserrat SemiBold"/>
              </a:rPr>
              <a:t>  Продукт</a:t>
            </a:r>
            <a:endParaRPr sz="302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328" name="Google Shape;328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15075" y="310300"/>
            <a:ext cx="1624876" cy="21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4275" y="1247550"/>
            <a:ext cx="4691449" cy="3313201"/>
          </a:xfrm>
          <a:prstGeom prst="rect">
            <a:avLst/>
          </a:prstGeom>
          <a:noFill/>
          <a:ln>
            <a:noFill/>
          </a:ln>
          <a:effectLst>
            <a:outerShdw blurRad="128588" rotWithShape="0" algn="bl">
              <a:schemeClr val="dk1">
                <a:alpha val="50000"/>
              </a:scheme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7"/>
          <p:cNvSpPr txBox="1"/>
          <p:nvPr>
            <p:ph type="title"/>
          </p:nvPr>
        </p:nvSpPr>
        <p:spPr>
          <a:xfrm>
            <a:off x="2946600" y="432775"/>
            <a:ext cx="3250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3020">
                <a:solidFill>
                  <a:srgbClr val="FFF44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ru" sz="3020">
                <a:latin typeface="Montserrat SemiBold"/>
                <a:ea typeface="Montserrat SemiBold"/>
                <a:cs typeface="Montserrat SemiBold"/>
                <a:sym typeface="Montserrat SemiBold"/>
              </a:rPr>
              <a:t> Продукт</a:t>
            </a:r>
            <a:endParaRPr sz="302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335" name="Google Shape;335;p47"/>
          <p:cNvPicPr preferRelativeResize="0"/>
          <p:nvPr/>
        </p:nvPicPr>
        <p:blipFill rotWithShape="1">
          <a:blip r:embed="rId3">
            <a:alphaModFix/>
          </a:blip>
          <a:srcRect b="4511" l="0" r="0" t="4521"/>
          <a:stretch/>
        </p:blipFill>
        <p:spPr>
          <a:xfrm>
            <a:off x="1714088" y="1219194"/>
            <a:ext cx="5715825" cy="346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15075" y="310300"/>
            <a:ext cx="1624876" cy="21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600">
                <a:latin typeface="Montserrat"/>
                <a:ea typeface="Montserrat"/>
                <a:cs typeface="Montserrat"/>
                <a:sym typeface="Montserrat"/>
              </a:rPr>
              <a:t>Поддержка </a:t>
            </a:r>
            <a:r>
              <a:rPr b="1" lang="ru" sz="2600">
                <a:solidFill>
                  <a:srgbClr val="FFF44B"/>
                </a:solidFill>
                <a:latin typeface="Montserrat"/>
                <a:ea typeface="Montserrat"/>
                <a:cs typeface="Montserrat"/>
                <a:sym typeface="Montserrat"/>
              </a:rPr>
              <a:t>УК (управляющая компания)</a:t>
            </a:r>
            <a:endParaRPr b="1" sz="2600">
              <a:solidFill>
                <a:srgbClr val="FFF44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2" name="Google Shape;342;p4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 SemiBold"/>
              <a:buChar char="●"/>
            </a:pPr>
            <a:r>
              <a:rPr lang="ru" sz="13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Рекомендации по выбору локации школы</a:t>
            </a:r>
            <a:endParaRPr sz="13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 SemiBold"/>
              <a:buChar char="●"/>
            </a:pPr>
            <a:r>
              <a:rPr lang="ru" sz="13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Гайд по ремонту и оборудованию школы</a:t>
            </a:r>
            <a:endParaRPr sz="13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 SemiBold"/>
              <a:buChar char="●"/>
            </a:pPr>
            <a:r>
              <a:rPr lang="ru" sz="13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Личное общее еженедельное кураторство основателей в zoom: разбор проблем, отслеживание показателей, выполнение планов, выводы и рекомендации</a:t>
            </a:r>
            <a:endParaRPr sz="13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 SemiBold"/>
              <a:buChar char="●"/>
            </a:pPr>
            <a:r>
              <a:rPr lang="ru" sz="13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Методические разработки с поурочным планированием по уровням</a:t>
            </a:r>
            <a:endParaRPr sz="13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 SemiBold"/>
              <a:buChar char="●"/>
            </a:pPr>
            <a:r>
              <a:rPr lang="ru" sz="13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Программы внеурочных мероприятий: разговорного клуба, праздничных мероприятий</a:t>
            </a:r>
            <a:endParaRPr sz="13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 SemiBold"/>
              <a:buChar char="●"/>
            </a:pPr>
            <a:r>
              <a:rPr lang="ru" sz="13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Регулярных семинары и обучение преподавателей и собственников бизнеса для повышения квалификации и эффективной работы по программам УК (1 раз в месяц)</a:t>
            </a:r>
            <a:endParaRPr sz="13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 SemiBold"/>
              <a:buChar char="●"/>
            </a:pPr>
            <a:r>
              <a:rPr lang="ru" sz="13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Участие в общих слетах и обучении партнеров (нетворкинг, обмен опытом) 1 раз в год</a:t>
            </a:r>
            <a:endParaRPr sz="13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 SemiBold"/>
              <a:buChar char="●"/>
            </a:pPr>
            <a:r>
              <a:rPr lang="ru" sz="13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Предоставление доступа к crm и обучение работы по ней</a:t>
            </a:r>
            <a:endParaRPr sz="13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 SemiBold"/>
              <a:buChar char="●"/>
            </a:pPr>
            <a:r>
              <a:rPr lang="ru" sz="13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Доступ к базе материалов: Предоставление контент плана и фото-видео материала для соц сетей</a:t>
            </a:r>
            <a:endParaRPr sz="13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 SemiBold"/>
              <a:buChar char="●"/>
            </a:pPr>
            <a:r>
              <a:rPr lang="ru" sz="13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Консультации партнера сети по вопросам: юридические, бухгалтерские, налоговые.</a:t>
            </a:r>
            <a:endParaRPr sz="21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600">
                <a:solidFill>
                  <a:srgbClr val="FFF44B"/>
                </a:solidFill>
                <a:latin typeface="Montserrat"/>
                <a:ea typeface="Montserrat"/>
                <a:cs typeface="Montserrat"/>
                <a:sym typeface="Montserrat"/>
              </a:rPr>
              <a:t>Маркетинг</a:t>
            </a:r>
            <a:endParaRPr sz="2600">
              <a:solidFill>
                <a:srgbClr val="FFF44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8" name="Google Shape;348;p4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 SemiBold"/>
              <a:buChar char="●"/>
            </a:pPr>
            <a:r>
              <a:rPr lang="ru" sz="13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Создание инстаграма под ключ, размещение первых 9 постов</a:t>
            </a:r>
            <a:endParaRPr sz="13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 SemiBold"/>
              <a:buChar char="●"/>
            </a:pPr>
            <a:r>
              <a:rPr lang="ru" sz="13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Рекомендации по настройке таргетированной и контекстной рекламы, доступ к базе баннеров</a:t>
            </a:r>
            <a:endParaRPr sz="13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 SemiBold"/>
              <a:buChar char="●"/>
            </a:pPr>
            <a:r>
              <a:rPr lang="ru" sz="1300" u="sng">
                <a:solidFill>
                  <a:schemeClr val="hlink"/>
                </a:solidFill>
                <a:latin typeface="Montserrat SemiBold"/>
                <a:ea typeface="Montserrat SemiBold"/>
                <a:cs typeface="Montserrat SemiBold"/>
                <a:sym typeface="Montserrat SemiBold"/>
                <a:hlinkClick r:id="rId3"/>
              </a:rPr>
              <a:t>Готовый гайдлайн</a:t>
            </a:r>
            <a:r>
              <a:rPr lang="ru" sz="13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и фирменный стиль</a:t>
            </a:r>
            <a:endParaRPr sz="13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 SemiBold"/>
              <a:buChar char="●"/>
            </a:pPr>
            <a:r>
              <a:rPr lang="ru" sz="13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Предоставление макетов презентационных и фирменных материалов бренда</a:t>
            </a:r>
            <a:endParaRPr sz="13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600">
                <a:solidFill>
                  <a:srgbClr val="FFF44B"/>
                </a:solidFill>
                <a:latin typeface="Montserrat"/>
                <a:ea typeface="Montserrat"/>
                <a:cs typeface="Montserrat"/>
                <a:sym typeface="Montserrat"/>
              </a:rPr>
              <a:t>Финансы</a:t>
            </a:r>
            <a:endParaRPr sz="2600">
              <a:solidFill>
                <a:srgbClr val="FFF44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4" name="Google Shape;354;p5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 SemiBold"/>
              <a:buChar char="●"/>
            </a:pPr>
            <a:r>
              <a:rPr lang="ru" sz="13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Вы получаете готовую Управленческую таблицу</a:t>
            </a:r>
            <a:endParaRPr sz="13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 SemiBold"/>
              <a:buChar char="●"/>
            </a:pPr>
            <a:r>
              <a:rPr lang="ru" sz="13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Обучение по Финансам </a:t>
            </a:r>
            <a:endParaRPr sz="13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 SemiBold"/>
              <a:buChar char="●"/>
            </a:pPr>
            <a:r>
              <a:rPr lang="ru" sz="13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Как вести таблицу ДДС (Движение денежных средств)</a:t>
            </a:r>
            <a:endParaRPr sz="13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 SemiBold"/>
              <a:buChar char="●"/>
            </a:pPr>
            <a:r>
              <a:rPr lang="ru" sz="13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Как вести таблицу ПиУ (Прибыль и Убытки)</a:t>
            </a:r>
            <a:endParaRPr sz="13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44B"/>
                </a:solidFill>
                <a:latin typeface="Roboto Serif ExtraBold"/>
                <a:ea typeface="Roboto Serif ExtraBold"/>
                <a:cs typeface="Roboto Serif ExtraBold"/>
                <a:sym typeface="Roboto Serif ExtraBold"/>
              </a:rPr>
              <a:t>Почему Со Мной?</a:t>
            </a:r>
            <a:endParaRPr>
              <a:solidFill>
                <a:srgbClr val="FFF44B"/>
              </a:solidFill>
              <a:latin typeface="Roboto Serif ExtraBold"/>
              <a:ea typeface="Roboto Serif ExtraBold"/>
              <a:cs typeface="Roboto Serif ExtraBold"/>
              <a:sym typeface="Roboto Serif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28"/>
          <p:cNvSpPr txBox="1"/>
          <p:nvPr>
            <p:ph idx="1" type="body"/>
          </p:nvPr>
        </p:nvSpPr>
        <p:spPr>
          <a:xfrm>
            <a:off x="448525" y="1017725"/>
            <a:ext cx="8520600" cy="384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</a:pPr>
            <a:r>
              <a:rPr lang="ru">
                <a:solidFill>
                  <a:schemeClr val="accent2"/>
                </a:solidFill>
              </a:rPr>
              <a:t>Любовь к английскому с 8 лет </a:t>
            </a:r>
            <a:endParaRPr>
              <a:solidFill>
                <a:schemeClr val="accent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</a:pPr>
            <a:r>
              <a:rPr lang="ru">
                <a:solidFill>
                  <a:schemeClr val="accent2"/>
                </a:solidFill>
              </a:rPr>
              <a:t>в 13 лет начала зарабатывать с помощью английского</a:t>
            </a:r>
            <a:endParaRPr>
              <a:solidFill>
                <a:schemeClr val="accent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</a:pPr>
            <a:r>
              <a:rPr lang="ru">
                <a:solidFill>
                  <a:schemeClr val="accent2"/>
                </a:solidFill>
              </a:rPr>
              <a:t>в 14 лет председатель отряда “Болашак” по городу Шымкент</a:t>
            </a:r>
            <a:endParaRPr>
              <a:solidFill>
                <a:schemeClr val="accent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</a:pPr>
            <a:r>
              <a:rPr lang="ru">
                <a:solidFill>
                  <a:schemeClr val="accent2"/>
                </a:solidFill>
              </a:rPr>
              <a:t>в 16 лет лучший спикер области (ЮКО) на областном турнире по дебатам</a:t>
            </a:r>
            <a:endParaRPr>
              <a:solidFill>
                <a:schemeClr val="accent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</a:pPr>
            <a:r>
              <a:rPr lang="ru">
                <a:solidFill>
                  <a:schemeClr val="accent2"/>
                </a:solidFill>
              </a:rPr>
              <a:t>в 17 лет Победитель городского и областного соревнования “Полиглот” (каз,рус,анг)</a:t>
            </a:r>
            <a:endParaRPr>
              <a:solidFill>
                <a:schemeClr val="accent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</a:pPr>
            <a:r>
              <a:rPr lang="ru">
                <a:solidFill>
                  <a:schemeClr val="accent2"/>
                </a:solidFill>
              </a:rPr>
              <a:t>в 18 лет поступление на грант и обучение  в англоязычной  группе в КАЗУМОиМЯ(Алматы) и начало преподавательского опыта (Ващ репетитор) </a:t>
            </a:r>
            <a:endParaRPr>
              <a:solidFill>
                <a:schemeClr val="accent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</a:pPr>
            <a:r>
              <a:rPr lang="ru">
                <a:solidFill>
                  <a:schemeClr val="accent2"/>
                </a:solidFill>
              </a:rPr>
              <a:t>в 23 года поступление на грант в ЕНУ магистратура  </a:t>
            </a:r>
            <a:endParaRPr>
              <a:solidFill>
                <a:schemeClr val="accent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</a:pPr>
            <a:r>
              <a:rPr lang="ru">
                <a:solidFill>
                  <a:schemeClr val="accent2"/>
                </a:solidFill>
              </a:rPr>
              <a:t>в 23-25 лет преподаватель  в сети языковых курсов Langberry по контракту</a:t>
            </a:r>
            <a:endParaRPr>
              <a:solidFill>
                <a:schemeClr val="accent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</a:pPr>
            <a:r>
              <a:rPr lang="ru">
                <a:solidFill>
                  <a:schemeClr val="accent2"/>
                </a:solidFill>
              </a:rPr>
              <a:t>в 24 года стажировка во Франций в унверситете Paris 9</a:t>
            </a:r>
            <a:endParaRPr>
              <a:solidFill>
                <a:schemeClr val="accent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</a:pPr>
            <a:r>
              <a:rPr lang="ru">
                <a:solidFill>
                  <a:schemeClr val="accent2"/>
                </a:solidFill>
              </a:rPr>
              <a:t>в 27-28 лет в Tesla Education готовила учеников в специализированные школы НИШ, РФМШ, БИЛ</a:t>
            </a:r>
            <a:endParaRPr>
              <a:solidFill>
                <a:schemeClr val="accent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</a:pPr>
            <a:r>
              <a:rPr lang="ru">
                <a:solidFill>
                  <a:schemeClr val="accent2"/>
                </a:solidFill>
              </a:rPr>
              <a:t>в 29 лет повышение квалификаций в Англий, спонсировала школа NGS (Алматы)</a:t>
            </a:r>
            <a:endParaRPr>
              <a:solidFill>
                <a:schemeClr val="accent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</a:pPr>
            <a:r>
              <a:rPr lang="ru">
                <a:solidFill>
                  <a:schemeClr val="accent2"/>
                </a:solidFill>
              </a:rPr>
              <a:t>в 30 лет приглашение от долларового миллионера на должность советника по развитию его бизнес школы SIB</a:t>
            </a:r>
            <a:endParaRPr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44B"/>
                </a:solidFill>
                <a:latin typeface="Roboto Serif ExtraBold"/>
                <a:ea typeface="Roboto Serif ExtraBold"/>
                <a:cs typeface="Roboto Serif ExtraBold"/>
                <a:sym typeface="Roboto Serif ExtraBold"/>
              </a:rPr>
              <a:t>Почему Со Мной?</a:t>
            </a:r>
            <a:endParaRPr/>
          </a:p>
        </p:txBody>
      </p:sp>
      <p:sp>
        <p:nvSpPr>
          <p:cNvPr id="137" name="Google Shape;137;p29"/>
          <p:cNvSpPr txBox="1"/>
          <p:nvPr>
            <p:ph idx="1" type="body"/>
          </p:nvPr>
        </p:nvSpPr>
        <p:spPr>
          <a:xfrm>
            <a:off x="877075" y="1139250"/>
            <a:ext cx="7616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Lora SemiBold"/>
              <a:buChar char="●"/>
            </a:pPr>
            <a:r>
              <a:rPr lang="ru">
                <a:solidFill>
                  <a:schemeClr val="accent2"/>
                </a:solidFill>
                <a:latin typeface="Lora SemiBold"/>
                <a:ea typeface="Lora SemiBold"/>
                <a:cs typeface="Lora SemiBold"/>
                <a:sym typeface="Lora SemiBold"/>
              </a:rPr>
              <a:t>в 13-15 лет продавец женской обуви на рынке в точке сестры</a:t>
            </a:r>
            <a:endParaRPr>
              <a:solidFill>
                <a:schemeClr val="accent2"/>
              </a:solidFill>
              <a:latin typeface="Lora SemiBold"/>
              <a:ea typeface="Lora SemiBold"/>
              <a:cs typeface="Lora SemiBold"/>
              <a:sym typeface="Lora SemiBol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Lora SemiBold"/>
              <a:buChar char="●"/>
            </a:pPr>
            <a:r>
              <a:rPr lang="ru">
                <a:solidFill>
                  <a:schemeClr val="accent2"/>
                </a:solidFill>
                <a:latin typeface="Lora SemiBold"/>
                <a:ea typeface="Lora SemiBold"/>
                <a:cs typeface="Lora SemiBold"/>
                <a:sym typeface="Lora SemiBold"/>
              </a:rPr>
              <a:t>в 18-20 лет официант в ресторане Tropicana Алматы, обслуживала только иностранцев</a:t>
            </a:r>
            <a:endParaRPr>
              <a:solidFill>
                <a:schemeClr val="accent2"/>
              </a:solidFill>
              <a:latin typeface="Lora SemiBold"/>
              <a:ea typeface="Lora SemiBold"/>
              <a:cs typeface="Lora SemiBold"/>
              <a:sym typeface="Lora SemiBol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</a:pPr>
            <a:r>
              <a:rPr lang="ru">
                <a:solidFill>
                  <a:schemeClr val="accent2"/>
                </a:solidFill>
              </a:rPr>
              <a:t>в 20 лет работа в США продавцом-консультантом, кассиром по Work&amp;Travel. За 3 месяца 12.000$ заработала и 6 штатов обьездила. </a:t>
            </a:r>
            <a:endParaRPr>
              <a:solidFill>
                <a:schemeClr val="accent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</a:pPr>
            <a:r>
              <a:rPr lang="ru">
                <a:solidFill>
                  <a:schemeClr val="accent2"/>
                </a:solidFill>
              </a:rPr>
              <a:t>в 22 года  менеджер по продажам в турагентстве (Шымкент) и за 2 месяца старший менеджер</a:t>
            </a:r>
            <a:endParaRPr>
              <a:solidFill>
                <a:schemeClr val="accent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</a:pPr>
            <a:r>
              <a:rPr lang="ru">
                <a:solidFill>
                  <a:schemeClr val="accent2"/>
                </a:solidFill>
              </a:rPr>
              <a:t>в 23 года риелтор элитной недвижимости для экспатов (Астана)</a:t>
            </a:r>
            <a:endParaRPr>
              <a:solidFill>
                <a:schemeClr val="accent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</a:pPr>
            <a:r>
              <a:rPr lang="ru">
                <a:solidFill>
                  <a:schemeClr val="accent2"/>
                </a:solidFill>
              </a:rPr>
              <a:t>в 30 лет РОП в бизнес школе “Компетентность” (Алматы) </a:t>
            </a:r>
            <a:endParaRPr>
              <a:solidFill>
                <a:schemeClr val="accent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</a:pPr>
            <a:r>
              <a:rPr lang="ru">
                <a:solidFill>
                  <a:schemeClr val="accent2"/>
                </a:solidFill>
              </a:rPr>
              <a:t>в 31 год РОП и РОМ в бизнес школе SIB (Астана) 100.000 $ c одного тренинга январь 2021</a:t>
            </a:r>
            <a:endParaRPr>
              <a:solidFill>
                <a:schemeClr val="accent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</a:pPr>
            <a:r>
              <a:rPr lang="ru">
                <a:solidFill>
                  <a:schemeClr val="accent2"/>
                </a:solidFill>
              </a:rPr>
              <a:t>в 32-33 года ИП в wildberries, kaspi в нише товары для дома, оналйн магазин в нише мусульманская одежда </a:t>
            </a:r>
            <a:endParaRPr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F44B"/>
                </a:solidFill>
                <a:highlight>
                  <a:schemeClr val="lt1"/>
                </a:highlight>
                <a:latin typeface="Roboto Serif SemiBold"/>
                <a:ea typeface="Roboto Serif SemiBold"/>
                <a:cs typeface="Roboto Serif SemiBold"/>
                <a:sym typeface="Roboto Serif SemiBold"/>
              </a:rPr>
              <a:t>ПОЧЕМУ ФРАНШИЗА STUDY ON?</a:t>
            </a:r>
            <a:endParaRPr>
              <a:solidFill>
                <a:srgbClr val="FFF44B"/>
              </a:solidFill>
              <a:highlight>
                <a:schemeClr val="lt1"/>
              </a:highlight>
              <a:latin typeface="Roboto Serif SemiBold"/>
              <a:ea typeface="Roboto Serif SemiBold"/>
              <a:cs typeface="Roboto Serif SemiBold"/>
              <a:sym typeface="Roboto Serif SemiBold"/>
            </a:endParaRPr>
          </a:p>
        </p:txBody>
      </p:sp>
      <p:sp>
        <p:nvSpPr>
          <p:cNvPr id="143" name="Google Shape;143;p30"/>
          <p:cNvSpPr txBox="1"/>
          <p:nvPr>
            <p:ph idx="2" type="body"/>
          </p:nvPr>
        </p:nvSpPr>
        <p:spPr>
          <a:xfrm>
            <a:off x="1090450" y="1165700"/>
            <a:ext cx="7429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AutoNum type="arabicPeriod"/>
            </a:pPr>
            <a:r>
              <a:rPr lang="ru">
                <a:solidFill>
                  <a:schemeClr val="accent2"/>
                </a:solidFill>
              </a:rPr>
              <a:t>Отечественный бренд</a:t>
            </a:r>
            <a:endParaRPr>
              <a:solidFill>
                <a:schemeClr val="accent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AutoNum type="arabicPeriod"/>
            </a:pPr>
            <a:r>
              <a:rPr lang="ru">
                <a:solidFill>
                  <a:schemeClr val="accent2"/>
                </a:solidFill>
              </a:rPr>
              <a:t>Основатели мои землячки и коллеги</a:t>
            </a:r>
            <a:endParaRPr>
              <a:solidFill>
                <a:schemeClr val="accent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AutoNum type="arabicPeriod"/>
            </a:pPr>
            <a:r>
              <a:rPr lang="ru">
                <a:solidFill>
                  <a:schemeClr val="accent2"/>
                </a:solidFill>
              </a:rPr>
              <a:t>Быстрорастущая компания несмотря на пандемию и другие факторы </a:t>
            </a:r>
            <a:endParaRPr>
              <a:solidFill>
                <a:schemeClr val="accent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AutoNum type="arabicPeriod"/>
            </a:pPr>
            <a:r>
              <a:rPr lang="ru">
                <a:solidFill>
                  <a:schemeClr val="accent2"/>
                </a:solidFill>
              </a:rPr>
              <a:t>Нетворкинг 8 из 10 баллов по моим предпочтениям</a:t>
            </a:r>
            <a:endParaRPr>
              <a:solidFill>
                <a:schemeClr val="accent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AutoNum type="arabicPeriod"/>
            </a:pPr>
            <a:r>
              <a:rPr lang="ru">
                <a:solidFill>
                  <a:schemeClr val="accent2"/>
                </a:solidFill>
              </a:rPr>
              <a:t>Миссия компаний и сети совпадает с моей миссией</a:t>
            </a:r>
            <a:endParaRPr>
              <a:solidFill>
                <a:schemeClr val="accent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AutoNum type="arabicPeriod"/>
            </a:pPr>
            <a:r>
              <a:rPr lang="ru">
                <a:solidFill>
                  <a:schemeClr val="accent2"/>
                </a:solidFill>
              </a:rPr>
              <a:t>Богатый опыт основателей</a:t>
            </a:r>
            <a:endParaRPr>
              <a:solidFill>
                <a:schemeClr val="accent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AutoNum type="arabicPeriod"/>
            </a:pPr>
            <a:r>
              <a:rPr lang="ru">
                <a:solidFill>
                  <a:schemeClr val="accent2"/>
                </a:solidFill>
              </a:rPr>
              <a:t>Молодой состав франчайзи партнеров</a:t>
            </a:r>
            <a:endParaRPr>
              <a:solidFill>
                <a:schemeClr val="accent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AutoNum type="arabicPeriod"/>
            </a:pPr>
            <a:r>
              <a:rPr lang="ru">
                <a:solidFill>
                  <a:schemeClr val="accent2"/>
                </a:solidFill>
              </a:rPr>
              <a:t>Участвовала на слете партнеров и ознакомилась со всей системой в живую</a:t>
            </a:r>
            <a:endParaRPr>
              <a:solidFill>
                <a:schemeClr val="accent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AutoNum type="arabicPeriod"/>
            </a:pPr>
            <a:r>
              <a:rPr lang="ru">
                <a:solidFill>
                  <a:schemeClr val="accent2"/>
                </a:solidFill>
              </a:rPr>
              <a:t>Прошла крутое обучение  от компаний бесплатно, просто потому что я понравилась им а они мне. </a:t>
            </a:r>
            <a:endParaRPr>
              <a:solidFill>
                <a:schemeClr val="accent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AutoNum type="arabicPeriod"/>
            </a:pPr>
            <a:r>
              <a:rPr lang="ru">
                <a:solidFill>
                  <a:schemeClr val="accent2"/>
                </a:solidFill>
              </a:rPr>
              <a:t>На обучений получила рекомендаций от таких спикеров (предпринимателей) как Туран @the_takee (World Class franchise + 10 бизнесов) и Мила @mila_ladygym (7 филиалов и упакованная франшиза)</a:t>
            </a:r>
            <a:endParaRPr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7200" y="1793825"/>
            <a:ext cx="7229600" cy="107915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31"/>
          <p:cNvSpPr txBox="1"/>
          <p:nvPr/>
        </p:nvSpPr>
        <p:spPr>
          <a:xfrm>
            <a:off x="562575" y="5192700"/>
            <a:ext cx="5568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эмоджи денег добавить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50" name="Google Shape;150;p31"/>
          <p:cNvSpPr txBox="1"/>
          <p:nvPr>
            <p:ph type="ctrTitle"/>
          </p:nvPr>
        </p:nvSpPr>
        <p:spPr>
          <a:xfrm>
            <a:off x="357900" y="3180900"/>
            <a:ext cx="8428200" cy="52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/>
              <a:t>Зарабатывай с нами от 1 до 2,5 млн тенге в месяц</a:t>
            </a:r>
            <a:endParaRPr sz="3280">
              <a:highlight>
                <a:schemeClr val="lt1"/>
              </a:highlight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51" name="Google Shape;151;p31"/>
          <p:cNvSpPr txBox="1"/>
          <p:nvPr/>
        </p:nvSpPr>
        <p:spPr>
          <a:xfrm>
            <a:off x="1617550" y="659175"/>
            <a:ext cx="6320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FFF44B"/>
                </a:solidFill>
              </a:rPr>
              <a:t>Презентация франшизы от УК</a:t>
            </a:r>
            <a:endParaRPr sz="3000">
              <a:solidFill>
                <a:srgbClr val="FFF44B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2"/>
          <p:cNvSpPr txBox="1"/>
          <p:nvPr>
            <p:ph type="ctrTitle"/>
          </p:nvPr>
        </p:nvSpPr>
        <p:spPr>
          <a:xfrm>
            <a:off x="3604250" y="996563"/>
            <a:ext cx="1830600" cy="48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700">
                <a:solidFill>
                  <a:srgbClr val="FFF44B"/>
                </a:solidFill>
                <a:latin typeface="Montserrat"/>
                <a:ea typeface="Montserrat"/>
                <a:cs typeface="Montserrat"/>
                <a:sym typeface="Montserrat"/>
              </a:rPr>
              <a:t>Нас 19</a:t>
            </a:r>
            <a:endParaRPr b="1" sz="3700">
              <a:solidFill>
                <a:srgbClr val="FFF44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7" name="Google Shape;157;p32"/>
          <p:cNvSpPr txBox="1"/>
          <p:nvPr>
            <p:ph idx="4294967295" type="title"/>
          </p:nvPr>
        </p:nvSpPr>
        <p:spPr>
          <a:xfrm>
            <a:off x="1524150" y="294875"/>
            <a:ext cx="6095700" cy="7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500">
                <a:latin typeface="Montserrat"/>
                <a:ea typeface="Montserrat"/>
                <a:cs typeface="Montserrat"/>
                <a:sym typeface="Montserrat"/>
              </a:rPr>
              <a:t>Наши цифры</a:t>
            </a:r>
            <a:endParaRPr b="1" sz="35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8" name="Google Shape;15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2975" y="303725"/>
            <a:ext cx="1624876" cy="21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32"/>
          <p:cNvSpPr txBox="1"/>
          <p:nvPr>
            <p:ph idx="4294967295" type="title"/>
          </p:nvPr>
        </p:nvSpPr>
        <p:spPr>
          <a:xfrm>
            <a:off x="1164075" y="1545800"/>
            <a:ext cx="575100" cy="6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5000">
                <a:solidFill>
                  <a:srgbClr val="FFF44B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b="1" sz="5000">
              <a:solidFill>
                <a:srgbClr val="FFF44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0" name="Google Shape;160;p32"/>
          <p:cNvSpPr txBox="1"/>
          <p:nvPr>
            <p:ph type="ctrTitle"/>
          </p:nvPr>
        </p:nvSpPr>
        <p:spPr>
          <a:xfrm>
            <a:off x="115425" y="2205800"/>
            <a:ext cx="2626200" cy="48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/>
              <a:t>собственные точки</a:t>
            </a:r>
            <a:endParaRPr sz="2000"/>
          </a:p>
        </p:txBody>
      </p:sp>
      <p:sp>
        <p:nvSpPr>
          <p:cNvPr id="161" name="Google Shape;161;p32"/>
          <p:cNvSpPr txBox="1"/>
          <p:nvPr>
            <p:ph idx="4294967295" type="title"/>
          </p:nvPr>
        </p:nvSpPr>
        <p:spPr>
          <a:xfrm>
            <a:off x="3824950" y="1545513"/>
            <a:ext cx="978900" cy="6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5000">
                <a:solidFill>
                  <a:srgbClr val="FFF44B"/>
                </a:solidFill>
                <a:latin typeface="Montserrat"/>
                <a:ea typeface="Montserrat"/>
                <a:cs typeface="Montserrat"/>
                <a:sym typeface="Montserrat"/>
              </a:rPr>
              <a:t>13</a:t>
            </a:r>
            <a:endParaRPr b="1" sz="5000">
              <a:solidFill>
                <a:srgbClr val="FFF44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2" name="Google Shape;162;p32"/>
          <p:cNvSpPr txBox="1"/>
          <p:nvPr>
            <p:ph type="ctrTitle"/>
          </p:nvPr>
        </p:nvSpPr>
        <p:spPr>
          <a:xfrm>
            <a:off x="3411775" y="2269338"/>
            <a:ext cx="1624800" cy="34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/>
              <a:t>франшизы:</a:t>
            </a:r>
            <a:endParaRPr sz="2000"/>
          </a:p>
        </p:txBody>
      </p:sp>
      <p:sp>
        <p:nvSpPr>
          <p:cNvPr id="163" name="Google Shape;163;p32"/>
          <p:cNvSpPr txBox="1"/>
          <p:nvPr>
            <p:ph type="ctrTitle"/>
          </p:nvPr>
        </p:nvSpPr>
        <p:spPr>
          <a:xfrm>
            <a:off x="3323800" y="3274725"/>
            <a:ext cx="2626200" cy="152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 sz="1400"/>
              <a:t>3 Актобе 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 sz="1400"/>
              <a:t>2 Алматы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 sz="1400"/>
              <a:t>1 Атырау 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 sz="1400"/>
              <a:t>1 Караганда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 sz="1400"/>
              <a:t>1 Токмок (Кыргызстан)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 sz="1400"/>
              <a:t>1 Темиртау 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 sz="1400"/>
              <a:t>1 Карабулак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 sz="1400"/>
              <a:t>1 Туркестан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 sz="1400"/>
              <a:t>1 Кант (Кыргызстан)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 sz="1400"/>
              <a:t>1 Уральск</a:t>
            </a:r>
            <a:endParaRPr sz="14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ru" sz="1400"/>
            </a:br>
            <a:br>
              <a:rPr lang="ru" sz="1400"/>
            </a:br>
            <a:endParaRPr sz="1400"/>
          </a:p>
        </p:txBody>
      </p:sp>
      <p:sp>
        <p:nvSpPr>
          <p:cNvPr id="164" name="Google Shape;164;p32"/>
          <p:cNvSpPr txBox="1"/>
          <p:nvPr>
            <p:ph idx="4294967295" type="title"/>
          </p:nvPr>
        </p:nvSpPr>
        <p:spPr>
          <a:xfrm>
            <a:off x="7050000" y="1582925"/>
            <a:ext cx="575100" cy="6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5000">
                <a:solidFill>
                  <a:srgbClr val="FFF44B"/>
                </a:solidFill>
                <a:latin typeface="Montserrat"/>
                <a:ea typeface="Montserrat"/>
                <a:cs typeface="Montserrat"/>
                <a:sym typeface="Montserrat"/>
              </a:rPr>
              <a:t>6</a:t>
            </a:r>
            <a:endParaRPr b="1" sz="5000">
              <a:solidFill>
                <a:srgbClr val="FFF44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000">
              <a:solidFill>
                <a:srgbClr val="FFF44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5" name="Google Shape;165;p32"/>
          <p:cNvSpPr txBox="1"/>
          <p:nvPr>
            <p:ph type="ctrTitle"/>
          </p:nvPr>
        </p:nvSpPr>
        <p:spPr>
          <a:xfrm>
            <a:off x="6024450" y="2242925"/>
            <a:ext cx="2626200" cy="48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/>
              <a:t>на стадии открытия</a:t>
            </a:r>
            <a:endParaRPr sz="2000"/>
          </a:p>
        </p:txBody>
      </p:sp>
      <p:sp>
        <p:nvSpPr>
          <p:cNvPr id="166" name="Google Shape;166;p32"/>
          <p:cNvSpPr txBox="1"/>
          <p:nvPr>
            <p:ph type="ctrTitle"/>
          </p:nvPr>
        </p:nvSpPr>
        <p:spPr>
          <a:xfrm>
            <a:off x="6024450" y="2907725"/>
            <a:ext cx="2626200" cy="103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 sz="1400"/>
              <a:t>2 Алматы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 sz="1400"/>
              <a:t>1 Астана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 sz="1400"/>
              <a:t>1 Кызылорда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 sz="1400"/>
              <a:t>1 Кокшетау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 sz="1400"/>
              <a:t>1 Уральск</a:t>
            </a:r>
            <a:endParaRPr sz="14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167" name="Google Shape;167;p32"/>
          <p:cNvSpPr txBox="1"/>
          <p:nvPr>
            <p:ph type="ctrTitle"/>
          </p:nvPr>
        </p:nvSpPr>
        <p:spPr>
          <a:xfrm>
            <a:off x="240075" y="2643275"/>
            <a:ext cx="2626200" cy="103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" sz="1400"/>
              <a:t>3 Шымкент</a:t>
            </a:r>
            <a:endParaRPr sz="14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3"/>
          <p:cNvSpPr txBox="1"/>
          <p:nvPr>
            <p:ph type="title"/>
          </p:nvPr>
        </p:nvSpPr>
        <p:spPr>
          <a:xfrm>
            <a:off x="1017850" y="314275"/>
            <a:ext cx="5817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FFF44B"/>
                </a:solidFill>
                <a:latin typeface="Montserrat"/>
                <a:ea typeface="Montserrat"/>
                <a:cs typeface="Montserrat"/>
                <a:sym typeface="Montserrat"/>
              </a:rPr>
              <a:t>Хронология</a:t>
            </a:r>
            <a:endParaRPr b="1">
              <a:solidFill>
                <a:srgbClr val="FFF44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3" name="Google Shape;173;p33"/>
          <p:cNvSpPr txBox="1"/>
          <p:nvPr>
            <p:ph idx="1" type="body"/>
          </p:nvPr>
        </p:nvSpPr>
        <p:spPr>
          <a:xfrm>
            <a:off x="311700" y="3957575"/>
            <a:ext cx="8520600" cy="6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ru">
                <a:solidFill>
                  <a:srgbClr val="FFF44B"/>
                </a:solidFill>
                <a:latin typeface="Montserrat"/>
                <a:ea typeface="Montserrat"/>
                <a:cs typeface="Montserrat"/>
                <a:sym typeface="Montserrat"/>
              </a:rPr>
              <a:t>Мы во время кризиса не только выживаем, но и растем!</a:t>
            </a:r>
            <a:endParaRPr b="1">
              <a:solidFill>
                <a:srgbClr val="FFF44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74" name="Google Shape;174;p33"/>
          <p:cNvCxnSpPr/>
          <p:nvPr/>
        </p:nvCxnSpPr>
        <p:spPr>
          <a:xfrm flipH="1" rot="10800000">
            <a:off x="1158550" y="3330225"/>
            <a:ext cx="6565500" cy="435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5" name="Google Shape;175;p33"/>
          <p:cNvCxnSpPr/>
          <p:nvPr/>
        </p:nvCxnSpPr>
        <p:spPr>
          <a:xfrm rot="10800000">
            <a:off x="1158550" y="1075425"/>
            <a:ext cx="18600" cy="22983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76" name="Google Shape;17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2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6825" y="1075425"/>
            <a:ext cx="5879049" cy="358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8" name="Google Shape;178;p33"/>
          <p:cNvCxnSpPr/>
          <p:nvPr/>
        </p:nvCxnSpPr>
        <p:spPr>
          <a:xfrm rot="10800000">
            <a:off x="1017850" y="4684875"/>
            <a:ext cx="66132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179" name="Google Shape;179;p33"/>
          <p:cNvSpPr txBox="1"/>
          <p:nvPr/>
        </p:nvSpPr>
        <p:spPr>
          <a:xfrm>
            <a:off x="936250" y="4684875"/>
            <a:ext cx="770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2019</a:t>
            </a:r>
            <a:endParaRPr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cxnSp>
        <p:nvCxnSpPr>
          <p:cNvPr id="180" name="Google Shape;180;p33"/>
          <p:cNvCxnSpPr/>
          <p:nvPr/>
        </p:nvCxnSpPr>
        <p:spPr>
          <a:xfrm flipH="1" rot="10800000">
            <a:off x="1158850" y="4118975"/>
            <a:ext cx="9000" cy="450000"/>
          </a:xfrm>
          <a:prstGeom prst="straightConnector1">
            <a:avLst/>
          </a:prstGeom>
          <a:noFill/>
          <a:ln cap="flat" cmpd="sng" w="19050">
            <a:solidFill>
              <a:srgbClr val="FFF44B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181" name="Google Shape;181;p33"/>
          <p:cNvSpPr/>
          <p:nvPr/>
        </p:nvSpPr>
        <p:spPr>
          <a:xfrm>
            <a:off x="1113850" y="4059275"/>
            <a:ext cx="108000" cy="108000"/>
          </a:xfrm>
          <a:prstGeom prst="ellipse">
            <a:avLst/>
          </a:prstGeom>
          <a:solidFill>
            <a:srgbClr val="FFF44B"/>
          </a:solidFill>
          <a:ln cap="flat" cmpd="sng" w="9525">
            <a:solidFill>
              <a:srgbClr val="FFF44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33"/>
          <p:cNvSpPr txBox="1"/>
          <p:nvPr/>
        </p:nvSpPr>
        <p:spPr>
          <a:xfrm>
            <a:off x="391600" y="3474275"/>
            <a:ext cx="1552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открытие </a:t>
            </a:r>
            <a:r>
              <a:rPr lang="ru" sz="12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первой </a:t>
            </a: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точки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3" name="Google Shape;183;p33"/>
          <p:cNvSpPr txBox="1"/>
          <p:nvPr/>
        </p:nvSpPr>
        <p:spPr>
          <a:xfrm>
            <a:off x="2269750" y="4684875"/>
            <a:ext cx="770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2020</a:t>
            </a:r>
            <a:endParaRPr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84" name="Google Shape;184;p33"/>
          <p:cNvSpPr txBox="1"/>
          <p:nvPr/>
        </p:nvSpPr>
        <p:spPr>
          <a:xfrm>
            <a:off x="3603250" y="4684875"/>
            <a:ext cx="770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2021</a:t>
            </a:r>
            <a:endParaRPr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85" name="Google Shape;185;p33"/>
          <p:cNvSpPr txBox="1"/>
          <p:nvPr/>
        </p:nvSpPr>
        <p:spPr>
          <a:xfrm>
            <a:off x="5864750" y="4705225"/>
            <a:ext cx="770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2022</a:t>
            </a:r>
            <a:endParaRPr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cxnSp>
        <p:nvCxnSpPr>
          <p:cNvPr id="186" name="Google Shape;186;p33"/>
          <p:cNvCxnSpPr/>
          <p:nvPr/>
        </p:nvCxnSpPr>
        <p:spPr>
          <a:xfrm flipH="1" rot="10800000">
            <a:off x="1881100" y="3641075"/>
            <a:ext cx="9000" cy="450000"/>
          </a:xfrm>
          <a:prstGeom prst="straightConnector1">
            <a:avLst/>
          </a:prstGeom>
          <a:noFill/>
          <a:ln cap="flat" cmpd="sng" w="19050">
            <a:solidFill>
              <a:srgbClr val="FFF44B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187" name="Google Shape;187;p33"/>
          <p:cNvSpPr/>
          <p:nvPr/>
        </p:nvSpPr>
        <p:spPr>
          <a:xfrm>
            <a:off x="1836100" y="3505175"/>
            <a:ext cx="108000" cy="108000"/>
          </a:xfrm>
          <a:prstGeom prst="ellipse">
            <a:avLst/>
          </a:prstGeom>
          <a:solidFill>
            <a:srgbClr val="FFF44B"/>
          </a:solidFill>
          <a:ln cap="flat" cmpd="sng" w="9525">
            <a:solidFill>
              <a:srgbClr val="FFF44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33"/>
          <p:cNvSpPr txBox="1"/>
          <p:nvPr/>
        </p:nvSpPr>
        <p:spPr>
          <a:xfrm>
            <a:off x="1187050" y="2923175"/>
            <a:ext cx="1406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открытие </a:t>
            </a:r>
            <a:r>
              <a:rPr lang="ru" sz="12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второй </a:t>
            </a: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точки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89" name="Google Shape;189;p33"/>
          <p:cNvCxnSpPr/>
          <p:nvPr/>
        </p:nvCxnSpPr>
        <p:spPr>
          <a:xfrm flipH="1" rot="10800000">
            <a:off x="2645950" y="3041425"/>
            <a:ext cx="9000" cy="414000"/>
          </a:xfrm>
          <a:prstGeom prst="straightConnector1">
            <a:avLst/>
          </a:prstGeom>
          <a:noFill/>
          <a:ln cap="flat" cmpd="sng" w="19050">
            <a:solidFill>
              <a:srgbClr val="FFF44B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190" name="Google Shape;190;p33"/>
          <p:cNvSpPr/>
          <p:nvPr/>
        </p:nvSpPr>
        <p:spPr>
          <a:xfrm>
            <a:off x="2600950" y="2945725"/>
            <a:ext cx="108000" cy="108000"/>
          </a:xfrm>
          <a:prstGeom prst="ellipse">
            <a:avLst/>
          </a:prstGeom>
          <a:solidFill>
            <a:srgbClr val="FFF44B"/>
          </a:solidFill>
          <a:ln cap="flat" cmpd="sng" w="9525">
            <a:solidFill>
              <a:srgbClr val="FFF44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33"/>
          <p:cNvSpPr txBox="1"/>
          <p:nvPr/>
        </p:nvSpPr>
        <p:spPr>
          <a:xfrm>
            <a:off x="1649200" y="2178925"/>
            <a:ext cx="2002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ковид и открытие </a:t>
            </a:r>
            <a:r>
              <a:rPr lang="ru" sz="12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первого </a:t>
            </a: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Франчайзи партнера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92" name="Google Shape;192;p33"/>
          <p:cNvCxnSpPr/>
          <p:nvPr/>
        </p:nvCxnSpPr>
        <p:spPr>
          <a:xfrm flipH="1" rot="10800000">
            <a:off x="3921850" y="2411150"/>
            <a:ext cx="9000" cy="450000"/>
          </a:xfrm>
          <a:prstGeom prst="straightConnector1">
            <a:avLst/>
          </a:prstGeom>
          <a:noFill/>
          <a:ln cap="flat" cmpd="sng" w="19050">
            <a:solidFill>
              <a:srgbClr val="FFF44B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193" name="Google Shape;193;p33"/>
          <p:cNvSpPr/>
          <p:nvPr/>
        </p:nvSpPr>
        <p:spPr>
          <a:xfrm>
            <a:off x="3876850" y="2351450"/>
            <a:ext cx="108000" cy="108000"/>
          </a:xfrm>
          <a:prstGeom prst="ellipse">
            <a:avLst/>
          </a:prstGeom>
          <a:solidFill>
            <a:srgbClr val="FFF44B"/>
          </a:solidFill>
          <a:ln cap="flat" cmpd="sng" w="9525">
            <a:solidFill>
              <a:srgbClr val="FFF44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33"/>
          <p:cNvSpPr txBox="1"/>
          <p:nvPr/>
        </p:nvSpPr>
        <p:spPr>
          <a:xfrm>
            <a:off x="2925100" y="1584650"/>
            <a:ext cx="2002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ковид и открытие </a:t>
            </a:r>
            <a:r>
              <a:rPr lang="ru" sz="12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второго </a:t>
            </a: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Франчайзи партнера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95" name="Google Shape;195;p33"/>
          <p:cNvCxnSpPr/>
          <p:nvPr/>
        </p:nvCxnSpPr>
        <p:spPr>
          <a:xfrm flipH="1" rot="10800000">
            <a:off x="5003800" y="1569475"/>
            <a:ext cx="9000" cy="594000"/>
          </a:xfrm>
          <a:prstGeom prst="straightConnector1">
            <a:avLst/>
          </a:prstGeom>
          <a:noFill/>
          <a:ln cap="flat" cmpd="sng" w="19050">
            <a:solidFill>
              <a:srgbClr val="FFF44B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196" name="Google Shape;196;p33"/>
          <p:cNvSpPr/>
          <p:nvPr/>
        </p:nvSpPr>
        <p:spPr>
          <a:xfrm>
            <a:off x="4958800" y="1577575"/>
            <a:ext cx="108000" cy="108000"/>
          </a:xfrm>
          <a:prstGeom prst="ellipse">
            <a:avLst/>
          </a:prstGeom>
          <a:solidFill>
            <a:srgbClr val="FFF44B"/>
          </a:solidFill>
          <a:ln cap="flat" cmpd="sng" w="9525">
            <a:solidFill>
              <a:srgbClr val="FFF44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33"/>
          <p:cNvSpPr txBox="1"/>
          <p:nvPr/>
        </p:nvSpPr>
        <p:spPr>
          <a:xfrm>
            <a:off x="3930850" y="963175"/>
            <a:ext cx="2002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открытие </a:t>
            </a:r>
            <a:r>
              <a:rPr lang="ru" sz="12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третьего </a:t>
            </a: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Франчайзи партнера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98" name="Google Shape;198;p33"/>
          <p:cNvCxnSpPr/>
          <p:nvPr/>
        </p:nvCxnSpPr>
        <p:spPr>
          <a:xfrm flipH="1" rot="10800000">
            <a:off x="6245450" y="813068"/>
            <a:ext cx="9000" cy="342000"/>
          </a:xfrm>
          <a:prstGeom prst="straightConnector1">
            <a:avLst/>
          </a:prstGeom>
          <a:noFill/>
          <a:ln cap="flat" cmpd="sng" w="19050">
            <a:solidFill>
              <a:srgbClr val="FFF44B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199" name="Google Shape;199;p33"/>
          <p:cNvSpPr/>
          <p:nvPr/>
        </p:nvSpPr>
        <p:spPr>
          <a:xfrm>
            <a:off x="6200450" y="811375"/>
            <a:ext cx="108000" cy="108000"/>
          </a:xfrm>
          <a:prstGeom prst="ellipse">
            <a:avLst/>
          </a:prstGeom>
          <a:solidFill>
            <a:srgbClr val="FFF44B"/>
          </a:solidFill>
          <a:ln cap="flat" cmpd="sng" w="9525">
            <a:solidFill>
              <a:srgbClr val="FFF44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33"/>
          <p:cNvSpPr txBox="1"/>
          <p:nvPr/>
        </p:nvSpPr>
        <p:spPr>
          <a:xfrm>
            <a:off x="4742150" y="44575"/>
            <a:ext cx="30246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Январьский переворот </a:t>
            </a:r>
            <a:endParaRPr b="1"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Открытие 4 городов - Атырау, Актобе, Алмата и Караганда</a:t>
            </a:r>
            <a:endParaRPr b="1"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1" name="Google Shape;201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54450" y="1897414"/>
            <a:ext cx="2508600" cy="2430112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3"/>
          <p:cNvSpPr txBox="1"/>
          <p:nvPr/>
        </p:nvSpPr>
        <p:spPr>
          <a:xfrm>
            <a:off x="6254450" y="2403813"/>
            <a:ext cx="2508600" cy="14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800">
                <a:solidFill>
                  <a:srgbClr val="FFF44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Мы во время кризиса не только выживаем, но и растем!</a:t>
            </a:r>
            <a:endParaRPr sz="1800">
              <a:solidFill>
                <a:srgbClr val="FFF44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03" name="Google Shape;203;p33"/>
          <p:cNvSpPr txBox="1"/>
          <p:nvPr>
            <p:ph type="title"/>
          </p:nvPr>
        </p:nvSpPr>
        <p:spPr>
          <a:xfrm>
            <a:off x="462800" y="249775"/>
            <a:ext cx="2939100" cy="7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latin typeface="Montserrat"/>
                <a:ea typeface="Montserrat"/>
                <a:cs typeface="Montserrat"/>
                <a:sym typeface="Montserrat"/>
              </a:rPr>
              <a:t>Хронология</a:t>
            </a:r>
            <a:endParaRPr b="1" sz="30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4"/>
          <p:cNvSpPr txBox="1"/>
          <p:nvPr>
            <p:ph type="title"/>
          </p:nvPr>
        </p:nvSpPr>
        <p:spPr>
          <a:xfrm>
            <a:off x="2882400" y="176625"/>
            <a:ext cx="3379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500">
                <a:latin typeface="Montserrat SemiBold"/>
                <a:ea typeface="Montserrat SemiBold"/>
                <a:cs typeface="Montserrat SemiBold"/>
                <a:sym typeface="Montserrat SemiBold"/>
              </a:rPr>
              <a:t>Основатели</a:t>
            </a:r>
            <a:endParaRPr sz="35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34"/>
          <p:cNvSpPr txBox="1"/>
          <p:nvPr>
            <p:ph idx="1" type="body"/>
          </p:nvPr>
        </p:nvSpPr>
        <p:spPr>
          <a:xfrm>
            <a:off x="558100" y="1831575"/>
            <a:ext cx="3604800" cy="118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65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Сертифицированный Life Coach</a:t>
            </a:r>
            <a:endParaRPr sz="1165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65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Училась в Университете в Канаде на Business Commerce.</a:t>
            </a:r>
            <a:endParaRPr sz="1165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65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Жила и работала в Канаде и в США 6 лет</a:t>
            </a:r>
            <a:endParaRPr sz="1165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10" name="Google Shape;21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7400" y="303075"/>
            <a:ext cx="1624876" cy="21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0824" y="1207451"/>
            <a:ext cx="2316025" cy="229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8603" y="875775"/>
            <a:ext cx="4012892" cy="682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558100" y="1258340"/>
            <a:ext cx="4013900" cy="684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46852" y="984966"/>
            <a:ext cx="2180024" cy="3914935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4"/>
          <p:cNvSpPr txBox="1"/>
          <p:nvPr/>
        </p:nvSpPr>
        <p:spPr>
          <a:xfrm>
            <a:off x="995450" y="1000463"/>
            <a:ext cx="3139200" cy="4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ru" sz="1700">
                <a:latin typeface="Montserrat"/>
                <a:ea typeface="Montserrat"/>
                <a:cs typeface="Montserrat"/>
                <a:sym typeface="Montserrat"/>
              </a:rPr>
              <a:t>Шахноза Нишанкулова</a:t>
            </a:r>
            <a:endParaRPr b="1" sz="1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6" name="Google Shape;216;p34"/>
          <p:cNvSpPr txBox="1"/>
          <p:nvPr/>
        </p:nvSpPr>
        <p:spPr>
          <a:xfrm>
            <a:off x="967100" y="1415888"/>
            <a:ext cx="3195900" cy="3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265">
                <a:latin typeface="Montserrat SemiBold"/>
                <a:ea typeface="Montserrat SemiBold"/>
                <a:cs typeface="Montserrat SemiBold"/>
                <a:sym typeface="Montserrat SemiBold"/>
              </a:rPr>
              <a:t>Сооснователь школы «StudyON»</a:t>
            </a:r>
            <a:endParaRPr sz="15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17" name="Google Shape;217;p34"/>
          <p:cNvSpPr txBox="1"/>
          <p:nvPr/>
        </p:nvSpPr>
        <p:spPr>
          <a:xfrm>
            <a:off x="967100" y="3450625"/>
            <a:ext cx="3928800" cy="153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65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Работала с Lady Gaga</a:t>
            </a:r>
            <a:endParaRPr sz="1165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65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Бизнес в Канаде - Tan on the Run</a:t>
            </a:r>
            <a:endParaRPr sz="1165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65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100+ часов life coaching в Канаде</a:t>
            </a:r>
            <a:endParaRPr sz="1165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65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Работала в Disney Company, Swarovskii</a:t>
            </a:r>
            <a:endParaRPr sz="1165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65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Участница Миллион с Аязом</a:t>
            </a:r>
            <a:endParaRPr sz="1165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65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18" name="Google Shape;218;p34"/>
          <p:cNvSpPr txBox="1"/>
          <p:nvPr>
            <p:ph idx="1" type="body"/>
          </p:nvPr>
        </p:nvSpPr>
        <p:spPr>
          <a:xfrm>
            <a:off x="650225" y="3071025"/>
            <a:ext cx="997200" cy="38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65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Опыт:</a:t>
            </a:r>
            <a:endParaRPr sz="1365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19" name="Google Shape;219;p34"/>
          <p:cNvSpPr/>
          <p:nvPr/>
        </p:nvSpPr>
        <p:spPr>
          <a:xfrm>
            <a:off x="782900" y="3576075"/>
            <a:ext cx="108000" cy="108000"/>
          </a:xfrm>
          <a:prstGeom prst="ellipse">
            <a:avLst/>
          </a:prstGeom>
          <a:solidFill>
            <a:srgbClr val="FFF44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34"/>
          <p:cNvSpPr/>
          <p:nvPr/>
        </p:nvSpPr>
        <p:spPr>
          <a:xfrm>
            <a:off x="782900" y="3804675"/>
            <a:ext cx="108000" cy="108000"/>
          </a:xfrm>
          <a:prstGeom prst="ellipse">
            <a:avLst/>
          </a:prstGeom>
          <a:solidFill>
            <a:srgbClr val="FFF44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34"/>
          <p:cNvSpPr/>
          <p:nvPr/>
        </p:nvSpPr>
        <p:spPr>
          <a:xfrm>
            <a:off x="782900" y="4033275"/>
            <a:ext cx="108000" cy="108000"/>
          </a:xfrm>
          <a:prstGeom prst="ellipse">
            <a:avLst/>
          </a:prstGeom>
          <a:solidFill>
            <a:srgbClr val="FFF44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34"/>
          <p:cNvSpPr/>
          <p:nvPr/>
        </p:nvSpPr>
        <p:spPr>
          <a:xfrm>
            <a:off x="782900" y="4261875"/>
            <a:ext cx="108000" cy="108000"/>
          </a:xfrm>
          <a:prstGeom prst="ellipse">
            <a:avLst/>
          </a:prstGeom>
          <a:solidFill>
            <a:srgbClr val="FFF44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34"/>
          <p:cNvSpPr/>
          <p:nvPr/>
        </p:nvSpPr>
        <p:spPr>
          <a:xfrm>
            <a:off x="782900" y="4490475"/>
            <a:ext cx="108000" cy="108000"/>
          </a:xfrm>
          <a:prstGeom prst="ellipse">
            <a:avLst/>
          </a:prstGeom>
          <a:solidFill>
            <a:srgbClr val="FFF44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4" name="Google Shape;224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755504" y="3503787"/>
            <a:ext cx="1026150" cy="101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