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5" r:id="rId6"/>
    <p:sldId id="266" r:id="rId7"/>
    <p:sldId id="267" r:id="rId8"/>
    <p:sldId id="261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E-4CCB-85DD-EAF2ACFF3A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1213.2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E-4CCB-85DD-EAF2ACFF3A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2137.6999999999998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E-4CCB-85DD-EAF2ACFF3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191440"/>
        <c:axId val="193188816"/>
      </c:barChart>
      <c:catAx>
        <c:axId val="19319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188816"/>
        <c:crosses val="autoZero"/>
        <c:auto val="1"/>
        <c:lblAlgn val="ctr"/>
        <c:lblOffset val="100"/>
        <c:noMultiLvlLbl val="0"/>
      </c:catAx>
      <c:valAx>
        <c:axId val="193188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319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589240"/>
            <a:ext cx="7416824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6264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62646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661248"/>
            <a:ext cx="7992888" cy="110998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СТРОИТЕЛЬСТВО ЗАВОДА АВТОКЛАВНОГО ГАЗОБЕТОНА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ТОО </a:t>
            </a:r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RZN 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2023</a:t>
            </a:r>
            <a:endParaRPr lang="ru-RU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ПЕРСПЕКТИВЫ ПО НАСЕЛЕНИЮ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437112"/>
            <a:ext cx="8006308" cy="16890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УРОВЕНЬ РОЖДАЕМОСТИ  </a:t>
            </a:r>
            <a:r>
              <a:rPr lang="ru-RU" dirty="0"/>
              <a:t>на 1000 </a:t>
            </a:r>
            <a:r>
              <a:rPr lang="ru-RU" dirty="0" smtClean="0"/>
              <a:t>ЧЕЛОВЕК, В Туркестанской </a:t>
            </a:r>
            <a:r>
              <a:rPr lang="ru-RU" dirty="0"/>
              <a:t>(27,23) </a:t>
            </a:r>
            <a:r>
              <a:rPr lang="ru-RU" dirty="0" smtClean="0"/>
              <a:t>Шымкент </a:t>
            </a:r>
            <a:r>
              <a:rPr lang="ru-RU" dirty="0"/>
              <a:t>(26,34</a:t>
            </a:r>
            <a:r>
              <a:rPr lang="ru-RU" dirty="0" smtClean="0"/>
              <a:t>). А ЭТО 2 И 3 МЕСТО В РЕСПУБЛИКЕ. ЕСТЕСТВЕННО ВЫСОКИЙ ПРИРОСТ НАСЕЛЕНИЯ ГАРАНТИРУЕТ РОСТ ПОТРЕБНОСТИ В ЖИЛЬЕ КАК В БЛИЖАЙШЕМ БУДУЩЕМ, ТАК И В ДАЛЬНЕЙ ПЕРСПЕКТИВЕ.</a:t>
            </a:r>
            <a:endParaRPr lang="ru-RU" dirty="0"/>
          </a:p>
        </p:txBody>
      </p:sp>
      <p:pic>
        <p:nvPicPr>
          <p:cNvPr id="2050" name="Picture 2" descr="https://turantimes.kz/uploads/posts/2023-02/1676016913_content-img4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851948" cy="295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14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СЕБЕСТОИМОСТЬ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СЕБЕСТОИМОСТЬ 1 КУБА ГАЗОБЕТОНА СОСТОИТ ИЗ</a:t>
            </a:r>
          </a:p>
          <a:p>
            <a:r>
              <a:rPr lang="ru-RU" dirty="0" smtClean="0"/>
              <a:t>-ЦЕМЕНТ 420 КГ-----3850 ТГ</a:t>
            </a:r>
          </a:p>
          <a:p>
            <a:r>
              <a:rPr lang="ru-RU" dirty="0" smtClean="0"/>
              <a:t>-ИЗВЕСТЬ 300 КГ-----2333 ТГ</a:t>
            </a:r>
          </a:p>
          <a:p>
            <a:r>
              <a:rPr lang="ru-RU" dirty="0" smtClean="0"/>
              <a:t>-ПЕСОК 2700 КГ------2100 ТГ</a:t>
            </a:r>
          </a:p>
          <a:p>
            <a:r>
              <a:rPr lang="ru-RU" dirty="0" smtClean="0"/>
              <a:t>-АЛЮМ ПУДРА -------1400 ТГ</a:t>
            </a:r>
          </a:p>
          <a:p>
            <a:r>
              <a:rPr lang="ru-RU" dirty="0" smtClean="0"/>
              <a:t>-ЭЛЕКТР,ГАЗ,ВОДА---900 ТГ</a:t>
            </a:r>
          </a:p>
          <a:p>
            <a:r>
              <a:rPr lang="ru-RU" dirty="0" smtClean="0"/>
              <a:t>ЗАРПЛАТА И ПОБ РСХ-600 ТГ</a:t>
            </a:r>
          </a:p>
          <a:p>
            <a:r>
              <a:rPr lang="ru-RU" dirty="0" smtClean="0"/>
              <a:t>ИТОГО -11 183 ТГ БЕЗ УЧЕТА АМОРТИЗАЦИИ ОБОРУДОВАНИЯ. ПРОДАЖНАЯ ЦЕНА 23000 ТГ</a:t>
            </a:r>
          </a:p>
          <a:p>
            <a:r>
              <a:rPr lang="ru-RU" dirty="0" smtClean="0"/>
              <a:t>С УЧЕТОМ ОБЪЕМА ПРОИЗВОДСТВА 260 КУБ М. , ПРИБЫЛЬ БЕЗ НАЛОГОВ СОСТАВИТ 3 072 420 В СУТКИ.</a:t>
            </a:r>
          </a:p>
          <a:p>
            <a:r>
              <a:rPr lang="ru-RU" dirty="0" smtClean="0"/>
              <a:t>ВОЗВРАТ ИНВЕСТИЦИЙ ПРИ РАБОТЕ 365 ДНЕЙ В ГОДУ СОСТАВИТ ОТ ДОЛИ В 20% 224 286 660 </a:t>
            </a:r>
            <a:r>
              <a:rPr lang="ru-RU" dirty="0" err="1" smtClean="0"/>
              <a:t>тг</a:t>
            </a:r>
            <a:r>
              <a:rPr lang="ru-RU" dirty="0" smtClean="0"/>
              <a:t>. </a:t>
            </a:r>
            <a:r>
              <a:rPr lang="ru-RU" smtClean="0"/>
              <a:t>ТЕМ САМЫМ ПРИ ОПТИМИСТИЧНОМ СЦЕНАРИИ ПРОЕКТ ОКУПИТСЯ ЗА ГОД.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8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БОЛЬШОЕ 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661248"/>
            <a:ext cx="370384" cy="464915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5661248"/>
            <a:ext cx="355848" cy="4649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59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black">
          <a:xfrm>
            <a:off x="2335224" y="1370257"/>
            <a:ext cx="58674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sz="1600" b="1" dirty="0" smtClean="0">
                <a:solidFill>
                  <a:schemeClr val="bg1"/>
                </a:solidFill>
              </a:rPr>
              <a:t>ИДЕЯ СТРОИТЕЛЬСТВА ЗАВОДА АВТОКЛАВНОГО ГАЗОБЕТОНА </a:t>
            </a:r>
            <a:r>
              <a:rPr lang="ru-RU" sz="1600" b="1" dirty="0" smtClean="0">
                <a:solidFill>
                  <a:schemeClr val="bg1"/>
                </a:solidFill>
              </a:rPr>
              <a:t>ЗАРОДИЛАСЬ </a:t>
            </a:r>
            <a:r>
              <a:rPr lang="ru-RU" sz="1600" b="1" dirty="0" smtClean="0">
                <a:solidFill>
                  <a:schemeClr val="bg1"/>
                </a:solidFill>
              </a:rPr>
              <a:t>В </a:t>
            </a:r>
            <a:r>
              <a:rPr lang="ru-RU" sz="1600" b="1" dirty="0" smtClean="0">
                <a:solidFill>
                  <a:schemeClr val="bg1"/>
                </a:solidFill>
              </a:rPr>
              <a:t>В 2013 ГОДУ, ПОСЛЕ УСПЕШНОГО ВНЕДРЕНИЯ ДАННОГО МАТЕРИАЛА В ГОРОДАХ АСТАНА И АЛМАТЫ. В ШЫМКЕНТЕ ДАННЫЙ ПРОЕКТ ТОГДА НЕ БЫЛ ЗАПУЩЕН, ПОСКОЛЬКУ ПОСЛЕ ИЗУЧЕНИЯ РЫНКА  ПРИШЛИ К ВЫВОДУ. ЧТО РЫНОК НА ТОТ МОМЕНТ ЕЩЕ НЕ СОЗРЕЛ. НЕ БЫЛО В ДОСТАТОЧНОМ ОБЪЕМЕ КРУПНОЭТАЖНОГО СТРОИТЕЛЬСТВА.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1763688" y="3077747"/>
            <a:ext cx="6839272" cy="887413"/>
            <a:chOff x="1213" y="1561"/>
            <a:chExt cx="3346" cy="559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213" y="1756"/>
              <a:ext cx="3346" cy="364"/>
              <a:chOff x="1117" y="1455"/>
              <a:chExt cx="3346" cy="364"/>
            </a:xfrm>
          </p:grpSpPr>
          <p:sp>
            <p:nvSpPr>
              <p:cNvPr id="13" name="AutoShape 5"/>
              <p:cNvSpPr>
                <a:spLocks noChangeArrowheads="1"/>
              </p:cNvSpPr>
              <p:nvPr/>
            </p:nvSpPr>
            <p:spPr bwMode="gray">
              <a:xfrm>
                <a:off x="1223" y="1455"/>
                <a:ext cx="3240" cy="364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745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r>
                  <a:rPr lang="ru-RU" dirty="0" smtClean="0">
                    <a:solidFill>
                      <a:schemeClr val="bg1"/>
                    </a:solidFill>
                  </a:rPr>
                  <a:t>В 2021 ГОДУ БЫЛ ЗАКЛЮЧЕН КОНТРАКТ С ПОСТАВЩИКОМ 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2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314" y="1561"/>
              <a:ext cx="3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bg1"/>
                  </a:solidFill>
                </a:rPr>
                <a:t>                     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1981137" y="4073652"/>
            <a:ext cx="6694550" cy="607915"/>
            <a:chOff x="1214" y="2200"/>
            <a:chExt cx="4217" cy="372"/>
          </a:xfrm>
        </p:grpSpPr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214" y="2200"/>
              <a:ext cx="4171" cy="372"/>
              <a:chOff x="1118" y="1899"/>
              <a:chExt cx="4171" cy="372"/>
            </a:xfrm>
          </p:grpSpPr>
          <p:sp>
            <p:nvSpPr>
              <p:cNvPr id="24" name="AutoShape 15"/>
              <p:cNvSpPr>
                <a:spLocks noChangeArrowheads="1"/>
              </p:cNvSpPr>
              <p:nvPr/>
            </p:nvSpPr>
            <p:spPr bwMode="gray">
              <a:xfrm>
                <a:off x="1118" y="1899"/>
                <a:ext cx="4171" cy="37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1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7" name="Text Box 17"/>
            <p:cNvSpPr txBox="1">
              <a:spLocks noChangeArrowheads="1"/>
            </p:cNvSpPr>
            <p:nvPr/>
          </p:nvSpPr>
          <p:spPr bwMode="white">
            <a:xfrm>
              <a:off x="1667" y="2248"/>
              <a:ext cx="37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Clr>
                  <a:schemeClr val="tx1"/>
                </a:buClr>
              </a:pPr>
              <a:r>
                <a:rPr lang="ru-RU" dirty="0" smtClean="0">
                  <a:solidFill>
                    <a:srgbClr val="FFFFFF"/>
                  </a:solidFill>
                </a:rPr>
                <a:t>В ТОМ ЖЕ ГОДУ ЗАКЛЮЧЕН ДОГОВОР ЛИЗИНГА С АО ФРП 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1359" y="2237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6" name="Group 47"/>
          <p:cNvGrpSpPr>
            <a:grpSpLocks/>
          </p:cNvGrpSpPr>
          <p:nvPr/>
        </p:nvGrpSpPr>
        <p:grpSpPr bwMode="auto">
          <a:xfrm>
            <a:off x="1980823" y="4905427"/>
            <a:ext cx="6639102" cy="654007"/>
            <a:chOff x="1235" y="2765"/>
            <a:chExt cx="3355" cy="407"/>
          </a:xfrm>
        </p:grpSpPr>
        <p:grpSp>
          <p:nvGrpSpPr>
            <p:cNvPr id="27" name="Group 24"/>
            <p:cNvGrpSpPr>
              <a:grpSpLocks/>
            </p:cNvGrpSpPr>
            <p:nvPr/>
          </p:nvGrpSpPr>
          <p:grpSpPr bwMode="auto">
            <a:xfrm>
              <a:off x="1235" y="2766"/>
              <a:ext cx="3346" cy="379"/>
              <a:chOff x="1098" y="2465"/>
              <a:chExt cx="3346" cy="379"/>
            </a:xfrm>
          </p:grpSpPr>
          <p:sp>
            <p:nvSpPr>
              <p:cNvPr id="35" name="AutoShape 25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379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utoShape 26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fol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" name="Text Box 27"/>
            <p:cNvSpPr txBox="1">
              <a:spLocks noChangeArrowheads="1"/>
            </p:cNvSpPr>
            <p:nvPr/>
          </p:nvSpPr>
          <p:spPr bwMode="white">
            <a:xfrm>
              <a:off x="1688" y="2765"/>
              <a:ext cx="290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Clr>
                  <a:schemeClr val="tx1"/>
                </a:buClr>
              </a:pPr>
              <a:r>
                <a:rPr lang="ru-RU" dirty="0" smtClean="0">
                  <a:solidFill>
                    <a:srgbClr val="FFFFFF"/>
                  </a:solidFill>
                </a:rPr>
                <a:t>В 2023 ГОДУ ИЗГОТОВЛЕННОЕ ОБОРУДОВАНИЕ ПРИБЫВАЕТ НА МЕСТО </a:t>
              </a:r>
              <a:r>
                <a:rPr lang="ru-RU" dirty="0" err="1" smtClean="0">
                  <a:solidFill>
                    <a:srgbClr val="FFFFFF"/>
                  </a:solidFill>
                </a:rPr>
                <a:t>МЕСТО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1362" y="2813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1981200" y="5767411"/>
            <a:ext cx="6621463" cy="613917"/>
            <a:chOff x="1255" y="3256"/>
            <a:chExt cx="4171" cy="296"/>
          </a:xfrm>
        </p:grpSpPr>
        <p:grpSp>
          <p:nvGrpSpPr>
            <p:cNvPr id="38" name="Group 34"/>
            <p:cNvGrpSpPr>
              <a:grpSpLocks/>
            </p:cNvGrpSpPr>
            <p:nvPr/>
          </p:nvGrpSpPr>
          <p:grpSpPr bwMode="auto">
            <a:xfrm>
              <a:off x="1255" y="3264"/>
              <a:ext cx="4171" cy="288"/>
              <a:chOff x="1118" y="2963"/>
              <a:chExt cx="4171" cy="288"/>
            </a:xfrm>
          </p:grpSpPr>
          <p:sp>
            <p:nvSpPr>
              <p:cNvPr id="46" name="AutoShape 35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4171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5098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utoShape 36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hlink">
                  <a:alpha val="3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" name="Text Box 37"/>
            <p:cNvSpPr txBox="1">
              <a:spLocks noChangeArrowheads="1"/>
            </p:cNvSpPr>
            <p:nvPr/>
          </p:nvSpPr>
          <p:spPr bwMode="white">
            <a:xfrm>
              <a:off x="1708" y="3256"/>
              <a:ext cx="3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Clr>
                  <a:schemeClr val="tx1"/>
                </a:buClr>
              </a:pPr>
              <a:r>
                <a:rPr lang="ru-RU" dirty="0" smtClean="0">
                  <a:solidFill>
                    <a:srgbClr val="FFFFFF"/>
                  </a:solidFill>
                </a:rPr>
                <a:t>СТРОИТЕЛЬНЫЕРАБОТЫ ПРОДОЛЖАЮТСЯ ДО 15 .10.23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1" name="Text Box 43"/>
            <p:cNvSpPr txBox="1">
              <a:spLocks noChangeArrowheads="1"/>
            </p:cNvSpPr>
            <p:nvPr/>
          </p:nvSpPr>
          <p:spPr bwMode="auto">
            <a:xfrm>
              <a:off x="1413" y="3288"/>
              <a:ext cx="25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00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В СВЯЗИ С ТРАНСПОРТНЫМ КОЛЛАПСОМ НА ГРАНИЦЕ КНР И РК В 2022-23 ГОДАХ, ЗНАЧИТЕЛЬНО ВОЗРОСЛА СТОИМОСТЬ ТРАНСПОРТИРОВКИ ОБОРУДОВАНИЯ. В РЕЗУЛЬТАТЕ ЧЕГО МЫ БЫЛИ ВЫНУЖДЕНЫ ИСПОЛЬЗОВАТЬ ПРЕДНАЗНАЧЕННЫЕ ДЛЯ МОНТАЖА ЛИНИИ  РЕСУРСЫ, НА ПЕРЕВОЗКУ ОБОРУДОВАНИЯ. ТАКЖЕ ЗНАЧИТЕЛЬНО ВОЗРОСЛИ ЦЕНЫ НА МЕТАЛЛ И БЕТОН. СООТВЕТСТВЕННО ТРЕБУЮЩИЕСЯ В ДАННЫЙ МОМЕНТ ИНВЕСТИЦИИ ПРЕДНАЗНАЧЕНЫ ДЛЯ ОКОНЧАНИЯ СТРОИТЕЛЬСТВА И МОНТАЖА ПРОИЗВОДСТВЕННОЙ ЛИНИИ 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СТАТУС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3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ЗАПУСКА ЗАВОДА НЕОБХОДИМА СУММА В 200 000 000 ТЕНГЕ (смета прилагается)</a:t>
            </a:r>
          </a:p>
          <a:p>
            <a:r>
              <a:rPr lang="ru-RU" dirty="0" smtClean="0"/>
              <a:t>СТОИМОСТЬ ОБОРУДОВАНИЯ НА ТЕКУЩИЙ ДЕНЬ 1,4 </a:t>
            </a:r>
            <a:r>
              <a:rPr lang="ru-RU" dirty="0" smtClean="0"/>
              <a:t>млн. $ без логистики (нам оборудование обошлось вместе с логистикой 1.18  млн.$) СООТВЕТСВЕННО УЖЕ СЕЙЧАС ОБОРУДОВАНИЕ СТОИТ ДОРОЖЕ ЧЕМ БЫЛО КУПЛЕНО, А ПОСЛЕ ЗАПУСКА ЕСТЕСТВЕННЫМ ОБРАЗОМ ЦЕНА СТАНЕТ ЕЩЕ ВЫШЕ.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2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000" dirty="0">
                <a:solidFill>
                  <a:prstClr val="white"/>
                </a:solidFill>
              </a:rPr>
              <a:t>РАСХОДЫ НА СТРОИТЕЛЬСТВО НА 10.11.2023 ГОД СОСТАВИЛИ 260 000 000 </a:t>
            </a:r>
            <a:r>
              <a:rPr lang="ru-RU" sz="3000" dirty="0" err="1">
                <a:solidFill>
                  <a:prstClr val="white"/>
                </a:solidFill>
              </a:rPr>
              <a:t>тг</a:t>
            </a:r>
            <a:r>
              <a:rPr lang="ru-RU" sz="3000" dirty="0">
                <a:solidFill>
                  <a:prstClr val="white"/>
                </a:solidFill>
              </a:rPr>
              <a:t>.</a:t>
            </a:r>
          </a:p>
          <a:p>
            <a:r>
              <a:rPr lang="ru-RU" dirty="0" smtClean="0"/>
              <a:t>-ЗАКУП АНГАРА ЕГО ТРАНСПОРТИРОВКА 80 000 000 ТГ</a:t>
            </a:r>
          </a:p>
          <a:p>
            <a:r>
              <a:rPr lang="ru-RU" dirty="0" smtClean="0"/>
              <a:t>-ТРАМБОВКА УЧАСТКА, РЫТЬЕ ТРАНШЕЙ </a:t>
            </a:r>
          </a:p>
          <a:p>
            <a:r>
              <a:rPr lang="ru-RU" dirty="0" smtClean="0"/>
              <a:t>21 000 000 ТГ</a:t>
            </a:r>
          </a:p>
          <a:p>
            <a:r>
              <a:rPr lang="ru-RU" dirty="0" smtClean="0"/>
              <a:t>ЗАЛИВКА КОЛОНН И СБОРКА АНГАРА 32 600 000 ТГ.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ТРАМБОВКА ОСНОВАНИЯ ПОД  ОБОРУДОВАНИЕ, ЗАЛИВКА ПОДБЕТОННОГО СЛОЯ, АРМИРОВАНИЕ, ЗАЛИВКА БЕТОНА 24 000 000 ТГ</a:t>
            </a:r>
          </a:p>
          <a:p>
            <a:r>
              <a:rPr lang="ru-RU" dirty="0" smtClean="0"/>
              <a:t>ЗАКУП РЕЛЬСОВ 43 700 000 ТГ</a:t>
            </a:r>
          </a:p>
          <a:p>
            <a:r>
              <a:rPr lang="ru-RU" dirty="0" smtClean="0"/>
              <a:t>ИЗГОТОВЛЕНИЕ ЗАКЛАДНЫХ 2100 ШТ ПО 20 000 ТГ 42 000 000 ТГ</a:t>
            </a:r>
          </a:p>
          <a:p>
            <a:r>
              <a:rPr lang="ru-RU" dirty="0" smtClean="0"/>
              <a:t>АРЕНДА СПЕЦТЕХНИКИ 9 000 000 ТГ.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1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ЗАРПЛАТА  ПЕРСОНАЛА (бухгалтер, прораб, технадзор, электрик, охрана, геодезист) 5 700 000 </a:t>
            </a:r>
            <a:r>
              <a:rPr lang="ru-RU" dirty="0" err="1" smtClean="0"/>
              <a:t>тг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СТАТЬ ПОЛНОЦЕННЫМ СОБСТВЕННИКОМ ДОЛИ В 20% в ТОО </a:t>
            </a:r>
            <a:r>
              <a:rPr lang="en-US" sz="1800" dirty="0" smtClean="0"/>
              <a:t>RZN </a:t>
            </a:r>
            <a:r>
              <a:rPr lang="ru-RU" sz="1800" dirty="0" smtClean="0"/>
              <a:t>и ПОЛУЧАТЬ ПРОПОРЦИОНАЛЬНУЮ ДОЛЮ В ПРИБЫЛИ КОМПАНИИ.</a:t>
            </a:r>
          </a:p>
          <a:p>
            <a:pPr algn="just"/>
            <a:r>
              <a:rPr lang="ru-RU" sz="1800" dirty="0" smtClean="0"/>
              <a:t>РЫНОЧНАЯ ЦЕНА ТОЛЬКО ЗАВОДА НА МОМЕНТ ЗАПУСКА ДОЛЖНА СОСТАВЛЯТЬ 1.7 МЛРД ТГ </a:t>
            </a:r>
          </a:p>
          <a:p>
            <a:pPr algn="just"/>
            <a:r>
              <a:rPr lang="ru-RU" sz="1800" dirty="0" smtClean="0"/>
              <a:t>ПОМИМО ЭТОГО У ТОО ЕСТЬ ПРАВО ВЫКУПА ПО КАДАСТРОВОЙ СТОИМОСТИ УЧАСТКА В 3ГА В ИНДУСТРИАЛЬНОЙ ЗОНЕ.</a:t>
            </a:r>
          </a:p>
          <a:p>
            <a:pPr algn="just"/>
            <a:r>
              <a:rPr lang="ru-RU" sz="1800" dirty="0" smtClean="0"/>
              <a:t>ЕСТЬ ОБШИРНЫЕ ПЛАНЫ ПО РАЗВИТИЮ КОМПАНИИ, В ЧАСТНОСТИ ПЛАНИРУЕТСЯ РАЗВЕДКА МЕСТОРОЖДЕНИЯ ИЗВЕСТНЯКА В РЕГИОНЕ, С ДАЛЬНЕЙШИМ ИСПОЛЬЗОВАНИЕМ 25% ОТ ДОБЫЧИ  В СВОЕМ ПРОИЗВОДСТВЕ, ЧТО ПОЗВОЛИТ ЗНАЧИТЕЛЬНО СНИЗИТЬ СЕБЕСТОИМОСТЬ ПРОДУКЦИИ. А ОСТАВШУЮСЯ ПРОДУКЦИЮ МОЖНО ИСПОЛЬЗОВАТЬ В САХАРНОЙ ОТРАСЛИ, МЕТАЛЛУРГИИ, НЕФТЕХИМИИ.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ПРЕДЛАГАЕМ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ru-RU" dirty="0"/>
          </a:p>
        </p:txBody>
      </p:sp>
      <p:graphicFrame>
        <p:nvGraphicFramePr>
          <p:cNvPr id="7" name="Объект 6" title="ГОД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386049"/>
              </p:ext>
            </p:extLst>
          </p:nvPr>
        </p:nvGraphicFramePr>
        <p:xfrm>
          <a:off x="4452342" y="6264264"/>
          <a:ext cx="3520160" cy="196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на начало 2023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048672" cy="271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4581128"/>
            <a:ext cx="8363272" cy="1545035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ГЛЯДЯ НА ДАННУЮ ДИАГРАММУ ЛЕГКО ОПРЕДЕЛИТЬ ЧТО ДОЛЯ СЕЛЬСКОГО НАСЕЛЕНИЯ В ТУРКЕСТАНСКОЙ ОБЛАСТИ САМАЯ ВЫСОКАЯ ПО РЕСПУБЛИКЕ. НО ВАЖНО ПОНИМАТЬ ЧТО БОЛЬШАЯ ЧАСТЬ ЭТИХ ЛЮДЕЙ В ПОИСКАХ ЛУЧШЕЙ ЖИЗНИ ПЕРЕЕДУТ В БОЛЬШИЕ ГОРОДА, ТАКИЕ КАК ШЫМКЕНТ, ТУРКЕСТАН. В ЭТИХ ГОРОДАХ КРАТНО ВЫРОСЛО СТРОИТЕЛЬСТВО МНОГОЭТАЖНЫХ ЖИЛЫХ КОМПЛЕКСОВ. ПО ШЫМКЕНТУ </a:t>
            </a:r>
            <a:r>
              <a:rPr lang="ru-RU" dirty="0"/>
              <a:t>РОСТ СОСТАВИЛ  </a:t>
            </a:r>
            <a:r>
              <a:rPr lang="ru-RU" dirty="0" smtClean="0"/>
              <a:t>559063 КВ МЕТРОВ, ЧТО НА 118,5 % БОЛЬШЕ ЧЕМ ГОДОМ РАНЕЕ. ПРИМЕРНО АНАЛОГИЧНАЯ СИТУАЦИЯ И ПО ТУРКЕСТАНСКОМУ РЕГИОНУ.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95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6bee45ab1518a54c7255f59707bfdf2cab2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656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Тема Office</vt:lpstr>
      <vt:lpstr>СТРОИТЕЛЬСТВО ЗАВОДА АВТОКЛАВНОГО ГАЗОБЕТОНА</vt:lpstr>
      <vt:lpstr>ОПИСАНИЕ</vt:lpstr>
      <vt:lpstr>ТЕКУЩИЙ СТАТУС</vt:lpstr>
      <vt:lpstr>НЕОБХОДИМО</vt:lpstr>
      <vt:lpstr>Презентация PowerPoint</vt:lpstr>
      <vt:lpstr>Презентация PowerPoint</vt:lpstr>
      <vt:lpstr>Презентация PowerPoint</vt:lpstr>
      <vt:lpstr>МЫ ПРЕДЛАГАЕМ</vt:lpstr>
      <vt:lpstr>ПЕРСПЕКТИВЫ</vt:lpstr>
      <vt:lpstr>ПЕРСПЕКТИВЫ ПО НАСЕЛЕНИЮ</vt:lpstr>
      <vt:lpstr>СЕБЕСТОИМОСТЬ ПРОИЗВОДСТВА</vt:lpstr>
      <vt:lpstr>БОЛЬШОЕ СПАСИБО ЗА ВНИМАНИЕ</vt:lpstr>
    </vt:vector>
  </TitlesOfParts>
  <Company>presentation-creation.ru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микрорайона</dc:title>
  <dc:creator>obstinate</dc:creator>
  <dc:description>Шаблон презентации с сайта https://presentation-creation.ru/</dc:description>
  <cp:lastModifiedBy>баха</cp:lastModifiedBy>
  <cp:revision>109</cp:revision>
  <dcterms:created xsi:type="dcterms:W3CDTF">2018-02-25T09:09:03Z</dcterms:created>
  <dcterms:modified xsi:type="dcterms:W3CDTF">2023-11-14T05:42:51Z</dcterms:modified>
</cp:coreProperties>
</file>