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9" r:id="rId3"/>
    <p:sldId id="260" r:id="rId4"/>
    <p:sldId id="261" r:id="rId5"/>
    <p:sldId id="262" r:id="rId6"/>
    <p:sldId id="257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0A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7" autoAdjust="0"/>
    <p:restoredTop sz="94660"/>
  </p:normalViewPr>
  <p:slideViewPr>
    <p:cSldViewPr snapToGrid="0">
      <p:cViewPr>
        <p:scale>
          <a:sx n="100" d="100"/>
          <a:sy n="100" d="100"/>
        </p:scale>
        <p:origin x="-450" y="6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25FAA45-0BB0-487C-8D70-F397F6532892}" type="datetimeFigureOut">
              <a:rPr lang="kk-KZ" smtClean="0"/>
              <a:t>2-қар-23</a:t>
            </a:fld>
            <a:endParaRPr lang="kk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kk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8EEB53B-44A1-4DFB-9E13-4C0B23098852}" type="slidenum">
              <a:rPr lang="kk-KZ" smtClean="0"/>
              <a:t>‹#›</a:t>
            </a:fld>
            <a:endParaRPr lang="kk-KZ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97933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AA45-0BB0-487C-8D70-F397F6532892}" type="datetimeFigureOut">
              <a:rPr lang="kk-KZ" smtClean="0"/>
              <a:t>2-қар-23</a:t>
            </a:fld>
            <a:endParaRPr lang="kk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B53B-44A1-4DFB-9E13-4C0B23098852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973236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AA45-0BB0-487C-8D70-F397F6532892}" type="datetimeFigureOut">
              <a:rPr lang="kk-KZ" smtClean="0"/>
              <a:t>2-қар-23</a:t>
            </a:fld>
            <a:endParaRPr lang="kk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B53B-44A1-4DFB-9E13-4C0B23098852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650826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AA45-0BB0-487C-8D70-F397F6532892}" type="datetimeFigureOut">
              <a:rPr lang="kk-KZ" smtClean="0"/>
              <a:t>2-қар-23</a:t>
            </a:fld>
            <a:endParaRPr lang="kk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B53B-44A1-4DFB-9E13-4C0B23098852}" type="slidenum">
              <a:rPr lang="kk-KZ" smtClean="0"/>
              <a:t>‹#›</a:t>
            </a:fld>
            <a:endParaRPr lang="kk-KZ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6910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AA45-0BB0-487C-8D70-F397F6532892}" type="datetimeFigureOut">
              <a:rPr lang="kk-KZ" smtClean="0"/>
              <a:t>2-қар-23</a:t>
            </a:fld>
            <a:endParaRPr lang="kk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B53B-44A1-4DFB-9E13-4C0B23098852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01040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AA45-0BB0-487C-8D70-F397F6532892}" type="datetimeFigureOut">
              <a:rPr lang="kk-KZ" smtClean="0"/>
              <a:t>2-қар-23</a:t>
            </a:fld>
            <a:endParaRPr lang="kk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B53B-44A1-4DFB-9E13-4C0B23098852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876690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AA45-0BB0-487C-8D70-F397F6532892}" type="datetimeFigureOut">
              <a:rPr lang="kk-KZ" smtClean="0"/>
              <a:t>2-қар-23</a:t>
            </a:fld>
            <a:endParaRPr lang="kk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B53B-44A1-4DFB-9E13-4C0B23098852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285276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AA45-0BB0-487C-8D70-F397F6532892}" type="datetimeFigureOut">
              <a:rPr lang="kk-KZ" smtClean="0"/>
              <a:t>2-қар-23</a:t>
            </a:fld>
            <a:endParaRPr lang="kk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B53B-44A1-4DFB-9E13-4C0B23098852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32733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AA45-0BB0-487C-8D70-F397F6532892}" type="datetimeFigureOut">
              <a:rPr lang="kk-KZ" smtClean="0"/>
              <a:t>2-қар-23</a:t>
            </a:fld>
            <a:endParaRPr lang="kk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B53B-44A1-4DFB-9E13-4C0B23098852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791158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AA45-0BB0-487C-8D70-F397F6532892}" type="datetimeFigureOut">
              <a:rPr lang="kk-KZ" smtClean="0"/>
              <a:t>2-қар-23</a:t>
            </a:fld>
            <a:endParaRPr lang="kk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B53B-44A1-4DFB-9E13-4C0B23098852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401255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AA45-0BB0-487C-8D70-F397F6532892}" type="datetimeFigureOut">
              <a:rPr lang="kk-KZ" smtClean="0"/>
              <a:t>2-қар-23</a:t>
            </a:fld>
            <a:endParaRPr lang="kk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B53B-44A1-4DFB-9E13-4C0B23098852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206273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AA45-0BB0-487C-8D70-F397F6532892}" type="datetimeFigureOut">
              <a:rPr lang="kk-KZ" smtClean="0"/>
              <a:t>2-қар-23</a:t>
            </a:fld>
            <a:endParaRPr lang="kk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B53B-44A1-4DFB-9E13-4C0B23098852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977513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AA45-0BB0-487C-8D70-F397F6532892}" type="datetimeFigureOut">
              <a:rPr lang="kk-KZ" smtClean="0"/>
              <a:t>2-қар-23</a:t>
            </a:fld>
            <a:endParaRPr lang="kk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B53B-44A1-4DFB-9E13-4C0B23098852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885431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AA45-0BB0-487C-8D70-F397F6532892}" type="datetimeFigureOut">
              <a:rPr lang="kk-KZ" smtClean="0"/>
              <a:t>2-қар-23</a:t>
            </a:fld>
            <a:endParaRPr lang="kk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B53B-44A1-4DFB-9E13-4C0B23098852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480266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AA45-0BB0-487C-8D70-F397F6532892}" type="datetimeFigureOut">
              <a:rPr lang="kk-KZ" smtClean="0"/>
              <a:t>2-қар-23</a:t>
            </a:fld>
            <a:endParaRPr lang="kk-K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B53B-44A1-4DFB-9E13-4C0B23098852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959931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AA45-0BB0-487C-8D70-F397F6532892}" type="datetimeFigureOut">
              <a:rPr lang="kk-KZ" smtClean="0"/>
              <a:t>2-қар-23</a:t>
            </a:fld>
            <a:endParaRPr lang="kk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B53B-44A1-4DFB-9E13-4C0B23098852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355025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AA45-0BB0-487C-8D70-F397F6532892}" type="datetimeFigureOut">
              <a:rPr lang="kk-KZ" smtClean="0"/>
              <a:t>2-қар-23</a:t>
            </a:fld>
            <a:endParaRPr lang="kk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B53B-44A1-4DFB-9E13-4C0B23098852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617028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25FAA45-0BB0-487C-8D70-F397F6532892}" type="datetimeFigureOut">
              <a:rPr lang="kk-KZ" smtClean="0"/>
              <a:t>2-қар-23</a:t>
            </a:fld>
            <a:endParaRPr lang="kk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kk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8EEB53B-44A1-4DFB-9E13-4C0B23098852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240895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8768F2B-0652-4E55-8D13-790DFE8A0CC5}"/>
              </a:ext>
            </a:extLst>
          </p:cNvPr>
          <p:cNvSpPr/>
          <p:nvPr/>
        </p:nvSpPr>
        <p:spPr>
          <a:xfrm rot="21441102">
            <a:off x="219809" y="337031"/>
            <a:ext cx="7394331" cy="4321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400" dirty="0">
                <a:solidFill>
                  <a:srgbClr val="810A0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Разведение рыбы с применением инновационных методов в рыбоводстве.</a:t>
            </a:r>
            <a:endParaRPr lang="en-US" sz="2400" dirty="0">
              <a:solidFill>
                <a:srgbClr val="810A0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i="1" dirty="0" smtClean="0">
                <a:solidFill>
                  <a:srgbClr val="810A0B"/>
                </a:solidFill>
                <a:latin typeface="KZ Poster" panose="0200050500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Миссия компании:    </a:t>
            </a:r>
            <a:r>
              <a:rPr lang="ru-RU" sz="1400" i="1" dirty="0" smtClean="0">
                <a:solidFill>
                  <a:srgbClr val="810A0B"/>
                </a:solidFill>
                <a:latin typeface="KZ Poster" panose="0200050500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Забота о природе, наполняя водоемы рыбой. Забота о здоровье людей, увеличивая количество натурального экологически чистого продукта!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endParaRPr lang="en-US" i="1" dirty="0">
              <a:solidFill>
                <a:srgbClr val="810A0B"/>
              </a:solidFill>
              <a:latin typeface="KZ Poster" panose="0200050500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4313" indent="-214313" algn="just">
              <a:lnSpc>
                <a:spcPct val="115000"/>
              </a:lnSpc>
              <a:spcAft>
                <a:spcPts val="75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Реализация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данного проекта окажет существенное влияние на развитие рыбного хозяйства в целом. В ближайшие годы будет достигнуто изобилие рыбы в водоемах и на прилавках.</a:t>
            </a:r>
            <a:endParaRPr lang="kk-KZ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14313" indent="-214313" algn="just">
              <a:lnSpc>
                <a:spcPct val="115000"/>
              </a:lnSpc>
              <a:spcAft>
                <a:spcPts val="75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Цель компании – занять 60% доли рынка РПМ (рыбопосадочного материала) и 30% доли рынка выращенной товарной  рыбы (преимущественно карповых пород).</a:t>
            </a:r>
            <a:endParaRPr lang="kk-KZ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14313" indent="-214313" algn="just">
              <a:lnSpc>
                <a:spcPct val="115000"/>
              </a:lnSpc>
              <a:spcAft>
                <a:spcPts val="75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Рентабельность составляет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более 100%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год.</a:t>
            </a:r>
            <a:endParaRPr lang="kk-KZ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73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1D47ADFE-6423-496F-80E4-F0527C72A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529617"/>
              </p:ext>
            </p:extLst>
          </p:nvPr>
        </p:nvGraphicFramePr>
        <p:xfrm>
          <a:off x="147145" y="505999"/>
          <a:ext cx="8408276" cy="301825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844336">
                  <a:extLst>
                    <a:ext uri="{9D8B030D-6E8A-4147-A177-3AD203B41FA5}">
                      <a16:colId xmlns="" xmlns:a16="http://schemas.microsoft.com/office/drawing/2014/main" val="4184402532"/>
                    </a:ext>
                  </a:extLst>
                </a:gridCol>
                <a:gridCol w="5563940">
                  <a:extLst>
                    <a:ext uri="{9D8B030D-6E8A-4147-A177-3AD203B41FA5}">
                      <a16:colId xmlns="" xmlns:a16="http://schemas.microsoft.com/office/drawing/2014/main" val="753726013"/>
                    </a:ext>
                  </a:extLst>
                </a:gridCol>
              </a:tblGrid>
              <a:tr h="2150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проблемы</a:t>
                      </a:r>
                      <a:endParaRPr lang="kk-KZ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04" marR="400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Причины возникновения</a:t>
                      </a:r>
                      <a:endParaRPr lang="kk-KZ" sz="12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04" marR="40004" marT="0" marB="0"/>
                </a:tc>
                <a:extLst>
                  <a:ext uri="{0D108BD9-81ED-4DB2-BD59-A6C34878D82A}">
                    <a16:rowId xmlns="" xmlns:a16="http://schemas.microsoft.com/office/drawing/2014/main" val="748984171"/>
                  </a:ext>
                </a:extLst>
              </a:tr>
              <a:tr h="1055744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Истощение рыбных запасов во всех водоемах страны</a:t>
                      </a:r>
                      <a:endParaRPr lang="kk-KZ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kk-KZ" sz="12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04" marR="400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- 30 лет непрерывного браконьерства;</a:t>
                      </a:r>
                      <a:endParaRPr lang="kk-KZ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недостаточное зарыбление водоемов молодью ценных пород рыб;</a:t>
                      </a:r>
                      <a:endParaRPr lang="kk-KZ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нерациональное использование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водоемов</a:t>
                      </a:r>
                      <a:endParaRPr lang="kk-KZ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04" marR="40004" marT="0" marB="0"/>
                </a:tc>
                <a:extLst>
                  <a:ext uri="{0D108BD9-81ED-4DB2-BD59-A6C34878D82A}">
                    <a16:rowId xmlns="" xmlns:a16="http://schemas.microsoft.com/office/drawing/2014/main" val="2228563360"/>
                  </a:ext>
                </a:extLst>
              </a:tr>
              <a:tr h="790924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развита аквакультура (разведение рыбы) в стране</a:t>
                      </a:r>
                      <a:endParaRPr lang="kk-KZ" sz="12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04" marR="400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 достаточного опыта у рыбоводов и владельцев водоемов;</a:t>
                      </a:r>
                      <a:endParaRPr lang="kk-KZ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Недостаток ассортимента РПМ;</a:t>
                      </a:r>
                      <a:endParaRPr lang="kk-KZ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Дороговизна РПМ</a:t>
                      </a:r>
                      <a:endParaRPr lang="kk-KZ" sz="12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04" marR="40004" marT="0" marB="0"/>
                </a:tc>
                <a:extLst>
                  <a:ext uri="{0D108BD9-81ED-4DB2-BD59-A6C34878D82A}">
                    <a16:rowId xmlns="" xmlns:a16="http://schemas.microsoft.com/office/drawing/2014/main" val="1484298440"/>
                  </a:ext>
                </a:extLst>
              </a:tr>
              <a:tr h="862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Дефицит РПМ, его дороговизна, отсутствие ассортимента на рынке</a:t>
                      </a:r>
                      <a:endParaRPr lang="kk-KZ" sz="12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04" marR="400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Небольшое количество действующих рыбопитомников, нет больших мощностей. Рыбопитомники Советских времен сегодня не функционируют по причине нецелесообразности из-за высоких цен на электричество (в те времена наполнение прудов производилось только с помощью насосов)</a:t>
                      </a:r>
                      <a:endParaRPr lang="kk-KZ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04" marR="40004" marT="0" marB="0"/>
                </a:tc>
                <a:extLst>
                  <a:ext uri="{0D108BD9-81ED-4DB2-BD59-A6C34878D82A}">
                    <a16:rowId xmlns="" xmlns:a16="http://schemas.microsoft.com/office/drawing/2014/main" val="34798599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="" xmlns:a16="http://schemas.microsoft.com/office/drawing/2014/main" id="{5BD7D446-DD6E-4D1E-8BF0-85FF7E61C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995" y="58635"/>
            <a:ext cx="8285047" cy="37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134541"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kk-KZ" sz="2000" b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Ситуация в сфере рыбного хозяйства на сегодняшний день</a:t>
            </a:r>
            <a:endParaRPr lang="ru-RU" altLang="kk-KZ" sz="28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D31CD156-A51F-449A-B4B2-5E1D8BA87E2E}"/>
              </a:ext>
            </a:extLst>
          </p:cNvPr>
          <p:cNvSpPr/>
          <p:nvPr/>
        </p:nvSpPr>
        <p:spPr>
          <a:xfrm>
            <a:off x="147145" y="3551251"/>
            <a:ext cx="8276897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говорить о положении рыбной отрасли нашей страны на сегодняшний день – более подходящего слова, чем плачевное, наверное, не подобрать.</a:t>
            </a:r>
          </a:p>
          <a:p>
            <a:pPr algn="just"/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Рыбные запасы практически всех водоемов предельно истощены. Причиной этой ситуации явилось в первую очередь непрерывное браконьерство на протяжении последних 30 лет. В свое время некоторые люди нашли для себя легкий вид бизнеса – незаконный лов рыбы. Затраты минимальные – дешевые китайские сети, бензин для проезда. Нет никаких затрат на зарыбление, на кормление рыбы. А вылавливали рыбу не килограммами, а тоннами. Причем ловили всю рыбу и крупную и мелкую, да к тому же различными варварскими способами – с помощью электричества, взрывчатки. Понятно, что так не могло продолжаться вечно. Изобилие уже давно закончилось, рыбы в водоемах почти не осталось.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Да и откуда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ей взяться, если даже мелкой рыбы нет, которая могла бы со временем вырасти.  В итоге природе нанесен колоссальный ущерб, который теперь  может быть устранен только при вмешательстве человека. Если для сравнения говорить в цифрах, то можно привести следующую аналогию: Во времена изобилия рыбы в водоемах (имеются в виду Советские времена), на территории Казахстана со всех водоемов добывалось ежегодно 600 тыс. тонн рыбы. В то время как сейчас эта цифра составляет лишь 60 тыс. тонн, т.е. в 10 раз меньше.</a:t>
            </a:r>
          </a:p>
          <a:p>
            <a:pPr algn="just"/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Следующей причиной этой проблемы является недостаточное зарыбление водоемов молодью ценных пород рыб, т.е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. рыбопосадочным материалом (РПМ).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Происходит это потому, что есть еще одна большая проблема – это дефицит РПМ. У нас в стране потребность в РПМ карповых пород рыб удовлетворяется лишь на 12%. Отсюда и его дороговизна. Причиной этой проблемы является то, что нет больших мощностей у существующих в стране рыбопитомников. К сведению: (Всего 15 рыбопитомников: 4 –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государственных, 11 -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частных). </a:t>
            </a:r>
          </a:p>
          <a:p>
            <a:pPr algn="just"/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Крупные хорошие рыбопитомники, которые у нас существовали в Советские времена сегодня не функционируют. По причине нецелесообразности из-за высоких цен на электричество. В те времена, когда электричество стоило копейки, наполнение прудов производилось только с помощью насосов. Система наполнения прудов насосами на сегодняшний день себя не оправдывает, когда электричество очень дорогое. Многие частные рыбопитомники используют самотек воды. </a:t>
            </a:r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800" b="1" dirty="0" smtClean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800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800" b="1" dirty="0" smtClean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800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800" b="1" dirty="0" smtClean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800" b="1" dirty="0" smtClean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endParaRPr lang="ru-RU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7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8AB0E9FE-75AD-45CD-8D8F-5EEE9F5A45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989135"/>
              </p:ext>
            </p:extLst>
          </p:nvPr>
        </p:nvGraphicFramePr>
        <p:xfrm>
          <a:off x="112610" y="3106861"/>
          <a:ext cx="8514255" cy="2406302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424503">
                  <a:extLst>
                    <a:ext uri="{9D8B030D-6E8A-4147-A177-3AD203B41FA5}">
                      <a16:colId xmlns="" xmlns:a16="http://schemas.microsoft.com/office/drawing/2014/main" val="41341263"/>
                    </a:ext>
                  </a:extLst>
                </a:gridCol>
                <a:gridCol w="3577322">
                  <a:extLst>
                    <a:ext uri="{9D8B030D-6E8A-4147-A177-3AD203B41FA5}">
                      <a16:colId xmlns="" xmlns:a16="http://schemas.microsoft.com/office/drawing/2014/main" val="1265899098"/>
                    </a:ext>
                  </a:extLst>
                </a:gridCol>
                <a:gridCol w="2512430">
                  <a:extLst>
                    <a:ext uri="{9D8B030D-6E8A-4147-A177-3AD203B41FA5}">
                      <a16:colId xmlns="" xmlns:a16="http://schemas.microsoft.com/office/drawing/2014/main" val="4095422422"/>
                    </a:ext>
                  </a:extLst>
                </a:gridCol>
              </a:tblGrid>
              <a:tr h="539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kk-KZ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Ежегодно добываемое количество </a:t>
                      </a:r>
                      <a:endParaRPr lang="kk-KZ" sz="12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Ежегодно необходимое количество</a:t>
                      </a:r>
                      <a:endParaRPr lang="kk-KZ" sz="12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="" xmlns:a16="http://schemas.microsoft.com/office/drawing/2014/main" val="1523937040"/>
                  </a:ext>
                </a:extLst>
              </a:tr>
              <a:tr h="798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Товарная рыба, добытая посредством вылова из водоемов</a:t>
                      </a:r>
                      <a:endParaRPr lang="kk-KZ" sz="12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Около 55 тыс. тонн </a:t>
                      </a:r>
                      <a:endParaRPr lang="kk-KZ" sz="1200" b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kk-KZ" sz="12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Согласно принятой Программе развития рыбного хозяйства до 2030 года, до 2040 года</a:t>
                      </a:r>
                      <a:endParaRPr lang="kk-KZ" sz="12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270 </a:t>
                      </a: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тонн к 2030 году;</a:t>
                      </a:r>
                      <a:endParaRPr lang="kk-KZ" sz="12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 </a:t>
                      </a: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тонн к 2040 году</a:t>
                      </a:r>
                      <a:endParaRPr lang="kk-KZ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="" xmlns:a16="http://schemas.microsoft.com/office/drawing/2014/main" val="1007175026"/>
                  </a:ext>
                </a:extLst>
              </a:tr>
              <a:tr h="520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Товарная рыба, выращенная в искусственных условиях</a:t>
                      </a:r>
                      <a:endParaRPr lang="kk-KZ" sz="12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Около 5 тыс. тонн </a:t>
                      </a:r>
                      <a:endParaRPr lang="kk-KZ" sz="12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0" marB="0"/>
                </a:tc>
                <a:tc v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36055594"/>
                  </a:ext>
                </a:extLst>
              </a:tr>
              <a:tr h="3588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РПМ карповых пород </a:t>
                      </a:r>
                      <a:endParaRPr lang="kk-KZ" sz="12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Около 22,5 млн штук </a:t>
                      </a:r>
                      <a:endParaRPr lang="kk-KZ" sz="12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kk-KZ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187,5 млн штук</a:t>
                      </a:r>
                      <a:endParaRPr lang="kk-KZ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="" xmlns:a16="http://schemas.microsoft.com/office/drawing/2014/main" val="3052047499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="" xmlns:a16="http://schemas.microsoft.com/office/drawing/2014/main" id="{475DF4FD-104A-4ED6-997F-FEB06C601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029" y="2582510"/>
            <a:ext cx="286719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k-K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ru-RU" altLang="kk-KZ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Описание рынка</a:t>
            </a:r>
            <a:endParaRPr kumimoji="0" lang="kk-KZ" altLang="kk-KZ" sz="11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k-K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ru-RU" altLang="kk-K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9029" y="586931"/>
            <a:ext cx="828363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Описание решения</a:t>
            </a:r>
            <a:endParaRPr lang="kk-KZ" sz="2000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Увеличить количество выращиваемого </a:t>
            </a:r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РПМ. Это возможно, если применить 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инновационные методы и технологии  в рыбоводстве, рационально </a:t>
            </a:r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используя при этом 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существующие водоемы.</a:t>
            </a:r>
            <a:endParaRPr lang="kk-KZ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Увеличить рыбные запасы водоемов страны путем их зарыбления молодью рыб ценных пород в достаточном количестве. А также путем рационального использования водоемов.</a:t>
            </a:r>
            <a:endParaRPr lang="kk-KZ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Развивать аквакультуру путем повышения знаний рыбоводов для использования их при применении интенсивного метода разведения рыбы.</a:t>
            </a:r>
            <a:endParaRPr lang="kk-KZ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34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829930AC-E58B-491A-89AA-0EFBDBB89F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341115"/>
              </p:ext>
            </p:extLst>
          </p:nvPr>
        </p:nvGraphicFramePr>
        <p:xfrm>
          <a:off x="157412" y="879516"/>
          <a:ext cx="8355966" cy="210004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379429">
                  <a:extLst>
                    <a:ext uri="{9D8B030D-6E8A-4147-A177-3AD203B41FA5}">
                      <a16:colId xmlns="" xmlns:a16="http://schemas.microsoft.com/office/drawing/2014/main" val="4153912070"/>
                    </a:ext>
                  </a:extLst>
                </a:gridCol>
                <a:gridCol w="3510816">
                  <a:extLst>
                    <a:ext uri="{9D8B030D-6E8A-4147-A177-3AD203B41FA5}">
                      <a16:colId xmlns="" xmlns:a16="http://schemas.microsoft.com/office/drawing/2014/main" val="326451252"/>
                    </a:ext>
                  </a:extLst>
                </a:gridCol>
                <a:gridCol w="2465721">
                  <a:extLst>
                    <a:ext uri="{9D8B030D-6E8A-4147-A177-3AD203B41FA5}">
                      <a16:colId xmlns="" xmlns:a16="http://schemas.microsoft.com/office/drawing/2014/main" val="1008658435"/>
                    </a:ext>
                  </a:extLst>
                </a:gridCol>
              </a:tblGrid>
              <a:tr h="2842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kk-KZ" sz="12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рынка </a:t>
                      </a:r>
                      <a:endParaRPr lang="kk-KZ" sz="12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Емкость рынка</a:t>
                      </a:r>
                      <a:endParaRPr lang="kk-KZ" sz="12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78530781"/>
                  </a:ext>
                </a:extLst>
              </a:tr>
              <a:tr h="5693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Товарная рыба, добытая посредством вылова из водоемов</a:t>
                      </a:r>
                      <a:endParaRPr lang="kk-KZ" sz="12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kk-KZ" sz="1200" b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kk-KZ" sz="1200" b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(60 тыс. тонн)</a:t>
                      </a:r>
                      <a:endParaRPr lang="kk-KZ" sz="12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kk-KZ" sz="1200" b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kk-KZ" sz="1200" b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(600 тыс. тонн)</a:t>
                      </a:r>
                      <a:endParaRPr lang="kk-KZ" sz="12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62313558"/>
                  </a:ext>
                </a:extLst>
              </a:tr>
              <a:tr h="637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Товарная рыба, выращенная в искусственных условиях</a:t>
                      </a:r>
                      <a:endParaRPr lang="kk-KZ" sz="12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21108534"/>
                  </a:ext>
                </a:extLst>
              </a:tr>
              <a:tr h="5304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РПМ карповых пород </a:t>
                      </a:r>
                      <a:endParaRPr lang="kk-KZ" sz="12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  <a:endParaRPr lang="kk-KZ" sz="1200" b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(22,5 млн штук)</a:t>
                      </a:r>
                      <a:endParaRPr lang="kk-KZ" sz="12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kk-KZ" sz="1200" b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44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(187,5 млн штук)</a:t>
                      </a:r>
                      <a:endParaRPr lang="kk-KZ" sz="12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612097942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="" xmlns:a16="http://schemas.microsoft.com/office/drawing/2014/main" id="{271B4E9D-E9F4-41E2-BC62-874446CF9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1" y="313754"/>
            <a:ext cx="39481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k-KZ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Объем рынка, емкость рынка</a:t>
            </a:r>
            <a:endParaRPr kumimoji="0" lang="ru-RU" altLang="kk-KZ" sz="2400" b="0" i="0" u="none" strike="noStrike" cap="none" normalizeH="0" baseline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E84C78ED-5D7B-4774-A06F-886BA2769472}"/>
              </a:ext>
            </a:extLst>
          </p:cNvPr>
          <p:cNvSpPr/>
          <p:nvPr/>
        </p:nvSpPr>
        <p:spPr>
          <a:xfrm>
            <a:off x="157412" y="3141017"/>
            <a:ext cx="8450559" cy="2364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170">
              <a:lnSpc>
                <a:spcPct val="115000"/>
              </a:lnSpc>
              <a:spcAft>
                <a:spcPts val="1000"/>
              </a:spcAft>
            </a:pPr>
            <a:r>
              <a:rPr lang="en-US" sz="20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ru-RU" sz="2000" b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Продукт</a:t>
            </a:r>
            <a:endParaRPr lang="kk-KZ" sz="160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90170">
              <a:lnSpc>
                <a:spcPct val="115000"/>
              </a:lnSpc>
              <a:spcAft>
                <a:spcPts val="1000"/>
              </a:spcAft>
            </a:pPr>
            <a:r>
              <a:rPr lang="ru-RU" sz="1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Продуктом данного проекта являются:</a:t>
            </a:r>
            <a:endParaRPr lang="kk-KZ" sz="12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90170">
              <a:lnSpc>
                <a:spcPct val="115000"/>
              </a:lnSpc>
              <a:spcAft>
                <a:spcPts val="1000"/>
              </a:spcAft>
            </a:pPr>
            <a:r>
              <a:rPr lang="ru-RU" sz="1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РПМ (рыбопосадочный материал) – молодь рыб ценных пород (преимущественно карповых), к которым относятся: карп, сазан, белый амур. Также белый толстолобик, который не относится к семейству карповых.</a:t>
            </a:r>
            <a:endParaRPr lang="kk-KZ" sz="12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90170">
              <a:lnSpc>
                <a:spcPct val="115000"/>
              </a:lnSpc>
              <a:spcAft>
                <a:spcPts val="1000"/>
              </a:spcAft>
            </a:pPr>
            <a:r>
              <a:rPr lang="ru-RU" sz="1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Товарная рыба – карп и сазан в живом виде. Карп, сазан, белый амур, белый толстолобик в охлажденном виде.</a:t>
            </a:r>
            <a:endParaRPr lang="kk-KZ" sz="12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01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2EBC6BA8-6EAB-4B3D-960E-4339AC057A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223167"/>
              </p:ext>
            </p:extLst>
          </p:nvPr>
        </p:nvGraphicFramePr>
        <p:xfrm>
          <a:off x="136634" y="568495"/>
          <a:ext cx="8694549" cy="620118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832234">
                  <a:extLst>
                    <a:ext uri="{9D8B030D-6E8A-4147-A177-3AD203B41FA5}">
                      <a16:colId xmlns="" xmlns:a16="http://schemas.microsoft.com/office/drawing/2014/main" val="4168667897"/>
                    </a:ext>
                  </a:extLst>
                </a:gridCol>
                <a:gridCol w="1523055">
                  <a:extLst>
                    <a:ext uri="{9D8B030D-6E8A-4147-A177-3AD203B41FA5}">
                      <a16:colId xmlns="" xmlns:a16="http://schemas.microsoft.com/office/drawing/2014/main" val="3623776976"/>
                    </a:ext>
                  </a:extLst>
                </a:gridCol>
                <a:gridCol w="1766158">
                  <a:extLst>
                    <a:ext uri="{9D8B030D-6E8A-4147-A177-3AD203B41FA5}">
                      <a16:colId xmlns="" xmlns:a16="http://schemas.microsoft.com/office/drawing/2014/main" val="1533228944"/>
                    </a:ext>
                  </a:extLst>
                </a:gridCol>
                <a:gridCol w="1832234">
                  <a:extLst>
                    <a:ext uri="{9D8B030D-6E8A-4147-A177-3AD203B41FA5}">
                      <a16:colId xmlns="" xmlns:a16="http://schemas.microsoft.com/office/drawing/2014/main" val="3110797447"/>
                    </a:ext>
                  </a:extLst>
                </a:gridCol>
                <a:gridCol w="1740868">
                  <a:extLst>
                    <a:ext uri="{9D8B030D-6E8A-4147-A177-3AD203B41FA5}">
                      <a16:colId xmlns="" xmlns:a16="http://schemas.microsoft.com/office/drawing/2014/main" val="4202126899"/>
                    </a:ext>
                  </a:extLst>
                </a:gridCol>
              </a:tblGrid>
              <a:tr h="3411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Ключевые партнеры</a:t>
                      </a:r>
                      <a:endParaRPr lang="kk-K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360" marR="23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Ключевые виды деятельности</a:t>
                      </a:r>
                      <a:endParaRPr lang="kk-K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360" marR="23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Ценностное предложение</a:t>
                      </a:r>
                      <a:endParaRPr lang="kk-K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360" marR="23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Взаимоотношения с клиентами</a:t>
                      </a:r>
                      <a:endParaRPr lang="kk-K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360" marR="233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Потребительские сегменты</a:t>
                      </a:r>
                      <a:endParaRPr lang="kk-K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360" marR="23360" marT="0" marB="0"/>
                </a:tc>
                <a:extLst>
                  <a:ext uri="{0D108BD9-81ED-4DB2-BD59-A6C34878D82A}">
                    <a16:rowId xmlns="" xmlns:a16="http://schemas.microsoft.com/office/drawing/2014/main" val="3968613312"/>
                  </a:ext>
                </a:extLst>
              </a:tr>
              <a:tr h="1523087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1.Производители рыбных кормов (торговые представители)</a:t>
                      </a:r>
                      <a:endParaRPr lang="kk-KZ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kk-KZ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Транспортные компании (для перевозки РПМ и товарной рыбы)</a:t>
                      </a:r>
                      <a:endParaRPr lang="kk-KZ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kk-KZ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kk-KZ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kk-KZ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kk-KZ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kk-KZ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kk-KZ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kk-KZ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kk-KZ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kk-K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360" marR="23360" marT="0" marB="0"/>
                </a:tc>
                <a:tc>
                  <a:txBody>
                    <a:bodyPr/>
                    <a:lstStyle/>
                    <a:p>
                      <a:pPr indent="-6413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Выращивание РПМ,</a:t>
                      </a:r>
                      <a:endParaRPr lang="kk-KZ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kk-KZ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-6413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Выращивание товарной рыбы.</a:t>
                      </a:r>
                      <a:endParaRPr lang="kk-KZ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-6413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kk-KZ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kk-K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360" marR="2336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Большой выбор РПМ:</a:t>
                      </a:r>
                      <a:endParaRPr lang="kk-KZ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навеска от 30 гр. до 300 гр.;</a:t>
                      </a:r>
                      <a:endParaRPr lang="kk-KZ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в любое время года;</a:t>
                      </a:r>
                      <a:endParaRPr lang="kk-KZ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нескольких пород (карп, сазан, белый амур, толстолобик).</a:t>
                      </a:r>
                      <a:endParaRPr lang="kk-KZ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Селекция (быстрорастущие породы карпа);</a:t>
                      </a:r>
                      <a:endParaRPr lang="kk-KZ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Дополнительная стоимость в виде предоставления консультаций (консалтинг в рыбоводстве).</a:t>
                      </a:r>
                      <a:endParaRPr lang="kk-KZ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Товарная рыба высокого качества (в живом виде, с хорошими вкусовыми качествами).</a:t>
                      </a:r>
                      <a:endParaRPr lang="kk-KZ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Выбор по размерам (от 1.5 кг до </a:t>
                      </a: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кг).</a:t>
                      </a:r>
                      <a:endParaRPr lang="kk-KZ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kk-K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360" marR="2336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Электронная торговая площадка;</a:t>
                      </a:r>
                      <a:endParaRPr lang="kk-KZ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Соц. сети в целевых аудиториях;</a:t>
                      </a:r>
                      <a:endParaRPr lang="kk-KZ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Сообщества; </a:t>
                      </a:r>
                      <a:endParaRPr lang="kk-KZ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Сарафанное радио</a:t>
                      </a:r>
                      <a:endParaRPr lang="kk-KZ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kk-K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360" marR="2336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u="sng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РПМ:</a:t>
                      </a:r>
                      <a:endParaRPr lang="kk-KZ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Рыбоводные хозяйства;</a:t>
                      </a:r>
                      <a:endParaRPr lang="kk-KZ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Пользователи водоемов;</a:t>
                      </a:r>
                      <a:endParaRPr lang="kk-KZ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-3175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Государственный заказ на зарыбление;</a:t>
                      </a:r>
                      <a:endParaRPr lang="kk-KZ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Производители рыбных консервов (прессервов).</a:t>
                      </a:r>
                      <a:endParaRPr lang="kk-KZ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 u="sng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товарной рыбы:</a:t>
                      </a:r>
                      <a:endParaRPr lang="kk-KZ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Корпоративные клиенты (мелкие и средние оптовики);</a:t>
                      </a:r>
                      <a:endParaRPr lang="kk-KZ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Кафе (рестораны);</a:t>
                      </a:r>
                      <a:endParaRPr lang="kk-KZ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Магазины;</a:t>
                      </a:r>
                      <a:endParaRPr lang="kk-KZ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Заводы по переработке рыбы.</a:t>
                      </a:r>
                      <a:endParaRPr lang="kk-KZ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kk-K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360" marR="23360" marT="0" marB="0"/>
                </a:tc>
                <a:extLst>
                  <a:ext uri="{0D108BD9-81ED-4DB2-BD59-A6C34878D82A}">
                    <a16:rowId xmlns="" xmlns:a16="http://schemas.microsoft.com/office/drawing/2014/main" val="739230663"/>
                  </a:ext>
                </a:extLst>
              </a:tr>
              <a:tr h="178138">
                <a:tc v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-25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Ключевые ресурсы:</a:t>
                      </a:r>
                      <a:endParaRPr lang="kk-KZ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-25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Водоемы;</a:t>
                      </a:r>
                      <a:endParaRPr lang="kk-KZ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Садки;</a:t>
                      </a:r>
                      <a:endParaRPr lang="kk-KZ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Опытные рыбоводы; Опытные рыбаки;</a:t>
                      </a:r>
                      <a:endParaRPr lang="en-US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kk-KZ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Оборудование и снаряжение для выращивания, отлова, временного содержания и транспортировки рыбы;</a:t>
                      </a:r>
                      <a:endParaRPr lang="kk-KZ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kk-KZ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Возможность производства собственных рыбных кормов;</a:t>
                      </a:r>
                      <a:endParaRPr lang="kk-KZ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kk-KZ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Применение собственных инновационных технологий.</a:t>
                      </a:r>
                      <a:endParaRPr lang="kk-KZ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kk-K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360" marR="23360" marT="0" marB="0"/>
                </a:tc>
                <a:tc v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16226186"/>
                  </a:ext>
                </a:extLst>
              </a:tr>
              <a:tr h="3958109">
                <a:tc v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Каналы сбыта:</a:t>
                      </a:r>
                      <a:endParaRPr lang="kk-KZ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kk-KZ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Прямые продажи, Агенты,</a:t>
                      </a:r>
                      <a:endParaRPr lang="kk-KZ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Сайт,</a:t>
                      </a:r>
                      <a:endParaRPr lang="kk-KZ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Лидеры общественного мнения</a:t>
                      </a:r>
                      <a:endParaRPr lang="kk-KZ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kk-KZ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kk-KZ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kk-KZ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kk-KZ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kk-KZ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kk-KZ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kk-K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360" marR="23360" marT="0" marB="0"/>
                </a:tc>
                <a:tc v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30678219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="" xmlns:a16="http://schemas.microsoft.com/office/drawing/2014/main" id="{5E9E6E71-7E57-4233-AD5A-3455750E1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808" y="121088"/>
            <a:ext cx="24266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k-KZ" sz="20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6. Бизнес-модель</a:t>
            </a:r>
            <a:endParaRPr kumimoji="0" lang="ru-RU" altLang="kk-KZ" sz="2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41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C4EFCD2-5187-406E-A464-F2D99B579B4B}"/>
              </a:ext>
            </a:extLst>
          </p:cNvPr>
          <p:cNvSpPr/>
          <p:nvPr/>
        </p:nvSpPr>
        <p:spPr>
          <a:xfrm>
            <a:off x="438149" y="166253"/>
            <a:ext cx="6787663" cy="4963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170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 Конкурентное преимущество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kk-KZ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9017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ТОО «Озгеше» имеет 7 водоемов на территории всего Казахстана на правах долгосрочной аренды (49 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лет). Имеет хороший опыт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работы в сфере рыбного хозяйства 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(10 лет).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Также компания имеет собственные инновационные технологии, позволяющие выращивать рыбу в короткие сроки по более низкой себестоимости и при этом получать наилучшие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Имеется обширная клиентская база. Бизнес упакован во франшизу, поэтому предполагается внедрение наших инновационных методов у других рыбоводных компаний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90170" algn="just">
              <a:lnSpc>
                <a:spcPct val="115000"/>
              </a:lnSpc>
              <a:spcAft>
                <a:spcPts val="0"/>
              </a:spcAft>
            </a:pP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90170" algn="just">
              <a:lnSpc>
                <a:spcPct val="115000"/>
              </a:lnSpc>
              <a:spcAft>
                <a:spcPts val="0"/>
              </a:spcAft>
            </a:pPr>
            <a:endParaRPr lang="en-US" sz="1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90170" algn="just">
              <a:spcAft>
                <a:spcPts val="0"/>
              </a:spcAft>
            </a:pPr>
            <a:r>
              <a:rPr lang="en-US" b="1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ru-RU" b="1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Условия для инвестора</a:t>
            </a:r>
          </a:p>
          <a:p>
            <a:pPr indent="90170" algn="just">
              <a:spcAft>
                <a:spcPts val="0"/>
              </a:spcAft>
            </a:pPr>
            <a:endParaRPr lang="ru-RU" b="1" dirty="0" smtClean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90170"/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Необходимая сумма инвестиций – 150 млн. тенге, Срок инвестиций – 3 года,   Окупаемость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инвестиций – 2 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года.                                                                      Доход инвестора – 30% от прибыли компании на протяжении 3-х лет. Предполагаемые суммы дохода инвестора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ru-RU" sz="1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9017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через 1год – 50 млн. тенге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endParaRPr lang="ru-RU" sz="1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9017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через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года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150 млн. тенге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endParaRPr lang="ru-RU" sz="1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9017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через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года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250 млн. тенге.</a:t>
            </a:r>
            <a:endParaRPr lang="kk-KZ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51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91C4E32A-E6EE-4871-BF10-072E1E283E17}"/>
              </a:ext>
            </a:extLst>
          </p:cNvPr>
          <p:cNvGrpSpPr>
            <a:grpSpLocks/>
          </p:cNvGrpSpPr>
          <p:nvPr/>
        </p:nvGrpSpPr>
        <p:grpSpPr bwMode="auto">
          <a:xfrm>
            <a:off x="2649318" y="317549"/>
            <a:ext cx="5815965" cy="5840095"/>
            <a:chOff x="5926" y="-2401"/>
            <a:chExt cx="9159" cy="9197"/>
          </a:xfrm>
        </p:grpSpPr>
        <p:sp>
          <p:nvSpPr>
            <p:cNvPr id="5" name="AutoShape 209">
              <a:extLst>
                <a:ext uri="{FF2B5EF4-FFF2-40B4-BE49-F238E27FC236}">
                  <a16:creationId xmlns="" xmlns:a16="http://schemas.microsoft.com/office/drawing/2014/main" id="{F4FF4154-D20E-4088-8892-97E9F9241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5" y="-2402"/>
              <a:ext cx="4640" cy="8376"/>
            </a:xfrm>
            <a:custGeom>
              <a:avLst/>
              <a:gdLst>
                <a:gd name="T0" fmla="+- 0 8875 5926"/>
                <a:gd name="T1" fmla="*/ T0 w 4640"/>
                <a:gd name="T2" fmla="+- 0 4435 -2401"/>
                <a:gd name="T3" fmla="*/ 4435 h 8376"/>
                <a:gd name="T4" fmla="+- 0 7400 5926"/>
                <a:gd name="T5" fmla="*/ T4 w 4640"/>
                <a:gd name="T6" fmla="+- 0 2896 -2401"/>
                <a:gd name="T7" fmla="*/ 2896 h 8376"/>
                <a:gd name="T8" fmla="+- 0 5926 5926"/>
                <a:gd name="T9" fmla="*/ T8 w 4640"/>
                <a:gd name="T10" fmla="+- 0 4435 -2401"/>
                <a:gd name="T11" fmla="*/ 4435 h 8376"/>
                <a:gd name="T12" fmla="+- 0 7400 5926"/>
                <a:gd name="T13" fmla="*/ T12 w 4640"/>
                <a:gd name="T14" fmla="+- 0 5975 -2401"/>
                <a:gd name="T15" fmla="*/ 5975 h 8376"/>
                <a:gd name="T16" fmla="+- 0 8875 5926"/>
                <a:gd name="T17" fmla="*/ T16 w 4640"/>
                <a:gd name="T18" fmla="+- 0 4435 -2401"/>
                <a:gd name="T19" fmla="*/ 4435 h 8376"/>
                <a:gd name="T20" fmla="+- 0 8875 5926"/>
                <a:gd name="T21" fmla="*/ T20 w 4640"/>
                <a:gd name="T22" fmla="+- 0 904 -2401"/>
                <a:gd name="T23" fmla="*/ 904 h 8376"/>
                <a:gd name="T24" fmla="+- 0 7400 5926"/>
                <a:gd name="T25" fmla="*/ T24 w 4640"/>
                <a:gd name="T26" fmla="+- 0 -637 -2401"/>
                <a:gd name="T27" fmla="*/ -637 h 8376"/>
                <a:gd name="T28" fmla="+- 0 5926 5926"/>
                <a:gd name="T29" fmla="*/ T28 w 4640"/>
                <a:gd name="T30" fmla="+- 0 904 -2401"/>
                <a:gd name="T31" fmla="*/ 904 h 8376"/>
                <a:gd name="T32" fmla="+- 0 7400 5926"/>
                <a:gd name="T33" fmla="*/ T32 w 4640"/>
                <a:gd name="T34" fmla="+- 0 2444 -2401"/>
                <a:gd name="T35" fmla="*/ 2444 h 8376"/>
                <a:gd name="T36" fmla="+- 0 8875 5926"/>
                <a:gd name="T37" fmla="*/ T36 w 4640"/>
                <a:gd name="T38" fmla="+- 0 904 -2401"/>
                <a:gd name="T39" fmla="*/ 904 h 8376"/>
                <a:gd name="T40" fmla="+- 0 10565 5926"/>
                <a:gd name="T41" fmla="*/ T40 w 4640"/>
                <a:gd name="T42" fmla="+- 0 2669 -2401"/>
                <a:gd name="T43" fmla="*/ 2669 h 8376"/>
                <a:gd name="T44" fmla="+- 0 9089 5926"/>
                <a:gd name="T45" fmla="*/ T44 w 4640"/>
                <a:gd name="T46" fmla="+- 0 1129 -2401"/>
                <a:gd name="T47" fmla="*/ 1129 h 8376"/>
                <a:gd name="T48" fmla="+- 0 7613 5926"/>
                <a:gd name="T49" fmla="*/ T48 w 4640"/>
                <a:gd name="T50" fmla="+- 0 2669 -2401"/>
                <a:gd name="T51" fmla="*/ 2669 h 8376"/>
                <a:gd name="T52" fmla="+- 0 9089 5926"/>
                <a:gd name="T53" fmla="*/ T52 w 4640"/>
                <a:gd name="T54" fmla="+- 0 4208 -2401"/>
                <a:gd name="T55" fmla="*/ 4208 h 8376"/>
                <a:gd name="T56" fmla="+- 0 10565 5926"/>
                <a:gd name="T57" fmla="*/ T56 w 4640"/>
                <a:gd name="T58" fmla="+- 0 2669 -2401"/>
                <a:gd name="T59" fmla="*/ 2669 h 8376"/>
                <a:gd name="T60" fmla="+- 0 10565 5926"/>
                <a:gd name="T61" fmla="*/ T60 w 4640"/>
                <a:gd name="T62" fmla="+- 0 -862 -2401"/>
                <a:gd name="T63" fmla="*/ -862 h 8376"/>
                <a:gd name="T64" fmla="+- 0 9089 5926"/>
                <a:gd name="T65" fmla="*/ T64 w 4640"/>
                <a:gd name="T66" fmla="+- 0 -2401 -2401"/>
                <a:gd name="T67" fmla="*/ -2401 h 8376"/>
                <a:gd name="T68" fmla="+- 0 7613 5926"/>
                <a:gd name="T69" fmla="*/ T68 w 4640"/>
                <a:gd name="T70" fmla="+- 0 -862 -2401"/>
                <a:gd name="T71" fmla="*/ -862 h 8376"/>
                <a:gd name="T72" fmla="+- 0 9089 5926"/>
                <a:gd name="T73" fmla="*/ T72 w 4640"/>
                <a:gd name="T74" fmla="+- 0 678 -2401"/>
                <a:gd name="T75" fmla="*/ 678 h 8376"/>
                <a:gd name="T76" fmla="+- 0 10565 5926"/>
                <a:gd name="T77" fmla="*/ T76 w 4640"/>
                <a:gd name="T78" fmla="+- 0 -862 -2401"/>
                <a:gd name="T79" fmla="*/ -862 h 837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</a:cxnLst>
              <a:rect l="0" t="0" r="r" b="b"/>
              <a:pathLst>
                <a:path w="4640" h="8376">
                  <a:moveTo>
                    <a:pt x="2949" y="6836"/>
                  </a:moveTo>
                  <a:lnTo>
                    <a:pt x="1474" y="5297"/>
                  </a:lnTo>
                  <a:lnTo>
                    <a:pt x="0" y="6836"/>
                  </a:lnTo>
                  <a:lnTo>
                    <a:pt x="1474" y="8376"/>
                  </a:lnTo>
                  <a:lnTo>
                    <a:pt x="2949" y="6836"/>
                  </a:lnTo>
                  <a:close/>
                  <a:moveTo>
                    <a:pt x="2949" y="3305"/>
                  </a:moveTo>
                  <a:lnTo>
                    <a:pt x="1474" y="1764"/>
                  </a:lnTo>
                  <a:lnTo>
                    <a:pt x="0" y="3305"/>
                  </a:lnTo>
                  <a:lnTo>
                    <a:pt x="1474" y="4845"/>
                  </a:lnTo>
                  <a:lnTo>
                    <a:pt x="2949" y="3305"/>
                  </a:lnTo>
                  <a:close/>
                  <a:moveTo>
                    <a:pt x="4639" y="5070"/>
                  </a:moveTo>
                  <a:lnTo>
                    <a:pt x="3163" y="3530"/>
                  </a:lnTo>
                  <a:lnTo>
                    <a:pt x="1687" y="5070"/>
                  </a:lnTo>
                  <a:lnTo>
                    <a:pt x="3163" y="6609"/>
                  </a:lnTo>
                  <a:lnTo>
                    <a:pt x="4639" y="5070"/>
                  </a:lnTo>
                  <a:close/>
                  <a:moveTo>
                    <a:pt x="4639" y="1539"/>
                  </a:moveTo>
                  <a:lnTo>
                    <a:pt x="3163" y="0"/>
                  </a:lnTo>
                  <a:lnTo>
                    <a:pt x="1687" y="1539"/>
                  </a:lnTo>
                  <a:lnTo>
                    <a:pt x="3163" y="3079"/>
                  </a:lnTo>
                  <a:lnTo>
                    <a:pt x="4639" y="1539"/>
                  </a:lnTo>
                  <a:close/>
                </a:path>
              </a:pathLst>
            </a:custGeom>
            <a:solidFill>
              <a:srgbClr val="EFA4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kk-KZ"/>
            </a:p>
          </p:txBody>
        </p:sp>
        <p:pic>
          <p:nvPicPr>
            <p:cNvPr id="6" name="Picture 210">
              <a:extLst>
                <a:ext uri="{FF2B5EF4-FFF2-40B4-BE49-F238E27FC236}">
                  <a16:creationId xmlns="" xmlns:a16="http://schemas.microsoft.com/office/drawing/2014/main" id="{1D1B31DB-2A64-48AD-A0FA-3CE09B3E12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7" y="1129"/>
              <a:ext cx="2950" cy="3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11">
              <a:extLst>
                <a:ext uri="{FF2B5EF4-FFF2-40B4-BE49-F238E27FC236}">
                  <a16:creationId xmlns="" xmlns:a16="http://schemas.microsoft.com/office/drawing/2014/main" id="{414D59FD-94B7-4306-99A2-13EF6945F3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1" y="-640"/>
              <a:ext cx="2950" cy="3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12">
              <a:extLst>
                <a:ext uri="{FF2B5EF4-FFF2-40B4-BE49-F238E27FC236}">
                  <a16:creationId xmlns="" xmlns:a16="http://schemas.microsoft.com/office/drawing/2014/main" id="{3D851F20-A7A2-45B9-B660-E0EF30FD44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3" y="2895"/>
              <a:ext cx="2950" cy="3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13">
              <a:extLst>
                <a:ext uri="{FF2B5EF4-FFF2-40B4-BE49-F238E27FC236}">
                  <a16:creationId xmlns="" xmlns:a16="http://schemas.microsoft.com/office/drawing/2014/main" id="{B9714AC9-A00B-433B-B5BC-210C9CE3AF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7" y="-2402"/>
              <a:ext cx="2950" cy="3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AutoShape 214">
              <a:extLst>
                <a:ext uri="{FF2B5EF4-FFF2-40B4-BE49-F238E27FC236}">
                  <a16:creationId xmlns="" xmlns:a16="http://schemas.microsoft.com/office/drawing/2014/main" id="{21D66F4A-4DF9-4906-9107-3A681A50E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37" y="4209"/>
              <a:ext cx="4147" cy="2587"/>
            </a:xfrm>
            <a:custGeom>
              <a:avLst/>
              <a:gdLst>
                <a:gd name="T0" fmla="+- 0 12940 10937"/>
                <a:gd name="T1" fmla="*/ T0 w 4147"/>
                <a:gd name="T2" fmla="+- 0 4209 4209"/>
                <a:gd name="T3" fmla="*/ 4209 h 2587"/>
                <a:gd name="T4" fmla="+- 0 10937 10937"/>
                <a:gd name="T5" fmla="*/ T4 w 4147"/>
                <a:gd name="T6" fmla="+- 0 6316 4209"/>
                <a:gd name="T7" fmla="*/ 6316 h 2587"/>
                <a:gd name="T8" fmla="+- 0 11442 10937"/>
                <a:gd name="T9" fmla="*/ T8 w 4147"/>
                <a:gd name="T10" fmla="+- 0 6796 4209"/>
                <a:gd name="T11" fmla="*/ 6796 h 2587"/>
                <a:gd name="T12" fmla="+- 0 11558 10937"/>
                <a:gd name="T13" fmla="*/ T12 w 4147"/>
                <a:gd name="T14" fmla="+- 0 6796 4209"/>
                <a:gd name="T15" fmla="*/ 6796 h 2587"/>
                <a:gd name="T16" fmla="+- 0 11049 10937"/>
                <a:gd name="T17" fmla="*/ T16 w 4147"/>
                <a:gd name="T18" fmla="+- 0 6312 4209"/>
                <a:gd name="T19" fmla="*/ 6312 h 2587"/>
                <a:gd name="T20" fmla="+- 0 12942 10937"/>
                <a:gd name="T21" fmla="*/ T20 w 4147"/>
                <a:gd name="T22" fmla="+- 0 4321 4209"/>
                <a:gd name="T23" fmla="*/ 4321 h 2587"/>
                <a:gd name="T24" fmla="+- 0 13058 10937"/>
                <a:gd name="T25" fmla="*/ T24 w 4147"/>
                <a:gd name="T26" fmla="+- 0 4321 4209"/>
                <a:gd name="T27" fmla="*/ 4321 h 2587"/>
                <a:gd name="T28" fmla="+- 0 12940 10937"/>
                <a:gd name="T29" fmla="*/ T28 w 4147"/>
                <a:gd name="T30" fmla="+- 0 4209 4209"/>
                <a:gd name="T31" fmla="*/ 4209 h 2587"/>
                <a:gd name="T32" fmla="+- 0 13058 10937"/>
                <a:gd name="T33" fmla="*/ T32 w 4147"/>
                <a:gd name="T34" fmla="+- 0 4321 4209"/>
                <a:gd name="T35" fmla="*/ 4321 h 2587"/>
                <a:gd name="T36" fmla="+- 0 12942 10937"/>
                <a:gd name="T37" fmla="*/ T36 w 4147"/>
                <a:gd name="T38" fmla="+- 0 4321 4209"/>
                <a:gd name="T39" fmla="*/ 4321 h 2587"/>
                <a:gd name="T40" fmla="+- 0 14972 10937"/>
                <a:gd name="T41" fmla="*/ T40 w 4147"/>
                <a:gd name="T42" fmla="+- 0 6252 4209"/>
                <a:gd name="T43" fmla="*/ 6252 h 2587"/>
                <a:gd name="T44" fmla="+- 0 14455 10937"/>
                <a:gd name="T45" fmla="*/ T44 w 4147"/>
                <a:gd name="T46" fmla="+- 0 6796 4209"/>
                <a:gd name="T47" fmla="*/ 6796 h 2587"/>
                <a:gd name="T48" fmla="+- 0 14563 10937"/>
                <a:gd name="T49" fmla="*/ T48 w 4147"/>
                <a:gd name="T50" fmla="+- 0 6795 4209"/>
                <a:gd name="T51" fmla="*/ 6795 h 2587"/>
                <a:gd name="T52" fmla="+- 0 15084 10937"/>
                <a:gd name="T53" fmla="*/ T52 w 4147"/>
                <a:gd name="T54" fmla="+- 0 6248 4209"/>
                <a:gd name="T55" fmla="*/ 6248 h 2587"/>
                <a:gd name="T56" fmla="+- 0 13058 10937"/>
                <a:gd name="T57" fmla="*/ T56 w 4147"/>
                <a:gd name="T58" fmla="+- 0 4321 4209"/>
                <a:gd name="T59" fmla="*/ 4321 h 258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</a:cxnLst>
              <a:rect l="0" t="0" r="r" b="b"/>
              <a:pathLst>
                <a:path w="4147" h="2587">
                  <a:moveTo>
                    <a:pt x="2003" y="0"/>
                  </a:moveTo>
                  <a:lnTo>
                    <a:pt x="0" y="2107"/>
                  </a:lnTo>
                  <a:lnTo>
                    <a:pt x="505" y="2587"/>
                  </a:lnTo>
                  <a:lnTo>
                    <a:pt x="621" y="2587"/>
                  </a:lnTo>
                  <a:lnTo>
                    <a:pt x="112" y="2103"/>
                  </a:lnTo>
                  <a:lnTo>
                    <a:pt x="2005" y="112"/>
                  </a:lnTo>
                  <a:lnTo>
                    <a:pt x="2121" y="112"/>
                  </a:lnTo>
                  <a:lnTo>
                    <a:pt x="2003" y="0"/>
                  </a:lnTo>
                  <a:close/>
                  <a:moveTo>
                    <a:pt x="2121" y="112"/>
                  </a:moveTo>
                  <a:lnTo>
                    <a:pt x="2005" y="112"/>
                  </a:lnTo>
                  <a:lnTo>
                    <a:pt x="4035" y="2043"/>
                  </a:lnTo>
                  <a:lnTo>
                    <a:pt x="3518" y="2587"/>
                  </a:lnTo>
                  <a:lnTo>
                    <a:pt x="3626" y="2586"/>
                  </a:lnTo>
                  <a:lnTo>
                    <a:pt x="4147" y="2039"/>
                  </a:lnTo>
                  <a:lnTo>
                    <a:pt x="2121" y="112"/>
                  </a:lnTo>
                  <a:close/>
                </a:path>
              </a:pathLst>
            </a:custGeom>
            <a:solidFill>
              <a:srgbClr val="EFA4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kk-KZ"/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16CD5E52-3C84-4AE7-A701-87983EBB4CF2}"/>
              </a:ext>
            </a:extLst>
          </p:cNvPr>
          <p:cNvGrpSpPr>
            <a:grpSpLocks/>
          </p:cNvGrpSpPr>
          <p:nvPr/>
        </p:nvGrpSpPr>
        <p:grpSpPr bwMode="auto">
          <a:xfrm>
            <a:off x="804545" y="142875"/>
            <a:ext cx="2192020" cy="1714500"/>
            <a:chOff x="1266" y="-3434"/>
            <a:chExt cx="3452" cy="2700"/>
          </a:xfrm>
        </p:grpSpPr>
        <p:sp>
          <p:nvSpPr>
            <p:cNvPr id="12" name="Rectangle 202">
              <a:extLst>
                <a:ext uri="{FF2B5EF4-FFF2-40B4-BE49-F238E27FC236}">
                  <a16:creationId xmlns="" xmlns:a16="http://schemas.microsoft.com/office/drawing/2014/main" id="{2C551D5E-87AF-41B9-9592-F18256A13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7" y="-3374"/>
              <a:ext cx="2201" cy="2580"/>
            </a:xfrm>
            <a:prstGeom prst="rect">
              <a:avLst/>
            </a:prstGeom>
            <a:noFill/>
            <a:ln w="76200">
              <a:solidFill>
                <a:srgbClr val="EFA40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kk-KZ"/>
            </a:p>
          </p:txBody>
        </p:sp>
        <p:sp>
          <p:nvSpPr>
            <p:cNvPr id="13" name="Rectangle 203">
              <a:extLst>
                <a:ext uri="{FF2B5EF4-FFF2-40B4-BE49-F238E27FC236}">
                  <a16:creationId xmlns="" xmlns:a16="http://schemas.microsoft.com/office/drawing/2014/main" id="{60851308-510D-4822-A90C-080F9A2CA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4" y="-2975"/>
              <a:ext cx="1200" cy="19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kk-KZ"/>
            </a:p>
          </p:txBody>
        </p:sp>
        <p:sp>
          <p:nvSpPr>
            <p:cNvPr id="14" name="Text Box 204">
              <a:extLst>
                <a:ext uri="{FF2B5EF4-FFF2-40B4-BE49-F238E27FC236}">
                  <a16:creationId xmlns="" xmlns:a16="http://schemas.microsoft.com/office/drawing/2014/main" id="{013E5893-5FD9-4B25-8FDA-966E2F1279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6" y="-3434"/>
              <a:ext cx="3452" cy="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15"/>
                </a:spcBef>
                <a:spcAft>
                  <a:spcPts val="0"/>
                </a:spcAft>
              </a:pPr>
              <a:r>
                <a:rPr lang="ru-RU" sz="2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kk-K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R="311150">
                <a:lnSpc>
                  <a:spcPct val="97000"/>
                </a:lnSpc>
                <a:spcAft>
                  <a:spcPts val="0"/>
                </a:spcAft>
              </a:pPr>
              <a:r>
                <a:rPr lang="ru-RU" sz="3200" b="1" spc="-15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КОМАНДА</a:t>
              </a:r>
              <a:r>
                <a:rPr lang="ru-RU" sz="3200" b="1" spc="-71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3200" b="1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ПРОЕКТА</a:t>
              </a:r>
              <a:endParaRPr lang="kk-KZ" sz="1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Rectangle 12">
            <a:extLst>
              <a:ext uri="{FF2B5EF4-FFF2-40B4-BE49-F238E27FC236}">
                <a16:creationId xmlns="" xmlns:a16="http://schemas.microsoft.com/office/drawing/2014/main" id="{B34053A1-2E29-4B57-A03B-C4D0FAD46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634800" rIns="91440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k-KZ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kumimoji="0" lang="ru-RU" altLang="kk-KZ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kumimoji="0" lang="kk-KZ" altLang="kk-KZ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altLang="kk-K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90DEC960-1174-4630-8538-E0D7D9A89402}"/>
              </a:ext>
            </a:extLst>
          </p:cNvPr>
          <p:cNvSpPr/>
          <p:nvPr/>
        </p:nvSpPr>
        <p:spPr>
          <a:xfrm>
            <a:off x="4774810" y="579040"/>
            <a:ext cx="6483789" cy="1689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11555" marR="2318385">
              <a:lnSpc>
                <a:spcPct val="9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Сманов</a:t>
            </a:r>
            <a:r>
              <a:rPr lang="ru-RU" sz="1600" spc="-7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Нурлан,</a:t>
            </a:r>
            <a:r>
              <a:rPr lang="ru-RU" sz="1600" spc="-8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56</a:t>
            </a:r>
            <a:r>
              <a:rPr lang="ru-RU" sz="1600" spc="-345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лет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Руководитель проекта. </a:t>
            </a:r>
            <a:endParaRPr lang="kk-KZ" sz="11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11555" marR="2318385">
              <a:lnSpc>
                <a:spcPct val="9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Главный рыбовод. Опыт в</a:t>
            </a:r>
            <a:r>
              <a:rPr lang="ru-RU" sz="1600" spc="5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разведении рыбы более 10 лет.</a:t>
            </a:r>
            <a:r>
              <a:rPr lang="ru-RU" sz="1600" spc="5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Создатель инновационных</a:t>
            </a:r>
            <a:r>
              <a:rPr lang="ru-RU" sz="1600" spc="5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методов</a:t>
            </a:r>
            <a:r>
              <a:rPr lang="ru-RU" sz="1600" spc="15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разведения рыбы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1011555" marR="2318385">
              <a:lnSpc>
                <a:spcPct val="97000"/>
              </a:lnSpc>
              <a:spcAft>
                <a:spcPts val="0"/>
              </a:spcAft>
            </a:pPr>
            <a:r>
              <a:rPr lang="ru-RU" sz="11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Тел: 87015555004</a:t>
            </a:r>
            <a:endParaRPr lang="kk-KZ" sz="11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34DB97F1-100C-4EBF-9367-C0B4410170C2}"/>
              </a:ext>
            </a:extLst>
          </p:cNvPr>
          <p:cNvSpPr/>
          <p:nvPr/>
        </p:nvSpPr>
        <p:spPr>
          <a:xfrm>
            <a:off x="-450654" y="2243634"/>
            <a:ext cx="4572000" cy="5700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0215" marR="25400" algn="just">
              <a:lnSpc>
                <a:spcPct val="97000"/>
              </a:lnSpc>
              <a:spcAft>
                <a:spcPts val="0"/>
              </a:spcAft>
            </a:pPr>
            <a:r>
              <a:rPr lang="kk-KZ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амангужин</a:t>
            </a:r>
            <a:r>
              <a:rPr lang="ru-RU" sz="1600" spc="-8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Булат,</a:t>
            </a:r>
            <a:r>
              <a:rPr lang="ru-RU" sz="1600" spc="-3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38</a:t>
            </a:r>
            <a:r>
              <a:rPr lang="ru-RU" sz="1600" spc="-45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лет.</a:t>
            </a:r>
            <a:r>
              <a:rPr lang="ru-RU" sz="1600" spc="-4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kk-KZ" sz="16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marR="25400" algn="just">
              <a:lnSpc>
                <a:spcPct val="9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Рыбовод.</a:t>
            </a:r>
            <a:r>
              <a:rPr lang="ru-RU" sz="1600" spc="-55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Опыт</a:t>
            </a:r>
            <a:r>
              <a:rPr lang="ru-RU" sz="1600" spc="-35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работы</a:t>
            </a:r>
            <a:r>
              <a:rPr lang="ru-RU" sz="1600" spc="-3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ru-RU" sz="1600" spc="-5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лет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kk-KZ" sz="16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01CF270F-FAA1-46C9-B536-C7359853AEFF}"/>
              </a:ext>
            </a:extLst>
          </p:cNvPr>
          <p:cNvSpPr/>
          <p:nvPr/>
        </p:nvSpPr>
        <p:spPr>
          <a:xfrm>
            <a:off x="-351692" y="3536999"/>
            <a:ext cx="3713919" cy="1769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>
              <a:lnSpc>
                <a:spcPts val="1935"/>
              </a:lnSpc>
              <a:spcBef>
                <a:spcPts val="1190"/>
              </a:spcBef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Полатов</a:t>
            </a:r>
            <a:r>
              <a:rPr lang="ru-RU" sz="1600" spc="-45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Ерсын,</a:t>
            </a:r>
            <a:r>
              <a:rPr lang="ru-RU" sz="1600" spc="-4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27</a:t>
            </a:r>
            <a:r>
              <a:rPr lang="ru-RU" sz="1600" spc="-3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лет.</a:t>
            </a:r>
            <a:endParaRPr lang="kk-KZ" sz="16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marR="22225">
              <a:lnSpc>
                <a:spcPct val="97000"/>
              </a:lnSpc>
              <a:spcBef>
                <a:spcPts val="15"/>
              </a:spcBef>
              <a:spcAft>
                <a:spcPts val="0"/>
              </a:spcAft>
            </a:pPr>
            <a:r>
              <a:rPr lang="ru-RU" sz="1600" spc="-5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Руководитель</a:t>
            </a:r>
            <a:r>
              <a:rPr lang="ru-RU" sz="1600" spc="-75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spc="-5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отдела</a:t>
            </a:r>
            <a:r>
              <a:rPr lang="ru-RU" sz="1600" spc="-8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spc="-5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продаж.</a:t>
            </a:r>
            <a:r>
              <a:rPr lang="ru-RU" sz="1600" spc="-8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kk-KZ" sz="16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marR="22225">
              <a:lnSpc>
                <a:spcPct val="97000"/>
              </a:lnSpc>
              <a:spcBef>
                <a:spcPts val="15"/>
              </a:spcBef>
              <a:spcAft>
                <a:spcPts val="0"/>
              </a:spcAft>
            </a:pPr>
            <a:r>
              <a:rPr lang="ru-RU" sz="1600" spc="-5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Опыт</a:t>
            </a:r>
            <a:r>
              <a:rPr lang="ru-RU" sz="1600" spc="-3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продажах и организации </a:t>
            </a:r>
            <a:endParaRPr lang="kk-KZ" sz="16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marR="22225">
              <a:lnSpc>
                <a:spcPct val="97000"/>
              </a:lnSpc>
              <a:spcBef>
                <a:spcPts val="15"/>
              </a:spcBef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каналов </a:t>
            </a:r>
            <a:r>
              <a:rPr lang="ru-RU" sz="1600" spc="-3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продаж для обучающих центров,</a:t>
            </a:r>
            <a:endParaRPr lang="kk-KZ" sz="16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marR="22225">
              <a:lnSpc>
                <a:spcPct val="97000"/>
              </a:lnSpc>
              <a:spcBef>
                <a:spcPts val="15"/>
              </a:spcBef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ресторанов</a:t>
            </a:r>
            <a:r>
              <a:rPr lang="ru-RU" sz="1600" spc="-1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</a:t>
            </a:r>
            <a:r>
              <a:rPr lang="ru-RU" sz="1600" spc="-15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гостиниц</a:t>
            </a:r>
            <a:r>
              <a:rPr lang="ru-RU" sz="1600" spc="-2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ru-RU" sz="1600" spc="-15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года.</a:t>
            </a:r>
            <a:endParaRPr lang="kk-KZ" sz="16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1F1D85B3-74F9-4CD9-A27E-C3C423704D2F}"/>
              </a:ext>
            </a:extLst>
          </p:cNvPr>
          <p:cNvSpPr/>
          <p:nvPr/>
        </p:nvSpPr>
        <p:spPr>
          <a:xfrm>
            <a:off x="5785534" y="2873294"/>
            <a:ext cx="28702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Кадирниязов Дамир, </a:t>
            </a:r>
            <a:r>
              <a:rPr lang="kk-KZ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</a:t>
            </a:r>
            <a:r>
              <a:rPr lang="kk-K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лет. Финансовый директор. Опыт в налаживании финансовой части</a:t>
            </a:r>
          </a:p>
          <a:p>
            <a:r>
              <a:rPr lang="kk-K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проектов больше 5 лет. </a:t>
            </a:r>
          </a:p>
        </p:txBody>
      </p:sp>
    </p:spTree>
    <p:extLst>
      <p:ext uri="{BB962C8B-B14F-4D97-AF65-F5344CB8AC3E}">
        <p14:creationId xmlns:p14="http://schemas.microsoft.com/office/powerpoint/2010/main" val="106574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317</TotalTime>
  <Words>1153</Words>
  <Application>Microsoft Office PowerPoint</Application>
  <PresentationFormat>Экран (4:3)</PresentationFormat>
  <Paragraphs>168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Главное мероприятие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HP</cp:lastModifiedBy>
  <cp:revision>16</cp:revision>
  <dcterms:created xsi:type="dcterms:W3CDTF">2023-10-21T14:17:26Z</dcterms:created>
  <dcterms:modified xsi:type="dcterms:W3CDTF">2023-11-01T18:50:03Z</dcterms:modified>
</cp:coreProperties>
</file>