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1" r:id="rId5"/>
    <p:sldId id="259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B1"/>
    <a:srgbClr val="DC9E71"/>
    <a:srgbClr val="07B1E3"/>
    <a:srgbClr val="E1F2F6"/>
    <a:srgbClr val="423F4A"/>
    <a:srgbClr val="66FFFF"/>
    <a:srgbClr val="009900"/>
    <a:srgbClr val="1A53BE"/>
    <a:srgbClr val="00461E"/>
    <a:srgbClr val="13C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18" autoAdjust="0"/>
  </p:normalViewPr>
  <p:slideViewPr>
    <p:cSldViewPr snapToGrid="0">
      <p:cViewPr varScale="1">
        <p:scale>
          <a:sx n="61" d="100"/>
          <a:sy n="61" d="100"/>
        </p:scale>
        <p:origin x="10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01D00-F9DC-46FB-A098-B3E9969330F2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15572B0F-E1D1-481E-A30F-71F25E2EEB32}">
      <dgm:prSet phldrT="[Текст]"/>
      <dgm:spPr/>
      <dgm:t>
        <a:bodyPr/>
        <a:lstStyle/>
        <a:p>
          <a:r>
            <a:rPr lang="ru-RU" b="1" i="1" dirty="0" smtClean="0">
              <a:solidFill>
                <a:srgbClr val="FFFF00"/>
              </a:solidFill>
            </a:rPr>
            <a:t>Идея</a:t>
          </a:r>
          <a:endParaRPr lang="ru-RU" b="1" i="1" dirty="0">
            <a:solidFill>
              <a:srgbClr val="FFFF00"/>
            </a:solidFill>
          </a:endParaRPr>
        </a:p>
      </dgm:t>
    </dgm:pt>
    <dgm:pt modelId="{6E53426F-77ED-435F-9F7B-CCC5CF4FCAC6}" type="parTrans" cxnId="{D7E0AEF6-BCD7-4B4C-8A59-83C24FF4B33B}">
      <dgm:prSet/>
      <dgm:spPr/>
      <dgm:t>
        <a:bodyPr/>
        <a:lstStyle/>
        <a:p>
          <a:endParaRPr lang="ru-RU"/>
        </a:p>
      </dgm:t>
    </dgm:pt>
    <dgm:pt modelId="{213ADB0D-C1E7-4A45-B338-89D512CFC89F}" type="sibTrans" cxnId="{D7E0AEF6-BCD7-4B4C-8A59-83C24FF4B33B}">
      <dgm:prSet/>
      <dgm:spPr/>
      <dgm:t>
        <a:bodyPr/>
        <a:lstStyle/>
        <a:p>
          <a:endParaRPr lang="ru-RU"/>
        </a:p>
      </dgm:t>
    </dgm:pt>
    <dgm:pt modelId="{970A757E-55A7-4DD3-B6F7-73E21F13A9FA}">
      <dgm:prSet phldrT="[Текст]"/>
      <dgm:spPr/>
      <dgm:t>
        <a:bodyPr/>
        <a:lstStyle/>
        <a:p>
          <a:r>
            <a:rPr lang="ru-RU" b="1" i="1" dirty="0" smtClean="0">
              <a:solidFill>
                <a:srgbClr val="FFFF00"/>
              </a:solidFill>
            </a:rPr>
            <a:t>Реализация</a:t>
          </a:r>
          <a:endParaRPr lang="ru-RU" b="1" i="1" dirty="0">
            <a:solidFill>
              <a:srgbClr val="FFFF00"/>
            </a:solidFill>
          </a:endParaRPr>
        </a:p>
      </dgm:t>
    </dgm:pt>
    <dgm:pt modelId="{6A619122-82AE-4A52-85C3-463AE02CE5E7}" type="parTrans" cxnId="{1198598E-83DD-4A21-BFF0-63BD97A9F5EB}">
      <dgm:prSet/>
      <dgm:spPr/>
      <dgm:t>
        <a:bodyPr/>
        <a:lstStyle/>
        <a:p>
          <a:endParaRPr lang="ru-RU"/>
        </a:p>
      </dgm:t>
    </dgm:pt>
    <dgm:pt modelId="{0EA51CF0-7EE7-42FC-B47B-54FB4F4CD360}" type="sibTrans" cxnId="{1198598E-83DD-4A21-BFF0-63BD97A9F5EB}">
      <dgm:prSet/>
      <dgm:spPr/>
      <dgm:t>
        <a:bodyPr/>
        <a:lstStyle/>
        <a:p>
          <a:endParaRPr lang="ru-RU"/>
        </a:p>
      </dgm:t>
    </dgm:pt>
    <dgm:pt modelId="{DCDCCF7A-96B4-4C20-A6AD-97E91967C648}">
      <dgm:prSet phldrT="[Текст]"/>
      <dgm:spPr/>
      <dgm:t>
        <a:bodyPr/>
        <a:lstStyle/>
        <a:p>
          <a:r>
            <a:rPr lang="ru-RU" b="1" i="1" dirty="0" smtClean="0">
              <a:solidFill>
                <a:srgbClr val="FFFF00"/>
              </a:solidFill>
            </a:rPr>
            <a:t>Результат</a:t>
          </a:r>
          <a:endParaRPr lang="ru-RU" b="1" i="1" dirty="0">
            <a:solidFill>
              <a:srgbClr val="FFFF00"/>
            </a:solidFill>
          </a:endParaRPr>
        </a:p>
      </dgm:t>
    </dgm:pt>
    <dgm:pt modelId="{ADDE6697-91C9-46F3-A26A-F4A9CD6A873A}" type="parTrans" cxnId="{1E1E08E1-6299-432D-9E24-435C35A0690A}">
      <dgm:prSet/>
      <dgm:spPr/>
      <dgm:t>
        <a:bodyPr/>
        <a:lstStyle/>
        <a:p>
          <a:endParaRPr lang="ru-RU"/>
        </a:p>
      </dgm:t>
    </dgm:pt>
    <dgm:pt modelId="{297E5B2C-2A80-4028-A802-18D5EBA907C0}" type="sibTrans" cxnId="{1E1E08E1-6299-432D-9E24-435C35A0690A}">
      <dgm:prSet/>
      <dgm:spPr/>
      <dgm:t>
        <a:bodyPr/>
        <a:lstStyle/>
        <a:p>
          <a:endParaRPr lang="ru-RU"/>
        </a:p>
      </dgm:t>
    </dgm:pt>
    <dgm:pt modelId="{C63DF2E3-A09A-4B94-9325-43A80F5EBFF6}" type="pres">
      <dgm:prSet presAssocID="{61201D00-F9DC-46FB-A098-B3E9969330F2}" presName="arrowDiagram" presStyleCnt="0">
        <dgm:presLayoutVars>
          <dgm:chMax val="5"/>
          <dgm:dir/>
          <dgm:resizeHandles val="exact"/>
        </dgm:presLayoutVars>
      </dgm:prSet>
      <dgm:spPr/>
    </dgm:pt>
    <dgm:pt modelId="{B83B1B7B-320D-4DC4-82B4-A732A790A640}" type="pres">
      <dgm:prSet presAssocID="{61201D00-F9DC-46FB-A098-B3E9969330F2}" presName="arrow" presStyleLbl="bgShp" presStyleIdx="0" presStyleCnt="1" custAng="20820329" custScaleX="118942" custScaleY="100000" custLinFactNeighborX="5758" custLinFactNeighborY="-32233"/>
      <dgm:spPr>
        <a:solidFill>
          <a:schemeClr val="tx1"/>
        </a:solidFill>
      </dgm:spPr>
    </dgm:pt>
    <dgm:pt modelId="{9328AA93-59DA-4C33-A895-F2A44D6B879D}" type="pres">
      <dgm:prSet presAssocID="{61201D00-F9DC-46FB-A098-B3E9969330F2}" presName="arrowDiagram3" presStyleCnt="0"/>
      <dgm:spPr/>
    </dgm:pt>
    <dgm:pt modelId="{294D05C3-F17B-43D3-9892-179F52F9DCD1}" type="pres">
      <dgm:prSet presAssocID="{15572B0F-E1D1-481E-A30F-71F25E2EEB32}" presName="bullet3a" presStyleLbl="node1" presStyleIdx="0" presStyleCnt="3" custScaleX="101351" custScaleY="98057" custLinFactX="-49002" custLinFactY="-53727" custLinFactNeighborX="-100000" custLinFactNeighborY="-100000"/>
      <dgm:spPr>
        <a:solidFill>
          <a:srgbClr val="009900"/>
        </a:solidFill>
      </dgm:spPr>
    </dgm:pt>
    <dgm:pt modelId="{9DBEA0A0-3A77-40C7-BD16-15CC7E828798}" type="pres">
      <dgm:prSet presAssocID="{15572B0F-E1D1-481E-A30F-71F25E2EEB32}" presName="textBox3a" presStyleLbl="revTx" presStyleIdx="0" presStyleCnt="3" custLinFactNeighborX="-14982" custLinFactNeighborY="-10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9B10F-E2CC-43BD-9014-F422B403B664}" type="pres">
      <dgm:prSet presAssocID="{970A757E-55A7-4DD3-B6F7-73E21F13A9FA}" presName="bullet3b" presStyleLbl="node1" presStyleIdx="1" presStyleCnt="3" custLinFactX="-43673" custLinFactY="-53889" custLinFactNeighborX="-100000" custLinFactNeighborY="-100000"/>
      <dgm:spPr>
        <a:solidFill>
          <a:srgbClr val="009900"/>
        </a:solidFill>
      </dgm:spPr>
    </dgm:pt>
    <dgm:pt modelId="{824CE6C8-F7D5-4AD1-A4E9-D2843072DC41}" type="pres">
      <dgm:prSet presAssocID="{970A757E-55A7-4DD3-B6F7-73E21F13A9FA}" presName="textBox3b" presStyleLbl="revTx" presStyleIdx="1" presStyleCnt="3" custLinFactNeighborX="-21330" custLinFactNeighborY="-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03EB-4617-47B6-B7F5-4320C6AB2D25}" type="pres">
      <dgm:prSet presAssocID="{DCDCCF7A-96B4-4C20-A6AD-97E91967C648}" presName="bullet3c" presStyleLbl="node1" presStyleIdx="2" presStyleCnt="3" custLinFactY="-100000" custLinFactNeighborX="-82847" custLinFactNeighborY="-138638"/>
      <dgm:spPr>
        <a:solidFill>
          <a:srgbClr val="009900"/>
        </a:solidFill>
      </dgm:spPr>
    </dgm:pt>
    <dgm:pt modelId="{2BECDC60-89A4-4C33-9D63-71D38E3467CA}" type="pres">
      <dgm:prSet presAssocID="{DCDCCF7A-96B4-4C20-A6AD-97E91967C648}" presName="textBox3c" presStyleLbl="revTx" presStyleIdx="2" presStyleCnt="3" custLinFactNeighborY="-2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9D148-F06F-47E9-9D26-4C0132735CAD}" type="presOf" srcId="{15572B0F-E1D1-481E-A30F-71F25E2EEB32}" destId="{9DBEA0A0-3A77-40C7-BD16-15CC7E828798}" srcOrd="0" destOrd="0" presId="urn:microsoft.com/office/officeart/2005/8/layout/arrow2"/>
    <dgm:cxn modelId="{8C528C92-0740-454D-BDE0-80380ADE22A3}" type="presOf" srcId="{DCDCCF7A-96B4-4C20-A6AD-97E91967C648}" destId="{2BECDC60-89A4-4C33-9D63-71D38E3467CA}" srcOrd="0" destOrd="0" presId="urn:microsoft.com/office/officeart/2005/8/layout/arrow2"/>
    <dgm:cxn modelId="{1198598E-83DD-4A21-BFF0-63BD97A9F5EB}" srcId="{61201D00-F9DC-46FB-A098-B3E9969330F2}" destId="{970A757E-55A7-4DD3-B6F7-73E21F13A9FA}" srcOrd="1" destOrd="0" parTransId="{6A619122-82AE-4A52-85C3-463AE02CE5E7}" sibTransId="{0EA51CF0-7EE7-42FC-B47B-54FB4F4CD360}"/>
    <dgm:cxn modelId="{015645FF-B6CA-48DB-A4A3-274E014F4E50}" type="presOf" srcId="{970A757E-55A7-4DD3-B6F7-73E21F13A9FA}" destId="{824CE6C8-F7D5-4AD1-A4E9-D2843072DC41}" srcOrd="0" destOrd="0" presId="urn:microsoft.com/office/officeart/2005/8/layout/arrow2"/>
    <dgm:cxn modelId="{C4873F93-FC30-4BBE-9142-0BFF6A9222B6}" type="presOf" srcId="{61201D00-F9DC-46FB-A098-B3E9969330F2}" destId="{C63DF2E3-A09A-4B94-9325-43A80F5EBFF6}" srcOrd="0" destOrd="0" presId="urn:microsoft.com/office/officeart/2005/8/layout/arrow2"/>
    <dgm:cxn modelId="{D7E0AEF6-BCD7-4B4C-8A59-83C24FF4B33B}" srcId="{61201D00-F9DC-46FB-A098-B3E9969330F2}" destId="{15572B0F-E1D1-481E-A30F-71F25E2EEB32}" srcOrd="0" destOrd="0" parTransId="{6E53426F-77ED-435F-9F7B-CCC5CF4FCAC6}" sibTransId="{213ADB0D-C1E7-4A45-B338-89D512CFC89F}"/>
    <dgm:cxn modelId="{1E1E08E1-6299-432D-9E24-435C35A0690A}" srcId="{61201D00-F9DC-46FB-A098-B3E9969330F2}" destId="{DCDCCF7A-96B4-4C20-A6AD-97E91967C648}" srcOrd="2" destOrd="0" parTransId="{ADDE6697-91C9-46F3-A26A-F4A9CD6A873A}" sibTransId="{297E5B2C-2A80-4028-A802-18D5EBA907C0}"/>
    <dgm:cxn modelId="{9A14371F-C40C-4F29-8D63-B31F9B2D3858}" type="presParOf" srcId="{C63DF2E3-A09A-4B94-9325-43A80F5EBFF6}" destId="{B83B1B7B-320D-4DC4-82B4-A732A790A640}" srcOrd="0" destOrd="0" presId="urn:microsoft.com/office/officeart/2005/8/layout/arrow2"/>
    <dgm:cxn modelId="{F13BB895-975F-47EB-AB3E-2EF853F68201}" type="presParOf" srcId="{C63DF2E3-A09A-4B94-9325-43A80F5EBFF6}" destId="{9328AA93-59DA-4C33-A895-F2A44D6B879D}" srcOrd="1" destOrd="0" presId="urn:microsoft.com/office/officeart/2005/8/layout/arrow2"/>
    <dgm:cxn modelId="{51F7E023-8109-43FF-8BCD-6D92C829FA43}" type="presParOf" srcId="{9328AA93-59DA-4C33-A895-F2A44D6B879D}" destId="{294D05C3-F17B-43D3-9892-179F52F9DCD1}" srcOrd="0" destOrd="0" presId="urn:microsoft.com/office/officeart/2005/8/layout/arrow2"/>
    <dgm:cxn modelId="{C17C149D-4E56-442E-94CE-F0EB2B999BFA}" type="presParOf" srcId="{9328AA93-59DA-4C33-A895-F2A44D6B879D}" destId="{9DBEA0A0-3A77-40C7-BD16-15CC7E828798}" srcOrd="1" destOrd="0" presId="urn:microsoft.com/office/officeart/2005/8/layout/arrow2"/>
    <dgm:cxn modelId="{FA543417-11DF-45EC-9755-0FE5385111B5}" type="presParOf" srcId="{9328AA93-59DA-4C33-A895-F2A44D6B879D}" destId="{5709B10F-E2CC-43BD-9014-F422B403B664}" srcOrd="2" destOrd="0" presId="urn:microsoft.com/office/officeart/2005/8/layout/arrow2"/>
    <dgm:cxn modelId="{2E5D257D-03F8-4D85-800E-4D7E3471E858}" type="presParOf" srcId="{9328AA93-59DA-4C33-A895-F2A44D6B879D}" destId="{824CE6C8-F7D5-4AD1-A4E9-D2843072DC41}" srcOrd="3" destOrd="0" presId="urn:microsoft.com/office/officeart/2005/8/layout/arrow2"/>
    <dgm:cxn modelId="{E6D8F658-A25D-4F98-99DA-D279A3B7A27C}" type="presParOf" srcId="{9328AA93-59DA-4C33-A895-F2A44D6B879D}" destId="{3C6903EB-4617-47B6-B7F5-4320C6AB2D25}" srcOrd="4" destOrd="0" presId="urn:microsoft.com/office/officeart/2005/8/layout/arrow2"/>
    <dgm:cxn modelId="{4523342B-A6A6-45D1-A934-81543380C225}" type="presParOf" srcId="{9328AA93-59DA-4C33-A895-F2A44D6B879D}" destId="{2BECDC60-89A4-4C33-9D63-71D38E3467CA}" srcOrd="5" destOrd="0" presId="urn:microsoft.com/office/officeart/2005/8/layout/arrow2"/>
  </dgm:cxnLst>
  <dgm:bg/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1B7B-320D-4DC4-82B4-A732A790A640}">
      <dsp:nvSpPr>
        <dsp:cNvPr id="0" name=""/>
        <dsp:cNvSpPr/>
      </dsp:nvSpPr>
      <dsp:spPr>
        <a:xfrm rot="20820329">
          <a:off x="152418" y="-742023"/>
          <a:ext cx="6227272" cy="3272221"/>
        </a:xfrm>
        <a:prstGeom prst="swooshArrow">
          <a:avLst>
            <a:gd name="adj1" fmla="val 25000"/>
            <a:gd name="adj2" fmla="val 25000"/>
          </a:avLst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4D05C3-F17B-43D3-9892-179F52F9DCD1}">
      <dsp:nvSpPr>
        <dsp:cNvPr id="0" name=""/>
        <dsp:cNvSpPr/>
      </dsp:nvSpPr>
      <dsp:spPr>
        <a:xfrm>
          <a:off x="1109445" y="2050549"/>
          <a:ext cx="137963" cy="133479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BEA0A0-3A77-40C7-BD16-15CC7E828798}">
      <dsp:nvSpPr>
        <dsp:cNvPr id="0" name=""/>
        <dsp:cNvSpPr/>
      </dsp:nvSpPr>
      <dsp:spPr>
        <a:xfrm>
          <a:off x="1198492" y="2226686"/>
          <a:ext cx="1219883" cy="945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2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FFFF00"/>
              </a:solidFill>
            </a:rPr>
            <a:t>Идея</a:t>
          </a:r>
          <a:endParaRPr lang="ru-RU" sz="1400" b="1" i="1" kern="1200" dirty="0">
            <a:solidFill>
              <a:srgbClr val="FFFF00"/>
            </a:solidFill>
          </a:endParaRPr>
        </a:p>
      </dsp:txBody>
      <dsp:txXfrm>
        <a:off x="1198492" y="2226686"/>
        <a:ext cx="1219883" cy="945671"/>
      </dsp:txXfrm>
    </dsp:sp>
    <dsp:sp modelId="{5709B10F-E2CC-43BD-9014-F422B403B664}">
      <dsp:nvSpPr>
        <dsp:cNvPr id="0" name=""/>
        <dsp:cNvSpPr/>
      </dsp:nvSpPr>
      <dsp:spPr>
        <a:xfrm>
          <a:off x="2161214" y="990421"/>
          <a:ext cx="246071" cy="246071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4CE6C8-F7D5-4AD1-A4E9-D2843072DC41}">
      <dsp:nvSpPr>
        <dsp:cNvPr id="0" name=""/>
        <dsp:cNvSpPr/>
      </dsp:nvSpPr>
      <dsp:spPr>
        <a:xfrm>
          <a:off x="2369769" y="1318716"/>
          <a:ext cx="1256532" cy="1780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8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FFFF00"/>
              </a:solidFill>
            </a:rPr>
            <a:t>Реализация</a:t>
          </a:r>
          <a:endParaRPr lang="ru-RU" sz="1400" b="1" i="1" kern="1200" dirty="0">
            <a:solidFill>
              <a:srgbClr val="FFFF00"/>
            </a:solidFill>
          </a:endParaRPr>
        </a:p>
      </dsp:txBody>
      <dsp:txXfrm>
        <a:off x="2369769" y="1318716"/>
        <a:ext cx="1256532" cy="1780088"/>
      </dsp:txXfrm>
    </dsp:sp>
    <dsp:sp modelId="{3C6903EB-4617-47B6-B7F5-4320C6AB2D25}">
      <dsp:nvSpPr>
        <dsp:cNvPr id="0" name=""/>
        <dsp:cNvSpPr/>
      </dsp:nvSpPr>
      <dsp:spPr>
        <a:xfrm>
          <a:off x="3677827" y="15760"/>
          <a:ext cx="340310" cy="340310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ECDC60-89A4-4C33-9D63-71D38E3467CA}">
      <dsp:nvSpPr>
        <dsp:cNvPr id="0" name=""/>
        <dsp:cNvSpPr/>
      </dsp:nvSpPr>
      <dsp:spPr>
        <a:xfrm>
          <a:off x="4129920" y="499023"/>
          <a:ext cx="1256532" cy="227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2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FFFF00"/>
              </a:solidFill>
            </a:rPr>
            <a:t>Результат</a:t>
          </a:r>
          <a:endParaRPr lang="ru-RU" sz="1400" b="1" i="1" kern="1200" dirty="0">
            <a:solidFill>
              <a:srgbClr val="FFFF00"/>
            </a:solidFill>
          </a:endParaRPr>
        </a:p>
      </dsp:txBody>
      <dsp:txXfrm>
        <a:off x="4129920" y="499023"/>
        <a:ext cx="1256532" cy="2274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71434-BB3E-4FBB-A2C1-AC1F0BB0EFB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B1681-C299-45AF-B465-F445F28FA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1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1B58-8FF0-40E6-B536-DFE5AF4E51A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18EBC-1F01-4009-99EE-C4A83FED1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7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8EBC-1F01-4009-99EE-C4A83FED1C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3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18EBC-1F01-4009-99EE-C4A83FED1C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1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2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4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5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1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6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9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3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7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5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2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0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7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DF6071-A5D9-4A2C-B180-4A4CEE0A7390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F22D-2313-43DB-84FB-DC930DA8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4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ypshak.9494@mail.ru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236" y="320941"/>
            <a:ext cx="9144000" cy="332211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Бизнес проект по производству люминесцентных материалов</a:t>
            </a:r>
            <a:endParaRPr lang="ru-RU" sz="5400" b="1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09738" y="5849007"/>
            <a:ext cx="1135800" cy="82030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0046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Люминобетон</a:t>
            </a:r>
            <a:r>
              <a:rPr lang="ru-RU" dirty="0" smtClean="0"/>
              <a:t>  </a:t>
            </a:r>
            <a:r>
              <a:rPr lang="en-US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6041"/>
            <a:ext cx="8596668" cy="388077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 сущности это тот же бетон но с уникальной разницей что </a:t>
            </a:r>
            <a:r>
              <a:rPr lang="ru-RU" b="1" i="1" u="sng" dirty="0" err="1" smtClean="0"/>
              <a:t>люминобетон</a:t>
            </a:r>
            <a:r>
              <a:rPr lang="ru-RU" b="1" i="1" dirty="0" smtClean="0"/>
              <a:t> способен накапливать дневной солнечный свет и отдавать его  в темное время суток красивым люминесцентным свечением.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* Причина в том что в </a:t>
            </a:r>
            <a:r>
              <a:rPr lang="ru-RU" b="1" i="1" u="sng" dirty="0" err="1" smtClean="0"/>
              <a:t>люминобетон</a:t>
            </a:r>
            <a:r>
              <a:rPr lang="ru-RU" b="1" i="1" u="sng" dirty="0" smtClean="0"/>
              <a:t> добавляется люминесцентный пигмент (люминофор) который и отвечает за уникальное </a:t>
            </a:r>
            <a:r>
              <a:rPr lang="ru-RU" b="1" i="1" u="sng" dirty="0" err="1" smtClean="0"/>
              <a:t>свечение.Впервые</a:t>
            </a:r>
            <a:r>
              <a:rPr lang="ru-RU" b="1" i="1" u="sng" dirty="0" smtClean="0"/>
              <a:t> люминесценция была  описана в 19 веке ,век алхимии. </a:t>
            </a:r>
            <a:endParaRPr lang="ru-RU" b="1" i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16" y="1152983"/>
            <a:ext cx="2328835" cy="1883102"/>
          </a:xfrm>
          <a:prstGeom prst="roundRect">
            <a:avLst>
              <a:gd name="adj" fmla="val 8594"/>
            </a:avLst>
          </a:prstGeom>
          <a:pattFill prst="solidDmnd">
            <a:fgClr>
              <a:srgbClr val="00461E"/>
            </a:fgClr>
            <a:bgClr>
              <a:schemeClr val="bg1"/>
            </a:bgClr>
          </a:patt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484792" y="3332081"/>
            <a:ext cx="2328835" cy="1964733"/>
          </a:xfrm>
          <a:prstGeom prst="roundRect">
            <a:avLst/>
          </a:prstGeom>
          <a:blipFill>
            <a:blip r:embed="rId4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tile tx="0" ty="0" sx="70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70" y="182228"/>
            <a:ext cx="7402286" cy="6405283"/>
          </a:xfrm>
        </p:spPr>
        <p:txBody>
          <a:bodyPr/>
          <a:lstStyle/>
          <a:p>
            <a:r>
              <a:rPr lang="ru-RU" sz="2000" b="1" i="1" dirty="0" smtClean="0"/>
              <a:t>Используют явление люминесценции в :цветных экранах ,в медицинских оборудованиях и в часах .      В 1923 году советским физиком изобретателем      </a:t>
            </a:r>
            <a:r>
              <a:rPr lang="ru-RU" sz="2000" b="1" i="1" dirty="0" err="1" smtClean="0"/>
              <a:t>О.В.Лосевым</a:t>
            </a:r>
            <a:r>
              <a:rPr lang="ru-RU" sz="2000" b="1" i="1" dirty="0" smtClean="0"/>
              <a:t> была обнаружена электролюминесценция в последствии использующиеся в производстве светодиодов 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Многие формы природной люминесценции были известны нам очень давно Например : свечение насекомых (</a:t>
            </a:r>
            <a:r>
              <a:rPr lang="ru-RU" sz="2000" b="1" i="1" dirty="0" err="1" smtClean="0"/>
              <a:t>светлячки,планктоны</a:t>
            </a:r>
            <a:r>
              <a:rPr lang="ru-RU" sz="2000" b="1" i="1" dirty="0" smtClean="0"/>
              <a:t>) и Северное сияние.</a:t>
            </a:r>
            <a:br>
              <a:rPr lang="ru-RU" sz="2000" b="1" i="1" dirty="0" smtClean="0"/>
            </a:b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> В настоящие время к природным  формам </a:t>
            </a:r>
            <a:br>
              <a:rPr lang="ru-RU" sz="2000" b="1" i="1" dirty="0" smtClean="0"/>
            </a:br>
            <a:r>
              <a:rPr lang="ru-RU" sz="2000" b="1" i="1" dirty="0" smtClean="0"/>
              <a:t>прибавилось </a:t>
            </a:r>
            <a:r>
              <a:rPr lang="ru-RU" sz="2000" b="1" i="1" dirty="0"/>
              <a:t>и</a:t>
            </a:r>
            <a:r>
              <a:rPr lang="ru-RU" sz="2000" b="1" i="1" dirty="0" smtClean="0"/>
              <a:t> искусственный  способ возбуждение люминесценции .В процессе исследование был изобретен Люминофор наделяющий жидкие и твердые вещества свечению при правильной дозировке .В результате на рынок строительных материалов стремительно входит новый вид бетона по визуальному виду </a:t>
            </a:r>
            <a:r>
              <a:rPr lang="ru-RU" sz="2000" b="1" i="1" dirty="0" err="1" smtClean="0"/>
              <a:t>Люминобетон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r>
              <a:rPr lang="ru-RU" sz="2000" b="1" i="1" dirty="0" smtClean="0"/>
              <a:t>Этот уникальный продукт универсален и имеет большое будущее.</a:t>
            </a:r>
            <a:endParaRPr lang="ru-RU" sz="2000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4" y="2692364"/>
            <a:ext cx="1762274" cy="148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21" y="182228"/>
            <a:ext cx="1662546" cy="133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10" y="1514103"/>
            <a:ext cx="2081700" cy="1519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79" y="4178015"/>
            <a:ext cx="1912938" cy="1697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933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69" y="2760490"/>
            <a:ext cx="11720060" cy="4097510"/>
          </a:xfrm>
        </p:spPr>
        <p:txBody>
          <a:bodyPr/>
          <a:lstStyle/>
          <a:p>
            <a:r>
              <a:rPr lang="ru-RU" sz="2000" dirty="0" smtClean="0"/>
              <a:t>В данный момент производство не имеет аналогов в стране .Неудачные проекты по производству </a:t>
            </a:r>
            <a:r>
              <a:rPr lang="ru-RU" sz="2000" dirty="0"/>
              <a:t>,</a:t>
            </a:r>
            <a:r>
              <a:rPr lang="ru-RU" sz="2000" dirty="0" smtClean="0"/>
              <a:t>объясняется тем что компонент(люминофор) который дает бетону люминесцировать (сиять) доставляется из за рубежа  и стоит достаточно дорого. В процессе покупки дорогостоящих компонентов себестоимость например тротуарной плитки из </a:t>
            </a:r>
            <a:r>
              <a:rPr lang="ru-RU" sz="2000" dirty="0" err="1" smtClean="0"/>
              <a:t>люминобетона</a:t>
            </a:r>
            <a:r>
              <a:rPr lang="ru-RU" sz="2000" dirty="0" smtClean="0"/>
              <a:t> увеличивается и </a:t>
            </a:r>
            <a:r>
              <a:rPr lang="ru-RU" sz="2000" dirty="0" err="1" smtClean="0"/>
              <a:t>паралельно</a:t>
            </a:r>
            <a:r>
              <a:rPr lang="ru-RU" sz="2000" dirty="0" smtClean="0"/>
              <a:t> сама цена плитки .Ценовая политика очень тонко чувствуется и является причиной </a:t>
            </a:r>
            <a:r>
              <a:rPr lang="ru-RU" sz="2000" dirty="0" err="1" smtClean="0"/>
              <a:t>неконкурентноспособности</a:t>
            </a:r>
            <a:r>
              <a:rPr lang="ru-RU" sz="2000" dirty="0" smtClean="0"/>
              <a:t> 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81" y="314779"/>
            <a:ext cx="4066919" cy="219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5" y="314779"/>
            <a:ext cx="4149766" cy="219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72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829" y="249030"/>
            <a:ext cx="7299571" cy="570411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461E"/>
                </a:solidFill>
              </a:rPr>
              <a:t>В результате многолетних изучении и лабораторных испытании мы определили формулу  высококачественного люминофора и сумели достичь ее производство в лабораторных условиях</a:t>
            </a:r>
            <a:br>
              <a:rPr lang="ru-RU" sz="2000" b="1" i="1" dirty="0" smtClean="0">
                <a:solidFill>
                  <a:srgbClr val="00461E"/>
                </a:solidFill>
              </a:rPr>
            </a:br>
            <a:r>
              <a:rPr lang="ru-RU" sz="2000" b="1" i="1" dirty="0" smtClean="0">
                <a:solidFill>
                  <a:srgbClr val="00461E"/>
                </a:solidFill>
              </a:rPr>
              <a:t/>
            </a:r>
            <a:br>
              <a:rPr lang="ru-RU" sz="2000" b="1" i="1" dirty="0" smtClean="0">
                <a:solidFill>
                  <a:srgbClr val="00461E"/>
                </a:solidFill>
              </a:rPr>
            </a:br>
            <a:r>
              <a:rPr lang="ru-RU" sz="2000" b="1" i="1" dirty="0" smtClean="0">
                <a:solidFill>
                  <a:srgbClr val="00461E"/>
                </a:solidFill>
              </a:rPr>
              <a:t>Этот прорыв мы нацелены использовать при производстве </a:t>
            </a:r>
            <a:r>
              <a:rPr lang="ru-RU" sz="2000" b="1" i="1" dirty="0" err="1" smtClean="0">
                <a:solidFill>
                  <a:srgbClr val="00461E"/>
                </a:solidFill>
              </a:rPr>
              <a:t>люминобетона</a:t>
            </a:r>
            <a:r>
              <a:rPr lang="ru-RU" sz="2000" b="1" i="1" dirty="0" smtClean="0">
                <a:solidFill>
                  <a:srgbClr val="00461E"/>
                </a:solidFill>
              </a:rPr>
              <a:t> ,так как самый важный компонент будем производит сами это существенно уменьшит  расходы на материалы и соответственно себестоимость </a:t>
            </a:r>
            <a:r>
              <a:rPr lang="ru-RU" sz="2000" b="1" i="1" dirty="0" err="1" smtClean="0">
                <a:solidFill>
                  <a:srgbClr val="00461E"/>
                </a:solidFill>
              </a:rPr>
              <a:t>люминобетона.При</a:t>
            </a:r>
            <a:r>
              <a:rPr lang="ru-RU" sz="2000" b="1" i="1" dirty="0" smtClean="0">
                <a:solidFill>
                  <a:srgbClr val="00461E"/>
                </a:solidFill>
              </a:rPr>
              <a:t> этом ключевые качества материала добавляет оптимизма к проекту</a:t>
            </a:r>
            <a:r>
              <a:rPr lang="ru-RU" sz="2000" b="1" i="1" dirty="0" smtClean="0">
                <a:solidFill>
                  <a:srgbClr val="66FFFF"/>
                </a:solidFill>
              </a:rPr>
              <a:t/>
            </a:r>
            <a:br>
              <a:rPr lang="ru-RU" sz="2000" b="1" i="1" dirty="0" smtClean="0">
                <a:solidFill>
                  <a:srgbClr val="66FFFF"/>
                </a:solidFill>
              </a:rPr>
            </a:br>
            <a:r>
              <a:rPr lang="ru-RU" sz="2000" b="1" i="1" u="sng" dirty="0" smtClean="0">
                <a:solidFill>
                  <a:srgbClr val="009900"/>
                </a:solidFill>
              </a:rPr>
              <a:t>1.Материал долговечен</a:t>
            </a:r>
            <a:br>
              <a:rPr lang="ru-RU" sz="2000" b="1" i="1" u="sng" dirty="0" smtClean="0">
                <a:solidFill>
                  <a:srgbClr val="009900"/>
                </a:solidFill>
              </a:rPr>
            </a:br>
            <a:r>
              <a:rPr lang="ru-RU" sz="2000" b="1" i="1" u="sng" dirty="0" smtClean="0">
                <a:solidFill>
                  <a:srgbClr val="009900"/>
                </a:solidFill>
              </a:rPr>
              <a:t>2.Устойчив к даже экстремальным погодным условиям</a:t>
            </a:r>
            <a:br>
              <a:rPr lang="ru-RU" sz="2000" b="1" i="1" u="sng" dirty="0" smtClean="0">
                <a:solidFill>
                  <a:srgbClr val="009900"/>
                </a:solidFill>
              </a:rPr>
            </a:br>
            <a:r>
              <a:rPr lang="ru-RU" sz="2000" b="1" i="1" u="sng" dirty="0" smtClean="0">
                <a:solidFill>
                  <a:srgbClr val="009900"/>
                </a:solidFill>
              </a:rPr>
              <a:t>3.Завораживающий  внешний вид </a:t>
            </a:r>
            <a:br>
              <a:rPr lang="ru-RU" sz="2000" b="1" i="1" u="sng" dirty="0" smtClean="0">
                <a:solidFill>
                  <a:srgbClr val="009900"/>
                </a:solidFill>
              </a:rPr>
            </a:br>
            <a:r>
              <a:rPr lang="ru-RU" sz="2000" b="1" i="1" u="sng" dirty="0" smtClean="0">
                <a:solidFill>
                  <a:srgbClr val="009900"/>
                </a:solidFill>
              </a:rPr>
              <a:t>3.Свободная ниша</a:t>
            </a:r>
            <a:br>
              <a:rPr lang="ru-RU" sz="2000" b="1" i="1" u="sng" dirty="0" smtClean="0">
                <a:solidFill>
                  <a:srgbClr val="009900"/>
                </a:solidFill>
              </a:rPr>
            </a:br>
            <a:r>
              <a:rPr lang="ru-RU" sz="2000" b="1" i="1" u="sng" dirty="0" smtClean="0">
                <a:solidFill>
                  <a:srgbClr val="009900"/>
                </a:solidFill>
              </a:rPr>
              <a:t>4.Минимум конкуренции.</a:t>
            </a:r>
            <a:br>
              <a:rPr lang="ru-RU" sz="2000" b="1" i="1" u="sng" dirty="0" smtClean="0">
                <a:solidFill>
                  <a:srgbClr val="009900"/>
                </a:solidFill>
              </a:rPr>
            </a:br>
            <a:r>
              <a:rPr lang="ru-RU" sz="2000" b="1" i="1" dirty="0" smtClean="0">
                <a:solidFill>
                  <a:srgbClr val="009900"/>
                </a:solidFill>
              </a:rPr>
              <a:t/>
            </a:r>
            <a:br>
              <a:rPr lang="ru-RU" sz="2000" b="1" i="1" dirty="0" smtClean="0">
                <a:solidFill>
                  <a:srgbClr val="009900"/>
                </a:solidFill>
              </a:rPr>
            </a:br>
            <a:endParaRPr lang="ru-RU" sz="2000" b="1" i="1" dirty="0">
              <a:solidFill>
                <a:srgbClr val="00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1" y="283028"/>
            <a:ext cx="4094142" cy="298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0" y="3272972"/>
            <a:ext cx="3847400" cy="268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1" y="380260"/>
            <a:ext cx="9404723" cy="4010340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* Наличие работающей формулы люминофора удваивает рентабельность проекта.</a:t>
            </a:r>
            <a:r>
              <a:rPr lang="en-US" sz="2000" b="1" i="1" dirty="0" smtClean="0">
                <a:solidFill>
                  <a:srgbClr val="66FFFF"/>
                </a:solidFill>
              </a:rPr>
              <a:t>WOW </a:t>
            </a:r>
            <a:r>
              <a:rPr lang="ru-RU" sz="2000" b="1" i="1" dirty="0" smtClean="0">
                <a:solidFill>
                  <a:srgbClr val="66FFFF"/>
                </a:solidFill>
              </a:rPr>
              <a:t>эффект гарантирует интерес как строительных фирм желающих выделиться уникальной красотой дизайна дворов так и владельцев частных домов</a:t>
            </a:r>
            <a:r>
              <a:rPr lang="ru-RU" sz="2000" b="1" i="1" dirty="0" smtClean="0">
                <a:solidFill>
                  <a:schemeClr val="tx1"/>
                </a:solidFill>
              </a:rPr>
              <a:t>. </a:t>
            </a:r>
            <a:r>
              <a:rPr lang="ru-RU" sz="2000" b="1" i="1" dirty="0">
                <a:solidFill>
                  <a:schemeClr val="tx1"/>
                </a:solidFill>
              </a:rPr>
              <a:t/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* Рынок сбыта составит еще госзаказы где будут </a:t>
            </a:r>
            <a:r>
              <a:rPr lang="ru-RU" sz="2000" b="1" i="1" dirty="0" smtClean="0">
                <a:solidFill>
                  <a:srgbClr val="1A53BE"/>
                </a:solidFill>
              </a:rPr>
              <a:t>акцентироваться целесообразность </a:t>
            </a:r>
            <a:r>
              <a:rPr lang="ru-RU" sz="2000" b="1" i="1" dirty="0" smtClean="0">
                <a:solidFill>
                  <a:schemeClr val="tx1"/>
                </a:solidFill>
              </a:rPr>
              <a:t>применения продукта.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Например: </a:t>
            </a:r>
            <a:r>
              <a:rPr lang="ru-RU" sz="2000" b="1" i="1" dirty="0" smtClean="0">
                <a:solidFill>
                  <a:srgbClr val="1A53BE"/>
                </a:solidFill>
              </a:rPr>
              <a:t>Скверы  ,пешеходные </a:t>
            </a:r>
            <a:r>
              <a:rPr lang="ru-RU" sz="2000" b="1" i="1" dirty="0" err="1" smtClean="0">
                <a:solidFill>
                  <a:srgbClr val="1A53BE"/>
                </a:solidFill>
              </a:rPr>
              <a:t>переходы,подземные</a:t>
            </a:r>
            <a:r>
              <a:rPr lang="ru-RU" sz="2000" b="1" i="1" dirty="0" smtClean="0">
                <a:solidFill>
                  <a:srgbClr val="1A53BE"/>
                </a:solidFill>
              </a:rPr>
              <a:t> переходы и </a:t>
            </a:r>
            <a:r>
              <a:rPr lang="ru-RU" sz="2000" b="1" i="1" dirty="0" err="1" smtClean="0">
                <a:solidFill>
                  <a:srgbClr val="1A53BE"/>
                </a:solidFill>
              </a:rPr>
              <a:t>т.д</a:t>
            </a:r>
            <a:r>
              <a:rPr lang="ru-RU" sz="2000" b="1" i="1" dirty="0">
                <a:solidFill>
                  <a:srgbClr val="1A53BE"/>
                </a:solidFill>
              </a:rPr>
              <a:t/>
            </a:r>
            <a:br>
              <a:rPr lang="ru-RU" sz="2000" b="1" i="1" dirty="0">
                <a:solidFill>
                  <a:srgbClr val="1A53BE"/>
                </a:solidFill>
              </a:rPr>
            </a:br>
            <a:endParaRPr lang="ru-RU" sz="2000" b="1" i="1" dirty="0">
              <a:solidFill>
                <a:srgbClr val="1A53BE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41" y="4390600"/>
            <a:ext cx="2775962" cy="208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85" y="156473"/>
            <a:ext cx="2882815" cy="208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6" y="4390600"/>
            <a:ext cx="3100800" cy="208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85" y="2504571"/>
            <a:ext cx="2963757" cy="188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07" y="3160129"/>
            <a:ext cx="2652538" cy="208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49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36114" cy="245291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 Объем стартовых </a:t>
            </a:r>
            <a:r>
              <a:rPr lang="ru-RU" sz="2000" b="1" i="1" smtClean="0">
                <a:solidFill>
                  <a:srgbClr val="FFFF00"/>
                </a:solidFill>
              </a:rPr>
              <a:t>инвестиции </a:t>
            </a:r>
            <a:r>
              <a:rPr lang="ru-RU" sz="2000" b="1" i="1" smtClean="0">
                <a:solidFill>
                  <a:srgbClr val="FFFF00"/>
                </a:solidFill>
              </a:rPr>
              <a:t>20 млн(двадцать миллионов</a:t>
            </a:r>
            <a:r>
              <a:rPr lang="ru-RU" sz="2000" b="1" i="1" dirty="0" smtClean="0">
                <a:solidFill>
                  <a:srgbClr val="FFFF00"/>
                </a:solidFill>
              </a:rPr>
              <a:t>) тенге. Окупаемость проекта по умеренным подсчетам 52 % годовых.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 Инвестируемые активы будут распределены по нижеуказанным пунктам .Отчетные данные в тенденции еженедельного обновления.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Эффективность плана действий исчерпывает нюансы и 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минимализирует</a:t>
            </a:r>
            <a:r>
              <a:rPr lang="ru-RU" sz="2000" b="1" i="1" dirty="0" smtClean="0">
                <a:solidFill>
                  <a:schemeClr val="tx1"/>
                </a:solidFill>
              </a:rPr>
              <a:t>  риски. Модернизация производства будет иметь приоритет.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6914" y="2866229"/>
            <a:ext cx="4775200" cy="354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1.Аренда Субаренда для развертывание производства</a:t>
            </a:r>
          </a:p>
          <a:p>
            <a:pPr marL="0" indent="0">
              <a:buNone/>
            </a:pPr>
            <a:r>
              <a:rPr lang="ru-RU" b="1" i="1" dirty="0" smtClean="0"/>
              <a:t>2.Аутсорсинг/Нам Персонала</a:t>
            </a:r>
          </a:p>
          <a:p>
            <a:pPr marL="0" indent="0">
              <a:buNone/>
            </a:pPr>
            <a:r>
              <a:rPr lang="ru-RU" b="1" i="1" dirty="0" smtClean="0"/>
              <a:t>3.Маркетинг (реклама)</a:t>
            </a:r>
          </a:p>
          <a:p>
            <a:pPr marL="0" indent="0">
              <a:buNone/>
            </a:pPr>
            <a:r>
              <a:rPr lang="ru-RU" b="1" i="1" dirty="0" smtClean="0"/>
              <a:t>4.Покупка </a:t>
            </a:r>
            <a:r>
              <a:rPr lang="ru-RU" b="1" i="1" dirty="0" err="1" smtClean="0"/>
              <a:t>обородувание</a:t>
            </a:r>
            <a:r>
              <a:rPr lang="ru-RU" b="1" i="1" dirty="0" smtClean="0"/>
              <a:t>  включая логистику</a:t>
            </a:r>
          </a:p>
          <a:p>
            <a:pPr marL="0" indent="0">
              <a:buNone/>
            </a:pPr>
            <a:r>
              <a:rPr lang="ru-RU" b="1" i="1" dirty="0" smtClean="0"/>
              <a:t>5.Покупка сырья </a:t>
            </a:r>
          </a:p>
          <a:p>
            <a:pPr marL="0" indent="0">
              <a:buNone/>
            </a:pPr>
            <a:r>
              <a:rPr lang="ru-RU" b="1" i="1" dirty="0" smtClean="0"/>
              <a:t>6.Приоретение лицензии на производство</a:t>
            </a:r>
          </a:p>
          <a:p>
            <a:pPr marL="0" indent="0">
              <a:buNone/>
            </a:pPr>
            <a:endParaRPr lang="ru-RU" b="1" i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4855461"/>
              </p:ext>
            </p:extLst>
          </p:nvPr>
        </p:nvGraphicFramePr>
        <p:xfrm>
          <a:off x="3497262" y="3026979"/>
          <a:ext cx="6532109" cy="327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/>
          <p:cNvSpPr/>
          <p:nvPr/>
        </p:nvSpPr>
        <p:spPr>
          <a:xfrm>
            <a:off x="9361713" y="573314"/>
            <a:ext cx="2612573" cy="1756228"/>
          </a:xfrm>
          <a:prstGeom prst="ellipse">
            <a:avLst/>
          </a:prstGeom>
          <a:blipFill dpi="0" rotWithShape="1">
            <a:blip r:embed="rId8">
              <a:alphaModFix amt="89000"/>
            </a:blip>
            <a:srcRect/>
            <a:stretch>
              <a:fillRect/>
            </a:stretch>
          </a:blipFill>
          <a:ln>
            <a:solidFill>
              <a:srgbClr val="423F4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39700" stA="50000" endA="300" endPos="90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УСПЕХ</a:t>
            </a:r>
            <a:endParaRPr lang="ru-RU" b="1" i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55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91" y="452717"/>
            <a:ext cx="11146220" cy="285804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8D8DB1"/>
                </a:solidFill>
              </a:rPr>
              <a:t>СПАСИБО ЗА ВНИМАНИЕ</a:t>
            </a:r>
            <a:r>
              <a:rPr lang="ru-RU" sz="2400" b="1" i="1" dirty="0" smtClean="0">
                <a:solidFill>
                  <a:srgbClr val="8D8DB1"/>
                </a:solidFill>
              </a:rPr>
              <a:t>.</a:t>
            </a:r>
            <a:endParaRPr lang="ru-RU" sz="2400" b="1" i="1" dirty="0">
              <a:solidFill>
                <a:srgbClr val="8D8DB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1614" y="4461642"/>
            <a:ext cx="5234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Проект подготовил</a:t>
            </a:r>
            <a:r>
              <a:rPr lang="en-US" dirty="0"/>
              <a:t>: </a:t>
            </a:r>
            <a:r>
              <a:rPr lang="ru-RU" dirty="0"/>
              <a:t>Шарап Ислам </a:t>
            </a:r>
            <a:r>
              <a:rPr lang="ru-RU" dirty="0" err="1"/>
              <a:t>Ганиулы</a:t>
            </a:r>
            <a:endParaRPr lang="ru-RU" dirty="0"/>
          </a:p>
          <a:p>
            <a:r>
              <a:rPr lang="ru-RU" dirty="0"/>
              <a:t>Контактная информация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>
                <a:hlinkClick r:id="rId3"/>
              </a:rPr>
              <a:t>Kypshak.9494@mail.ru</a:t>
            </a:r>
            <a:endParaRPr lang="en-US" dirty="0"/>
          </a:p>
          <a:p>
            <a:r>
              <a:rPr lang="ru-RU" dirty="0"/>
              <a:t>Мобильный телефон</a:t>
            </a:r>
            <a:r>
              <a:rPr lang="en-US" dirty="0"/>
              <a:t>: 8 747 622 17 97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38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3928</TotalTime>
  <Words>279</Words>
  <Application>Microsoft Office PowerPoint</Application>
  <PresentationFormat>Широкоэкранный</PresentationFormat>
  <Paragraphs>26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Century Schoolbook</vt:lpstr>
      <vt:lpstr>Wingdings 3</vt:lpstr>
      <vt:lpstr>Ион</vt:lpstr>
      <vt:lpstr>Бизнес проект по производству люминесцентных материалов</vt:lpstr>
      <vt:lpstr>Что такое Люминобетон  ?    </vt:lpstr>
      <vt:lpstr>Используют явление люминесценции в :цветных экранах ,в медицинских оборудованиях и в часах .      В 1923 году советским физиком изобретателем      О.В.Лосевым была обнаружена электролюминесценция в последствии использующиеся в производстве светодиодов .  Многие формы природной люминесценции были известны нам очень давно Например : свечение насекомых (светлячки,планктоны) и Северное сияние.   В настоящие время к природным  формам  прибавилось и искусственный  способ возбуждение люминесценции .В процессе исследование был изобретен Люминофор наделяющий жидкие и твердые вещества свечению при правильной дозировке .В результате на рынок строительных материалов стремительно входит новый вид бетона по визуальному виду Люминобетон. Этот уникальный продукт универсален и имеет большое будущее.</vt:lpstr>
      <vt:lpstr>В данный момент производство не имеет аналогов в стране .Неудачные проекты по производству ,объясняется тем что компонент(люминофор) который дает бетону люминесцировать (сиять) доставляется из за рубежа  и стоит достаточно дорого. В процессе покупки дорогостоящих компонентов себестоимость например тротуарной плитки из люминобетона увеличивается и паралельно сама цена плитки .Ценовая политика очень тонко чувствуется и является причиной неконкурентноспособности .  </vt:lpstr>
      <vt:lpstr>В результате многолетних изучении и лабораторных испытании мы определили формулу  высококачественного люминофора и сумели достичь ее производство в лабораторных условиях  Этот прорыв мы нацелены использовать при производстве люминобетона ,так как самый важный компонент будем производит сами это существенно уменьшит  расходы на материалы и соответственно себестоимость люминобетона.При этом ключевые качества материала добавляет оптимизма к проекту 1.Материал долговечен 2.Устойчив к даже экстремальным погодным условиям 3.Завораживающий  внешний вид  3.Свободная ниша 4.Минимум конкуренции.  </vt:lpstr>
      <vt:lpstr>* Наличие работающей формулы люминофора удваивает рентабельность проекта.WOW эффект гарантирует интерес как строительных фирм желающих выделиться уникальной красотой дизайна дворов так и владельцев частных домов.  * Рынок сбыта составит еще госзаказы где будут акцентироваться целесообразность применения продукта. Например: Скверы  ,пешеходные переходы,подземные переходы и т.д </vt:lpstr>
      <vt:lpstr> Объем стартовых инвестиции 20 млн(двадцать миллионов) тенге. Окупаемость проекта по умеренным подсчетам 52 % годовых.   Инвестируемые активы будут распределены по нижеуказанным пунктам .Отчетные данные в тенденции еженедельного обновления. Эффективность плана действий исчерпывает нюансы и  минимализирует  риски. Модернизация производства будет иметь приоритет.</vt:lpstr>
      <vt:lpstr>СПАСИБО ЗА ВНИМАНИЕ.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проект по производству люминесцентных материалов</dc:title>
  <dc:creator>Пользователь Windows</dc:creator>
  <cp:lastModifiedBy>Пользователь Windows</cp:lastModifiedBy>
  <cp:revision>104</cp:revision>
  <dcterms:created xsi:type="dcterms:W3CDTF">2023-01-21T20:20:32Z</dcterms:created>
  <dcterms:modified xsi:type="dcterms:W3CDTF">2023-07-14T12:25:10Z</dcterms:modified>
</cp:coreProperties>
</file>