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9" r:id="rId6"/>
    <p:sldId id="261" r:id="rId7"/>
    <p:sldId id="265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9D4E"/>
    <a:srgbClr val="C5AF98"/>
    <a:srgbClr val="D1E1A9"/>
    <a:srgbClr val="675D39"/>
    <a:srgbClr val="64772C"/>
    <a:srgbClr val="FFFFFE"/>
    <a:srgbClr val="5F9226"/>
    <a:srgbClr val="C1C7E0"/>
    <a:srgbClr val="CB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1234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6957-9820-436F-D109-F53985AC9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965CE0-9621-3C9C-E8C3-888BB7535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21061-F0D9-74B8-429B-F4FCDF03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4A3672-3133-C979-9B4B-76C87063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97EDA-E8B3-D473-4998-72A4EC65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73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E0AD0-AC30-EC9F-9F93-A0FDEB27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1F0BE0-4F21-3838-4230-5D14FF765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0CA5BD-DB78-B6DD-148C-7B2E2E6F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CC6D3-EEF1-51A6-AC42-D94C68EA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89B00-63DC-9059-6BA3-643AD36D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83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4D861A-4C17-EAEA-1DC2-9F7145732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AE91F6-3A43-4341-43D8-82860C89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3E3C8-5CBE-E585-C631-C9D82029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3A535-7983-8285-34DF-4457AC4E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85044-9E04-4DE3-6B39-20595B9F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79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3B3B7-2FF8-7FFA-B660-6C1B3E72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8C35D1-FFF2-687A-282E-2793E3611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CDBBF-AD17-CC70-4C92-6949674C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5362F9-D3F1-3375-D2B1-9E827A57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62989F-2DC2-D72D-E7BB-1EA4076C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28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688DF-895F-887C-2510-19DE2B6D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6A3059-40AB-1880-F80A-C329D98E2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8B9993-2ADC-3E14-42C5-F29722D4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F955C-3BB7-F04B-D159-6D8A6B9F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9E114-2636-9ADC-CA3D-269B25F6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77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6ABD7-FC01-06E8-502B-180FC8FD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EEDE1-8533-2799-B33A-D645AA002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AF4B8D-DA10-2818-309F-785040F93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3E450D-EEDC-3195-31C5-A84ADB62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AD7051-6BF6-DB5C-ED86-5767B5F3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FB0EF-B58F-4A22-0C87-F5FA3E23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47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FA19D-6CC4-F2B9-0D7E-8D255F4B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496D54-4AC4-4133-1773-976C8E337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C84C4E-AB78-4512-7882-4B038C705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438A18-CB0A-533E-7422-E2B38EF8D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59A377-EBF4-C224-DFD3-F51D36B145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5E5B0C-2F13-D947-B831-61033BC5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6F9B24-AD78-47F5-ACC3-F744309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E7953F-1A6F-B441-DC17-DBD5AD9F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59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1EB24-391D-22F5-B472-588168B8A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5A8E07-0E4E-C643-3676-74A8A671A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A056ED-CD82-7E10-56D4-3946D4C6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CCD9B2-52F1-69A3-5435-FA13CBD9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24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C8A2B-9A6D-FBAC-2B2E-94B450A9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649E11-34AE-ABCF-667C-6D4D7E9C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2CDF8-1502-E5DC-1313-86AFCADA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46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2FE0D-7904-40B9-AB53-445BA9A2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B39250-2443-C1ED-F588-9EBFA8D68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7BA1CD-1A73-D9DA-9D88-E2DCAA560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AA2150-9E96-3198-E28A-AFE23DC2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CCDE1-1C54-EB6B-2C48-618D18E6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CCEA6-161E-A52E-CF40-E7F73096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48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931AF-21DF-B492-88D8-ADE71A56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C621F3-5A86-8815-FFED-7B6B0EC2E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9FAEB8-F370-1993-B08C-C82C203B2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71E749-5158-675A-24BE-6C0CA61D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390C3-B27C-5DBE-A660-BFA20D9F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8AF20F-68E1-43DA-724C-1C5B5648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82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41F29-7075-D709-0DA7-80C8271E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77FE30-22C0-9095-FA34-CCD823A0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3994F-91D5-6DA4-DB4F-34E155554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BD93-FFEC-42EF-9409-95BCFEBA9029}" type="datetimeFigureOut">
              <a:rPr lang="ru-RU" smtClean="0"/>
              <a:t>23.10.2023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9C3C3-A185-DA45-AAF5-B7881D5D1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0946D7-E421-3720-1D84-B072A3EB8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893C-63EE-4B41-95A4-5D32FD80E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.bin"/><Relationship Id="rId18" Type="http://schemas.openxmlformats.org/officeDocument/2006/relationships/image" Target="../media/image30.emf"/><Relationship Id="rId26" Type="http://schemas.openxmlformats.org/officeDocument/2006/relationships/oleObject" Target="../embeddings/oleObject18.bin"/><Relationship Id="rId39" Type="http://schemas.openxmlformats.org/officeDocument/2006/relationships/oleObject" Target="../embeddings/oleObject29.bin"/><Relationship Id="rId21" Type="http://schemas.openxmlformats.org/officeDocument/2006/relationships/oleObject" Target="../embeddings/oleObject15.bin"/><Relationship Id="rId34" Type="http://schemas.openxmlformats.org/officeDocument/2006/relationships/oleObject" Target="../embeddings/oleObject24.bin"/><Relationship Id="rId42" Type="http://schemas.openxmlformats.org/officeDocument/2006/relationships/oleObject" Target="../embeddings/oleObject3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1.bin"/><Relationship Id="rId29" Type="http://schemas.openxmlformats.org/officeDocument/2006/relationships/oleObject" Target="../embeddings/oleObject2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6.bin"/><Relationship Id="rId24" Type="http://schemas.openxmlformats.org/officeDocument/2006/relationships/oleObject" Target="../embeddings/oleObject17.bin"/><Relationship Id="rId32" Type="http://schemas.openxmlformats.org/officeDocument/2006/relationships/oleObject" Target="../embeddings/oleObject23.bin"/><Relationship Id="rId37" Type="http://schemas.openxmlformats.org/officeDocument/2006/relationships/oleObject" Target="../embeddings/oleObject27.bin"/><Relationship Id="rId40" Type="http://schemas.openxmlformats.org/officeDocument/2006/relationships/oleObject" Target="../embeddings/oleObject30.bin"/><Relationship Id="rId45" Type="http://schemas.openxmlformats.org/officeDocument/2006/relationships/oleObject" Target="../embeddings/oleObject3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26.wmf"/><Relationship Id="rId28" Type="http://schemas.openxmlformats.org/officeDocument/2006/relationships/oleObject" Target="../embeddings/oleObject20.bin"/><Relationship Id="rId36" Type="http://schemas.openxmlformats.org/officeDocument/2006/relationships/oleObject" Target="../embeddings/oleObject26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3.bin"/><Relationship Id="rId31" Type="http://schemas.openxmlformats.org/officeDocument/2006/relationships/oleObject" Target="../embeddings/oleObject22.bin"/><Relationship Id="rId44" Type="http://schemas.openxmlformats.org/officeDocument/2006/relationships/oleObject" Target="../embeddings/oleObject34.bin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6.bin"/><Relationship Id="rId27" Type="http://schemas.openxmlformats.org/officeDocument/2006/relationships/oleObject" Target="../embeddings/oleObject19.bin"/><Relationship Id="rId30" Type="http://schemas.openxmlformats.org/officeDocument/2006/relationships/image" Target="../media/image28.wmf"/><Relationship Id="rId35" Type="http://schemas.openxmlformats.org/officeDocument/2006/relationships/oleObject" Target="../embeddings/oleObject25.bin"/><Relationship Id="rId43" Type="http://schemas.openxmlformats.org/officeDocument/2006/relationships/oleObject" Target="../embeddings/oleObject33.bin"/><Relationship Id="rId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2.bin"/><Relationship Id="rId25" Type="http://schemas.openxmlformats.org/officeDocument/2006/relationships/image" Target="../media/image27.wmf"/><Relationship Id="rId33" Type="http://schemas.openxmlformats.org/officeDocument/2006/relationships/image" Target="../media/image29.wmf"/><Relationship Id="rId38" Type="http://schemas.openxmlformats.org/officeDocument/2006/relationships/oleObject" Target="../embeddings/oleObject28.bin"/><Relationship Id="rId46" Type="http://schemas.openxmlformats.org/officeDocument/2006/relationships/oleObject" Target="../embeddings/oleObject36.bin"/><Relationship Id="rId20" Type="http://schemas.openxmlformats.org/officeDocument/2006/relationships/oleObject" Target="../embeddings/oleObject14.bin"/><Relationship Id="rId41" Type="http://schemas.openxmlformats.org/officeDocument/2006/relationships/oleObject" Target="../embeddings/oleObject3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0EEDF1B3-E8F5-8ABA-1FFE-3DCAEFC47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13" b="27888"/>
          <a:stretch/>
        </p:blipFill>
        <p:spPr>
          <a:xfrm>
            <a:off x="0" y="26894"/>
            <a:ext cx="12192000" cy="6858000"/>
          </a:xfr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5FDAF2-5DC1-E612-741E-155040C2F65F}"/>
              </a:ext>
            </a:extLst>
          </p:cNvPr>
          <p:cNvSpPr/>
          <p:nvPr/>
        </p:nvSpPr>
        <p:spPr>
          <a:xfrm>
            <a:off x="2247900" y="2316480"/>
            <a:ext cx="7696200" cy="222504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9FE1C-1C9C-0466-1CA3-1BD0AB2E7407}"/>
              </a:ext>
            </a:extLst>
          </p:cNvPr>
          <p:cNvSpPr txBox="1"/>
          <p:nvPr/>
        </p:nvSpPr>
        <p:spPr>
          <a:xfrm>
            <a:off x="2247900" y="2593479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Futura PT Book" panose="020B0502020204020303" pitchFamily="34" charset="-52"/>
              </a:rPr>
              <a:t>Создание базы отдыха «Айвенго» в Восточно-Казахстанской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31362-5379-4120-4CD7-0B9C7149356C}"/>
              </a:ext>
            </a:extLst>
          </p:cNvPr>
          <p:cNvSpPr txBox="1"/>
          <p:nvPr/>
        </p:nvSpPr>
        <p:spPr>
          <a:xfrm>
            <a:off x="2247900" y="4070806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Futura PT Book" panose="020B0502020204020303" pitchFamily="34" charset="-52"/>
              </a:rPr>
              <a:t>Поселок 71й километр, окрестности города Риддер </a:t>
            </a:r>
          </a:p>
        </p:txBody>
      </p:sp>
    </p:spTree>
    <p:extLst>
      <p:ext uri="{BB962C8B-B14F-4D97-AF65-F5344CB8AC3E}">
        <p14:creationId xmlns:p14="http://schemas.microsoft.com/office/powerpoint/2010/main" val="1180029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62BB9A-A0E8-411E-B0A2-B024985F1CBB}"/>
              </a:ext>
            </a:extLst>
          </p:cNvPr>
          <p:cNvSpPr/>
          <p:nvPr/>
        </p:nvSpPr>
        <p:spPr>
          <a:xfrm>
            <a:off x="0" y="0"/>
            <a:ext cx="302558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F2AA0A-E4FD-445E-B62B-2A86AD4F66FB}"/>
              </a:ext>
            </a:extLst>
          </p:cNvPr>
          <p:cNvSpPr/>
          <p:nvPr/>
        </p:nvSpPr>
        <p:spPr>
          <a:xfrm>
            <a:off x="3009901" y="0"/>
            <a:ext cx="302558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00" dirty="0">
              <a:solidFill>
                <a:schemeClr val="tx1"/>
              </a:solidFill>
              <a:latin typeface="Futura PT Book" panose="020B0502020204020303" pitchFamily="3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248F0A-DD45-4657-BCF8-156E5DD5ABC4}"/>
              </a:ext>
            </a:extLst>
          </p:cNvPr>
          <p:cNvSpPr/>
          <p:nvPr/>
        </p:nvSpPr>
        <p:spPr>
          <a:xfrm>
            <a:off x="6019802" y="0"/>
            <a:ext cx="302558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50038C-8847-4FF0-8D10-491BADE1ABA8}"/>
              </a:ext>
            </a:extLst>
          </p:cNvPr>
          <p:cNvSpPr/>
          <p:nvPr/>
        </p:nvSpPr>
        <p:spPr>
          <a:xfrm>
            <a:off x="9045390" y="0"/>
            <a:ext cx="314661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794F6-A3A7-40F0-9D93-203D2C9288E1}"/>
              </a:ext>
            </a:extLst>
          </p:cNvPr>
          <p:cNvSpPr txBox="1"/>
          <p:nvPr/>
        </p:nvSpPr>
        <p:spPr>
          <a:xfrm>
            <a:off x="986116" y="0"/>
            <a:ext cx="15957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Futura PT Book" panose="020B0502020204020303" pitchFamily="34" charset="-52"/>
              </a:rPr>
              <a:t>S</a:t>
            </a:r>
            <a:endParaRPr lang="ru-RU" sz="13800" dirty="0">
              <a:latin typeface="Futura PT Book" panose="020B0502020204020303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477F9-045A-402D-AC61-0BAD998096EC}"/>
              </a:ext>
            </a:extLst>
          </p:cNvPr>
          <p:cNvSpPr txBox="1"/>
          <p:nvPr/>
        </p:nvSpPr>
        <p:spPr>
          <a:xfrm>
            <a:off x="3567951" y="0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Futura PT Book" panose="020B0502020204020303" pitchFamily="34" charset="-52"/>
              </a:rPr>
              <a:t>W</a:t>
            </a:r>
            <a:endParaRPr lang="ru-RU" sz="13800" dirty="0">
              <a:latin typeface="Futura PT Book" panose="020B0502020204020303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6B169-0820-41D0-99E6-22604280FD33}"/>
              </a:ext>
            </a:extLst>
          </p:cNvPr>
          <p:cNvSpPr txBox="1"/>
          <p:nvPr/>
        </p:nvSpPr>
        <p:spPr>
          <a:xfrm>
            <a:off x="6745949" y="0"/>
            <a:ext cx="20551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Futura PT Book" panose="020B0502020204020303" pitchFamily="34" charset="-52"/>
              </a:rPr>
              <a:t>O</a:t>
            </a:r>
            <a:endParaRPr lang="ru-RU" dirty="0">
              <a:latin typeface="Futura PT Book" panose="020B0502020204020303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08673-8156-48FA-8724-F16F25922D4B}"/>
              </a:ext>
            </a:extLst>
          </p:cNvPr>
          <p:cNvSpPr txBox="1"/>
          <p:nvPr/>
        </p:nvSpPr>
        <p:spPr>
          <a:xfrm>
            <a:off x="10302685" y="0"/>
            <a:ext cx="2133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Futura PT Book" panose="020B0502020204020303" pitchFamily="34" charset="-52"/>
              </a:rPr>
              <a:t>T</a:t>
            </a:r>
            <a:endParaRPr lang="ru-RU" dirty="0">
              <a:latin typeface="Futura PT Book" panose="020B0502020204020303" pitchFamily="34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C8018-14E9-41BB-9BD9-4FDBAE4137BA}"/>
              </a:ext>
            </a:extLst>
          </p:cNvPr>
          <p:cNvSpPr txBox="1"/>
          <p:nvPr/>
        </p:nvSpPr>
        <p:spPr>
          <a:xfrm>
            <a:off x="372041" y="1754326"/>
            <a:ext cx="259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utura PT Book" panose="020B0502020204020303" pitchFamily="34" charset="-52"/>
              </a:rPr>
              <a:t>Сильные стороны</a:t>
            </a:r>
            <a:endParaRPr lang="ru-RU" dirty="0">
              <a:latin typeface="Futura PT Book" panose="020B0502020204020303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A1216D-C8B2-4C22-93B9-501F4FBB2756}"/>
              </a:ext>
            </a:extLst>
          </p:cNvPr>
          <p:cNvSpPr txBox="1"/>
          <p:nvPr/>
        </p:nvSpPr>
        <p:spPr>
          <a:xfrm>
            <a:off x="3390909" y="1754326"/>
            <a:ext cx="250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utura PT Book" panose="020B0502020204020303" pitchFamily="34" charset="-52"/>
              </a:rPr>
              <a:t>Слабые стороны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58618-46D6-4878-87EB-7437D42E3596}"/>
              </a:ext>
            </a:extLst>
          </p:cNvPr>
          <p:cNvSpPr txBox="1"/>
          <p:nvPr/>
        </p:nvSpPr>
        <p:spPr>
          <a:xfrm>
            <a:off x="6641277" y="1754326"/>
            <a:ext cx="224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utura PT Book" panose="020B0502020204020303" pitchFamily="34" charset="-52"/>
              </a:rPr>
              <a:t>Возможности</a:t>
            </a:r>
            <a:endParaRPr lang="ru-RU" dirty="0">
              <a:latin typeface="Futura PT Book" panose="020B0502020204020303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3AF58-2D54-4CA3-8224-F70EAB822886}"/>
              </a:ext>
            </a:extLst>
          </p:cNvPr>
          <p:cNvSpPr txBox="1"/>
          <p:nvPr/>
        </p:nvSpPr>
        <p:spPr>
          <a:xfrm>
            <a:off x="10199628" y="1754326"/>
            <a:ext cx="170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utura PT Book" panose="020B0502020204020303" pitchFamily="34" charset="-52"/>
              </a:rPr>
              <a:t>Угрозы</a:t>
            </a:r>
            <a:endParaRPr lang="ru-RU" dirty="0">
              <a:latin typeface="Futura PT Book" panose="020B0502020204020303" pitchFamily="34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2685C-91F8-4688-9D8A-3AC9FAF91386}"/>
              </a:ext>
            </a:extLst>
          </p:cNvPr>
          <p:cNvSpPr txBox="1"/>
          <p:nvPr/>
        </p:nvSpPr>
        <p:spPr>
          <a:xfrm>
            <a:off x="174805" y="2380130"/>
            <a:ext cx="25908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Уникальность места в котором расположен глэмпинг, первозданный лес и горная река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Большой перечень дополнительных услуг, обширная туристическая программа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Концепция данного проекта лучше всех подходит под современные тренды в сфере отдыха на природе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74E11-DE42-4D65-BC7F-E8E888A9C630}"/>
              </a:ext>
            </a:extLst>
          </p:cNvPr>
          <p:cNvSpPr txBox="1"/>
          <p:nvPr/>
        </p:nvSpPr>
        <p:spPr>
          <a:xfrm>
            <a:off x="3522232" y="272975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9A136C-564C-467A-9284-A879DBED0C9F}"/>
              </a:ext>
            </a:extLst>
          </p:cNvPr>
          <p:cNvSpPr txBox="1"/>
          <p:nvPr/>
        </p:nvSpPr>
        <p:spPr>
          <a:xfrm>
            <a:off x="3220547" y="2380130"/>
            <a:ext cx="26760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База требует едино моментно большого притока инвестиций, будет невозможно выйти на большой оборот вливая небольшие суммы в проект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167D2E-C28E-4786-B689-09FB30FE4ECF}"/>
              </a:ext>
            </a:extLst>
          </p:cNvPr>
          <p:cNvSpPr txBox="1"/>
          <p:nvPr/>
        </p:nvSpPr>
        <p:spPr>
          <a:xfrm>
            <a:off x="6273053" y="2380130"/>
            <a:ext cx="25887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Возможность вывести участок из аренды, поэтапно выкупая его у арендодателя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Огромный потенциал в расширении базы территориально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Строительство площадки для проведения международных фестивалей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Возведение домов люкс-класса на той же территории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57827B-9DD7-4948-9975-9700DDC0E77C}"/>
              </a:ext>
            </a:extLst>
          </p:cNvPr>
          <p:cNvSpPr txBox="1"/>
          <p:nvPr/>
        </p:nvSpPr>
        <p:spPr>
          <a:xfrm>
            <a:off x="9289673" y="2649071"/>
            <a:ext cx="290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Дестабилизация в стране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Futura PT Book" panose="020B0502020204020303" pitchFamily="34" charset="-52"/>
              </a:rPr>
              <a:t>Экономическая рецессия</a:t>
            </a:r>
          </a:p>
        </p:txBody>
      </p:sp>
    </p:spTree>
    <p:extLst>
      <p:ext uri="{BB962C8B-B14F-4D97-AF65-F5344CB8AC3E}">
        <p14:creationId xmlns:p14="http://schemas.microsoft.com/office/powerpoint/2010/main" val="343573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A3352-AE28-4CC9-9777-D6CDF04DA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58B7FE-48D1-4F4A-B0D7-C073A0A6E0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0683E-9277-449A-8C15-92A97439EBF8}"/>
              </a:ext>
            </a:extLst>
          </p:cNvPr>
          <p:cNvSpPr txBox="1"/>
          <p:nvPr/>
        </p:nvSpPr>
        <p:spPr>
          <a:xfrm>
            <a:off x="3325423" y="225779"/>
            <a:ext cx="554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Futura PT Book" panose="020B0502020204020303" pitchFamily="34" charset="-52"/>
              </a:rPr>
              <a:t>Благодарю вас за внимание</a:t>
            </a:r>
            <a:r>
              <a:rPr lang="ru-RU" sz="3200" dirty="0"/>
              <a:t>!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3333C-6A46-4244-8205-F3C719B6AE17}"/>
              </a:ext>
            </a:extLst>
          </p:cNvPr>
          <p:cNvSpPr txBox="1"/>
          <p:nvPr/>
        </p:nvSpPr>
        <p:spPr>
          <a:xfrm>
            <a:off x="372534" y="1036333"/>
            <a:ext cx="3206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utura PT Book" panose="020B0502020204020303" pitchFamily="34" charset="-52"/>
              </a:rPr>
              <a:t>Если у вас появился интерес к моему проекту, свяжитесь со мной любым удобным способом.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51B750-892E-42DB-90AA-1BB768217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07557"/>
            <a:ext cx="945445" cy="9454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BD6E0A-EAD5-471D-BDCD-3199D64C4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6333"/>
            <a:ext cx="945445" cy="945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2E8879-E692-4C21-AE37-CB82E4A0ED06}"/>
              </a:ext>
            </a:extLst>
          </p:cNvPr>
          <p:cNvSpPr txBox="1"/>
          <p:nvPr/>
        </p:nvSpPr>
        <p:spPr>
          <a:xfrm>
            <a:off x="7041445" y="1247445"/>
            <a:ext cx="312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utura PT Book" panose="020B0502020204020303" pitchFamily="34" charset="-52"/>
              </a:rPr>
              <a:t>8 (777) 06-50-260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BAF34-4E8B-4473-B357-D1BC45F87F5E}"/>
              </a:ext>
            </a:extLst>
          </p:cNvPr>
          <p:cNvSpPr txBox="1"/>
          <p:nvPr/>
        </p:nvSpPr>
        <p:spPr>
          <a:xfrm>
            <a:off x="7041445" y="2449446"/>
            <a:ext cx="415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utura PT Book" panose="020B0502020204020303" pitchFamily="34" charset="-52"/>
              </a:rPr>
              <a:t>ivan.kaygorodov.2000@mail.ru</a:t>
            </a:r>
            <a:endParaRPr lang="ru-RU" sz="2400" dirty="0">
              <a:latin typeface="Futura PT Book" panose="020B0502020204020303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F0117-D908-42C6-86B6-DF3B231C35A5}"/>
              </a:ext>
            </a:extLst>
          </p:cNvPr>
          <p:cNvSpPr txBox="1"/>
          <p:nvPr/>
        </p:nvSpPr>
        <p:spPr>
          <a:xfrm>
            <a:off x="3578578" y="6109001"/>
            <a:ext cx="650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utura PT Book" panose="020B0502020204020303" pitchFamily="34" charset="-52"/>
              </a:rPr>
              <a:t>С уважением, Кайгородов Иван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5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32C279-4D27-4274-B048-4D1879C99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7" b="9178"/>
          <a:stretch/>
        </p:blipFill>
        <p:spPr>
          <a:xfrm>
            <a:off x="0" y="-1728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CCFE9D-53B5-4D78-9F92-5A12EEFB52BF}"/>
              </a:ext>
            </a:extLst>
          </p:cNvPr>
          <p:cNvSpPr/>
          <p:nvPr/>
        </p:nvSpPr>
        <p:spPr>
          <a:xfrm>
            <a:off x="0" y="-1728"/>
            <a:ext cx="7736302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17AA7-5E15-4E71-89EA-82C29962E481}"/>
              </a:ext>
            </a:extLst>
          </p:cNvPr>
          <p:cNvSpPr txBox="1"/>
          <p:nvPr/>
        </p:nvSpPr>
        <p:spPr>
          <a:xfrm>
            <a:off x="0" y="1728"/>
            <a:ext cx="3501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675D39"/>
                </a:solidFill>
                <a:latin typeface="Futura PT Book" panose="020B0502020204020303" pitchFamily="34" charset="-52"/>
              </a:rPr>
              <a:t>Город Риддер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D3F09-201D-4E12-9183-052A07B83CAC}"/>
              </a:ext>
            </a:extLst>
          </p:cNvPr>
          <p:cNvSpPr txBox="1"/>
          <p:nvPr/>
        </p:nvSpPr>
        <p:spPr>
          <a:xfrm>
            <a:off x="0" y="589792"/>
            <a:ext cx="35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4772C"/>
                </a:solidFill>
                <a:latin typeface="Futura PT Book" panose="020B0502020204020303" pitchFamily="34" charset="-52"/>
              </a:rPr>
              <a:t>Почему именно здесь?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CD2F4-12DE-4E9C-ABE0-2434905A2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8" y="1421884"/>
            <a:ext cx="994229" cy="994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B9D277-F155-45BB-AD97-6B7D89ADB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8" y="2724985"/>
            <a:ext cx="994229" cy="99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F5F98-BDFC-4DA2-8CAF-D28306E4842B}"/>
              </a:ext>
            </a:extLst>
          </p:cNvPr>
          <p:cNvSpPr txBox="1"/>
          <p:nvPr/>
        </p:nvSpPr>
        <p:spPr>
          <a:xfrm>
            <a:off x="1419723" y="1421884"/>
            <a:ext cx="610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Book" panose="020B0502020204020303" pitchFamily="34" charset="-52"/>
              </a:rPr>
              <a:t>С каждым годом Восточный Казахстан набирает большую популярность среди туристов.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0A42C-AD3A-4F8F-A7B8-9D0FE56B9A14}"/>
              </a:ext>
            </a:extLst>
          </p:cNvPr>
          <p:cNvSpPr txBox="1"/>
          <p:nvPr/>
        </p:nvSpPr>
        <p:spPr>
          <a:xfrm>
            <a:off x="1419723" y="2724984"/>
            <a:ext cx="6316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Book" panose="020B0502020204020303" pitchFamily="34" charset="-52"/>
              </a:rPr>
              <a:t>Потенциал данного региона в сфере туризме очень велик за счет уникального природного ландшафта региона и большого количества туристических локаций.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380B68-6FD3-45E5-BD88-5D1B5C96A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7" y="4028086"/>
            <a:ext cx="994229" cy="994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11649-DC57-4141-AC6F-1290BCBE1982}"/>
              </a:ext>
            </a:extLst>
          </p:cNvPr>
          <p:cNvSpPr txBox="1"/>
          <p:nvPr/>
        </p:nvSpPr>
        <p:spPr>
          <a:xfrm>
            <a:off x="1419723" y="4028086"/>
            <a:ext cx="5717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Book" panose="020B0502020204020303" pitchFamily="34" charset="-52"/>
              </a:rPr>
              <a:t>Сложно представить более благоприятные условия для открытия базы отдыха; отсутствие должной конкуренции на рынке, поддержка государства в развитии туризма в регионе, растущий спрос на внутренний туризм в Казахстане.</a:t>
            </a:r>
          </a:p>
        </p:txBody>
      </p:sp>
    </p:spTree>
    <p:extLst>
      <p:ext uri="{BB962C8B-B14F-4D97-AF65-F5344CB8AC3E}">
        <p14:creationId xmlns:p14="http://schemas.microsoft.com/office/powerpoint/2010/main" val="328519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E175E2-4ED5-47C6-9020-64644289D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47" b="27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0E0C66-500A-4F44-8C7C-7809899424E0}"/>
              </a:ext>
            </a:extLst>
          </p:cNvPr>
          <p:cNvSpPr/>
          <p:nvPr/>
        </p:nvSpPr>
        <p:spPr>
          <a:xfrm>
            <a:off x="5505254" y="0"/>
            <a:ext cx="6686746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0DBF3-9D11-4FEC-A638-D95FBD0B5312}"/>
              </a:ext>
            </a:extLst>
          </p:cNvPr>
          <p:cNvSpPr txBox="1"/>
          <p:nvPr/>
        </p:nvSpPr>
        <p:spPr>
          <a:xfrm>
            <a:off x="6886575" y="0"/>
            <a:ext cx="642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64772C"/>
                </a:solidFill>
                <a:latin typeface="Futura PT Book" panose="020B0502020204020303" pitchFamily="34" charset="-52"/>
              </a:rPr>
              <a:t>Проблема сегмента рынка: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AC36C-F361-46AB-A79A-DE2F31DD826C}"/>
              </a:ext>
            </a:extLst>
          </p:cNvPr>
          <p:cNvSpPr txBox="1"/>
          <p:nvPr/>
        </p:nvSpPr>
        <p:spPr>
          <a:xfrm>
            <a:off x="5572125" y="514350"/>
            <a:ext cx="661987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Futura PT Book" panose="020B0502020204020303" pitchFamily="34" charset="-52"/>
              </a:rPr>
              <a:t>На базах отдыха не организован экскурсионный туризм.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Futura PT Book" panose="020B0502020204020303" pitchFamily="34" charset="-52"/>
              </a:rPr>
              <a:t>Почти все субъекты гостиничного бизнеса представляют собой типичные базы отдыха, без столь необходимого в наше время антуража. Они не продают гостю впечатления.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Futura PT Book" panose="020B0502020204020303" pitchFamily="34" charset="-52"/>
              </a:rPr>
              <a:t>Полное отсутствие должного рекламного продвижения туристических продуктов как по Казахстану, так и за рубеж.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Futura PT Book" panose="020B0502020204020303" pitchFamily="34" charset="-52"/>
              </a:rPr>
              <a:t>Большинство баз отдыха не имеют приличного и постоянно функционирующего объекта общественного питания.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Futura PT Book" panose="020B0502020204020303" pitchFamily="34" charset="-52"/>
              </a:rPr>
              <a:t>Недостаточная наполненность перечня предлагаемых услуг.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12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4826DA-0B16-48F3-8CE5-D11D90C21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26" b="3198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DD4C9E-44C2-4B8F-87C5-0C5D91625791}"/>
              </a:ext>
            </a:extLst>
          </p:cNvPr>
          <p:cNvSpPr/>
          <p:nvPr/>
        </p:nvSpPr>
        <p:spPr>
          <a:xfrm>
            <a:off x="4572000" y="-2"/>
            <a:ext cx="7620000" cy="685800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0B34A-46CA-4F6D-9509-6332EE9E560A}"/>
              </a:ext>
            </a:extLst>
          </p:cNvPr>
          <p:cNvSpPr txBox="1"/>
          <p:nvPr/>
        </p:nvSpPr>
        <p:spPr>
          <a:xfrm>
            <a:off x="4760494" y="0"/>
            <a:ext cx="548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675D39"/>
                </a:solidFill>
                <a:latin typeface="Futura PT Book" panose="020B0502020204020303" pitchFamily="34" charset="-52"/>
              </a:rPr>
              <a:t>Концепция Айвенго: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90AF1F-6FD9-4CFD-B526-5D1919895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94" y="834867"/>
            <a:ext cx="975079" cy="975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2F199-C4AB-437E-B256-0145E13615F8}"/>
              </a:ext>
            </a:extLst>
          </p:cNvPr>
          <p:cNvSpPr txBox="1"/>
          <p:nvPr/>
        </p:nvSpPr>
        <p:spPr>
          <a:xfrm>
            <a:off x="5735573" y="860741"/>
            <a:ext cx="6205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Глэмпинг расположен в лесной местности, дома будут стоять на берегу горной реки. База полностью абстрагирована от и сельской городской местности.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E11102-6F4C-466B-8156-AEC12C367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94" y="1998481"/>
            <a:ext cx="975079" cy="975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C476F-62BB-4325-84B6-BCD827ABA208}"/>
              </a:ext>
            </a:extLst>
          </p:cNvPr>
          <p:cNvSpPr txBox="1"/>
          <p:nvPr/>
        </p:nvSpPr>
        <p:spPr>
          <a:xfrm>
            <a:off x="5735573" y="1998480"/>
            <a:ext cx="6017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Дома будут оснащены всеми коммуникациями: электричество, водоснабжение от собственной скважины, </a:t>
            </a:r>
            <a:r>
              <a:rPr lang="en-US" dirty="0">
                <a:latin typeface="Futura PT Book" panose="020B0502020204020303" pitchFamily="34" charset="-52"/>
              </a:rPr>
              <a:t>Wi-Fi </a:t>
            </a:r>
            <a:r>
              <a:rPr lang="ru-RU" dirty="0">
                <a:latin typeface="Futura PT Book" panose="020B0502020204020303" pitchFamily="34" charset="-52"/>
              </a:rPr>
              <a:t>роутеры в каждом доме.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F19B4E-5544-4642-B4DA-AD0514B50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94" y="3191572"/>
            <a:ext cx="978886" cy="97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34ACB2-F199-48F9-AA9D-06EE27F73A08}"/>
              </a:ext>
            </a:extLst>
          </p:cNvPr>
          <p:cNvSpPr txBox="1"/>
          <p:nvPr/>
        </p:nvSpPr>
        <p:spPr>
          <a:xfrm>
            <a:off x="5735573" y="3191571"/>
            <a:ext cx="6456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Максимальный акцент на рекламную компанию проекта, важно привлечение туристов с зарубежных стран и с отдаленных регионов Казахстана.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A7966C-9AF3-42A0-9B1A-D26D21F7E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86" y="4388470"/>
            <a:ext cx="978887" cy="9788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AC7609-0BA3-49B3-913C-A75F6E8CAE1B}"/>
              </a:ext>
            </a:extLst>
          </p:cNvPr>
          <p:cNvSpPr txBox="1"/>
          <p:nvPr/>
        </p:nvSpPr>
        <p:spPr>
          <a:xfrm>
            <a:off x="5735573" y="4329310"/>
            <a:ext cx="624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Наша база отдыха предлагает всесезонный отдых, дома построены с расчетом на любые погодные условия, а перечень дополнительных услуг подразумевает возможность отдыха в любое время года. </a:t>
            </a:r>
          </a:p>
        </p:txBody>
      </p:sp>
    </p:spTree>
    <p:extLst>
      <p:ext uri="{BB962C8B-B14F-4D97-AF65-F5344CB8AC3E}">
        <p14:creationId xmlns:p14="http://schemas.microsoft.com/office/powerpoint/2010/main" val="195094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046363-3427-9210-1024-095AC7AE6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17" b="17180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A03A1F-7217-AA70-652E-DF2F30588142}"/>
              </a:ext>
            </a:extLst>
          </p:cNvPr>
          <p:cNvSpPr/>
          <p:nvPr/>
        </p:nvSpPr>
        <p:spPr>
          <a:xfrm>
            <a:off x="0" y="0"/>
            <a:ext cx="5879690" cy="68580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DD871-CE65-2640-C071-79DC9E63385B}"/>
              </a:ext>
            </a:extLst>
          </p:cNvPr>
          <p:cNvSpPr txBox="1"/>
          <p:nvPr/>
        </p:nvSpPr>
        <p:spPr>
          <a:xfrm>
            <a:off x="176979" y="153161"/>
            <a:ext cx="317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5F9226"/>
                </a:solidFill>
                <a:latin typeface="Futura PT Book" panose="020B0502020204020303" pitchFamily="34" charset="-52"/>
              </a:rPr>
              <a:t>ГЛЭМПИНГ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3D6C6-207A-0D17-4730-FBF735EEC5D4}"/>
              </a:ext>
            </a:extLst>
          </p:cNvPr>
          <p:cNvSpPr txBox="1"/>
          <p:nvPr/>
        </p:nvSpPr>
        <p:spPr>
          <a:xfrm>
            <a:off x="176979" y="861047"/>
            <a:ext cx="503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Расположен в диком лесу.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10F46-B6BC-6A2E-3E61-39832FAAAC6F}"/>
              </a:ext>
            </a:extLst>
          </p:cNvPr>
          <p:cNvSpPr txBox="1"/>
          <p:nvPr/>
        </p:nvSpPr>
        <p:spPr>
          <a:xfrm>
            <a:off x="176979" y="1621100"/>
            <a:ext cx="383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Futura PT Book" panose="020B0502020204020303" pitchFamily="34" charset="-52"/>
              </a:rPr>
              <a:t>При этом глэмпинг: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E556C9-65DB-EF26-3327-633D026B9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9" y="2210043"/>
            <a:ext cx="757086" cy="757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EF390D-AFD2-CBF9-A807-6DDF196123FC}"/>
              </a:ext>
            </a:extLst>
          </p:cNvPr>
          <p:cNvSpPr txBox="1"/>
          <p:nvPr/>
        </p:nvSpPr>
        <p:spPr>
          <a:xfrm>
            <a:off x="923300" y="2265420"/>
            <a:ext cx="337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Оборудован туалетом и душем с горячей водой.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227C00-BF97-DFE8-82C6-10B2B9A4A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9" y="3155962"/>
            <a:ext cx="759737" cy="751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AB6C24-EFEC-E2D9-2674-AA12725D51FE}"/>
              </a:ext>
            </a:extLst>
          </p:cNvPr>
          <p:cNvSpPr txBox="1"/>
          <p:nvPr/>
        </p:nvSpPr>
        <p:spPr>
          <a:xfrm>
            <a:off x="923300" y="3208745"/>
            <a:ext cx="431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Оснащен мебелью: шкафами креслами и просторными кроватями.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D1A923-55E5-AAA4-3680-17254DDB7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8" y="4103749"/>
            <a:ext cx="759737" cy="7518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B0DF2D-0B58-5A48-AA1F-742093E1FBA0}"/>
              </a:ext>
            </a:extLst>
          </p:cNvPr>
          <p:cNvSpPr txBox="1"/>
          <p:nvPr/>
        </p:nvSpPr>
        <p:spPr>
          <a:xfrm flipH="1">
            <a:off x="934065" y="4156532"/>
            <a:ext cx="337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Обслуживается в лучших отельных традициях.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288AD2-6976-9584-89BD-74B4FD9C4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8" y="5044478"/>
            <a:ext cx="759737" cy="751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B34A6A-3917-42A7-B6CE-416CB3ED1DEB}"/>
              </a:ext>
            </a:extLst>
          </p:cNvPr>
          <p:cNvSpPr txBox="1"/>
          <p:nvPr/>
        </p:nvSpPr>
        <p:spPr>
          <a:xfrm>
            <a:off x="934065" y="4908430"/>
            <a:ext cx="2960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Предлагает гостям возможность провести время в сафари-ресторане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43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E69E9-5952-EF8D-29A5-C5F102D4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BDA985-F376-C77D-8D00-23DA007D2B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F39C5-C031-0EC8-98A9-403F81AB89C5}"/>
              </a:ext>
            </a:extLst>
          </p:cNvPr>
          <p:cNvSpPr txBox="1"/>
          <p:nvPr/>
        </p:nvSpPr>
        <p:spPr>
          <a:xfrm>
            <a:off x="216569" y="168441"/>
            <a:ext cx="7579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5F9226"/>
                </a:solidFill>
                <a:latin typeface="Futura PT Book" panose="020B0502020204020303" pitchFamily="34" charset="-52"/>
              </a:rPr>
              <a:t>ДОПОЛНИТЕЛЬНЫЕ УСЛУГИ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E75D18-F514-F9D1-1E66-26C591BC7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1044768"/>
            <a:ext cx="878001" cy="87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8045E2-75E8-E992-E777-2683AC7D9AD9}"/>
              </a:ext>
            </a:extLst>
          </p:cNvPr>
          <p:cNvSpPr txBox="1"/>
          <p:nvPr/>
        </p:nvSpPr>
        <p:spPr>
          <a:xfrm>
            <a:off x="1050201" y="1160602"/>
            <a:ext cx="549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На базе глэмпинга будут проводится регулярные авто и пешие туры по окрестным природным локациям.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C5BC16-B034-9C3D-4F8B-60BF0C738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2091208"/>
            <a:ext cx="878001" cy="87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C04641-5C9A-9573-CCC1-52C6F75F12F6}"/>
              </a:ext>
            </a:extLst>
          </p:cNvPr>
          <p:cNvSpPr txBox="1"/>
          <p:nvPr/>
        </p:nvSpPr>
        <p:spPr>
          <a:xfrm>
            <a:off x="1050201" y="2091208"/>
            <a:ext cx="524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Для гостей из города в котором основан глэмпинг будет возможность арендовать зону отдыха с летней кухней и детской площадкой.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644B2F-8AE7-0D17-FC14-6927901C5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3182977"/>
            <a:ext cx="878001" cy="878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6E3741-6602-B55C-BF6F-40F22D0E394F}"/>
              </a:ext>
            </a:extLst>
          </p:cNvPr>
          <p:cNvSpPr txBox="1"/>
          <p:nvPr/>
        </p:nvSpPr>
        <p:spPr>
          <a:xfrm>
            <a:off x="1094569" y="3182977"/>
            <a:ext cx="5729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Вся территория базы отдыха будет представлять собой парк, с различными обустроенными локациями, такими как песчаный пляж оборудованный на берегу реки, запруда с утками и т.д.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B398C7-D11E-DF77-2AB8-017F9EAB6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4274746"/>
            <a:ext cx="833633" cy="833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E00939-FFD3-696C-FEBC-60C219BD45BE}"/>
              </a:ext>
            </a:extLst>
          </p:cNvPr>
          <p:cNvSpPr txBox="1"/>
          <p:nvPr/>
        </p:nvSpPr>
        <p:spPr>
          <a:xfrm>
            <a:off x="1094569" y="4274746"/>
            <a:ext cx="6990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Глэмпинг станет точкой сбыта всей натуральной продукции региона, такой как: пчелиный мед, травные сборы, косметика ручного производства, натуральные продукты питания и многое другое.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16A3EB-3147-5B62-DD00-761F89BB8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5319514"/>
            <a:ext cx="878001" cy="878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972766-6015-49EE-0356-1775F3F7F4AB}"/>
              </a:ext>
            </a:extLst>
          </p:cNvPr>
          <p:cNvSpPr txBox="1"/>
          <p:nvPr/>
        </p:nvSpPr>
        <p:spPr>
          <a:xfrm>
            <a:off x="1094569" y="5300882"/>
            <a:ext cx="5073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Futura PT Book" panose="020B0502020204020303" pitchFamily="34" charset="-52"/>
              </a:rPr>
              <a:t>На территории глэмпинга будут располагаться бани и фито-бочки на берегу горной реки с созданной в ней зоной для купания.</a:t>
            </a:r>
          </a:p>
        </p:txBody>
      </p:sp>
    </p:spTree>
    <p:extLst>
      <p:ext uri="{BB962C8B-B14F-4D97-AF65-F5344CB8AC3E}">
        <p14:creationId xmlns:p14="http://schemas.microsoft.com/office/powerpoint/2010/main" val="132064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FF087F5-B938-4658-A803-A2308AF9F9F5}"/>
              </a:ext>
            </a:extLst>
          </p:cNvPr>
          <p:cNvSpPr txBox="1"/>
          <p:nvPr/>
        </p:nvSpPr>
        <p:spPr>
          <a:xfrm>
            <a:off x="0" y="0"/>
            <a:ext cx="3913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A9D4E"/>
                </a:solidFill>
                <a:latin typeface="Futura PT Book" panose="020B0502020204020303" pitchFamily="34" charset="-52"/>
              </a:rPr>
              <a:t>Конкурентный анализ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93FEC-28C9-4E22-937B-B1C6B108A02D}"/>
              </a:ext>
            </a:extLst>
          </p:cNvPr>
          <p:cNvSpPr txBox="1"/>
          <p:nvPr/>
        </p:nvSpPr>
        <p:spPr>
          <a:xfrm>
            <a:off x="75413" y="2090271"/>
            <a:ext cx="143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6A9D4E"/>
                </a:solidFill>
                <a:latin typeface="Futura PT Book" panose="020B0502020204020303" pitchFamily="34" charset="-52"/>
              </a:rPr>
              <a:t>Айвенго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E7CAA-BDBE-4171-B198-4055F0D1105A}"/>
              </a:ext>
            </a:extLst>
          </p:cNvPr>
          <p:cNvSpPr txBox="1"/>
          <p:nvPr/>
        </p:nvSpPr>
        <p:spPr>
          <a:xfrm>
            <a:off x="75412" y="2762454"/>
            <a:ext cx="143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A9D4E"/>
                </a:solidFill>
                <a:latin typeface="Futura PT Book" panose="020B0502020204020303" pitchFamily="34" charset="-52"/>
              </a:rPr>
              <a:t>Ridder resort hotel</a:t>
            </a:r>
            <a:endParaRPr lang="ru-RU" sz="2000" dirty="0">
              <a:solidFill>
                <a:srgbClr val="6A9D4E"/>
              </a:solidFill>
              <a:latin typeface="Futura PT Book" panose="020B0502020204020303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C877A-499E-4773-B4D5-50197499220D}"/>
              </a:ext>
            </a:extLst>
          </p:cNvPr>
          <p:cNvSpPr txBox="1"/>
          <p:nvPr/>
        </p:nvSpPr>
        <p:spPr>
          <a:xfrm>
            <a:off x="75414" y="3680960"/>
            <a:ext cx="14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A9D4E"/>
                </a:solidFill>
                <a:latin typeface="Futura PT Book" panose="020B0502020204020303" pitchFamily="34" charset="-52"/>
              </a:rPr>
              <a:t>Igloo house</a:t>
            </a:r>
            <a:endParaRPr lang="ru-RU" sz="2000" dirty="0">
              <a:solidFill>
                <a:srgbClr val="6A9D4E"/>
              </a:solidFill>
              <a:latin typeface="Futura PT Book" panose="020B0502020204020303" pitchFamily="3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62FE6-D214-4996-9C92-7036EC7B8CF3}"/>
              </a:ext>
            </a:extLst>
          </p:cNvPr>
          <p:cNvSpPr txBox="1"/>
          <p:nvPr/>
        </p:nvSpPr>
        <p:spPr>
          <a:xfrm>
            <a:off x="75414" y="4477357"/>
            <a:ext cx="143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A9D4E"/>
                </a:solidFill>
                <a:latin typeface="Futura PT Book" panose="020B0502020204020303" pitchFamily="34" charset="-52"/>
              </a:rPr>
              <a:t>Б/О Зимовье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BDE99-DCA6-4D87-844F-BABEE3E55169}"/>
              </a:ext>
            </a:extLst>
          </p:cNvPr>
          <p:cNvSpPr txBox="1"/>
          <p:nvPr/>
        </p:nvSpPr>
        <p:spPr>
          <a:xfrm>
            <a:off x="75414" y="5214527"/>
            <a:ext cx="143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A9D4E"/>
                </a:solidFill>
                <a:latin typeface="Futura PT Book" panose="020B0502020204020303" pitchFamily="34" charset="-52"/>
              </a:rPr>
              <a:t>Климовка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29EC9-74AC-46EA-9A0B-9C148BB5B923}"/>
              </a:ext>
            </a:extLst>
          </p:cNvPr>
          <p:cNvSpPr txBox="1"/>
          <p:nvPr/>
        </p:nvSpPr>
        <p:spPr>
          <a:xfrm>
            <a:off x="75414" y="6231118"/>
            <a:ext cx="155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A9D4E"/>
                </a:solidFill>
                <a:latin typeface="Futura PT Book" panose="020B0502020204020303" pitchFamily="34" charset="-52"/>
              </a:rPr>
              <a:t>Б/О Березовка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413AE7C-1241-4DA8-9A81-4C1DDF953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292527"/>
              </p:ext>
            </p:extLst>
          </p:nvPr>
        </p:nvGraphicFramePr>
        <p:xfrm>
          <a:off x="2644592" y="2822572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2" r:id="rId3" imgW="609480" imgH="601920" progId="">
                  <p:embed/>
                </p:oleObj>
              </mc:Choice>
              <mc:Fallback>
                <p:oleObj r:id="rId3" imgW="609480" imgH="601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4592" y="2822572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0A4A32AD-679A-491F-9511-5691E607F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858783"/>
              </p:ext>
            </p:extLst>
          </p:nvPr>
        </p:nvGraphicFramePr>
        <p:xfrm>
          <a:off x="1509227" y="2821362"/>
          <a:ext cx="597958" cy="59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" r:id="rId5" imgW="609480" imgH="601920" progId="">
                  <p:embed/>
                </p:oleObj>
              </mc:Choice>
              <mc:Fallback>
                <p:oleObj r:id="rId5" imgW="609480" imgH="601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9227" y="2821362"/>
                        <a:ext cx="597958" cy="590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1BE47282-EEC7-425E-8E5D-F73956E1C7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576008"/>
              </p:ext>
            </p:extLst>
          </p:nvPr>
        </p:nvGraphicFramePr>
        <p:xfrm>
          <a:off x="3766293" y="2821362"/>
          <a:ext cx="6016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4" r:id="rId7" imgW="601920" imgH="609480" progId="">
                  <p:embed/>
                </p:oleObj>
              </mc:Choice>
              <mc:Fallback>
                <p:oleObj r:id="rId7" imgW="601920" imgH="609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66293" y="2821362"/>
                        <a:ext cx="601662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34CD4C59-44DE-44CB-8379-7357C4596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063838"/>
              </p:ext>
            </p:extLst>
          </p:nvPr>
        </p:nvGraphicFramePr>
        <p:xfrm>
          <a:off x="1509229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5" r:id="rId9" imgW="609480" imgH="601920" progId="">
                  <p:embed/>
                </p:oleObj>
              </mc:Choice>
              <mc:Fallback>
                <p:oleObj r:id="rId9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9229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2FF14DC6-E49F-4F4B-88B9-70261FF6C7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127610"/>
              </p:ext>
            </p:extLst>
          </p:nvPr>
        </p:nvGraphicFramePr>
        <p:xfrm>
          <a:off x="2644594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6" r:id="rId10" imgW="609480" imgH="601920" progId="">
                  <p:embed/>
                </p:oleObj>
              </mc:Choice>
              <mc:Fallback>
                <p:oleObj r:id="rId10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4594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521FA3D-248E-43AE-9CE2-179F2B48FE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634651"/>
              </p:ext>
            </p:extLst>
          </p:nvPr>
        </p:nvGraphicFramePr>
        <p:xfrm>
          <a:off x="3779959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" r:id="rId11" imgW="609480" imgH="601920" progId="">
                  <p:embed/>
                </p:oleObj>
              </mc:Choice>
              <mc:Fallback>
                <p:oleObj r:id="rId11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9959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DD48BA71-A5F6-4939-BC7D-A7F5E5087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517476"/>
              </p:ext>
            </p:extLst>
          </p:nvPr>
        </p:nvGraphicFramePr>
        <p:xfrm>
          <a:off x="4915324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8" r:id="rId12" imgW="609480" imgH="601920" progId="">
                  <p:embed/>
                </p:oleObj>
              </mc:Choice>
              <mc:Fallback>
                <p:oleObj r:id="rId12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5324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685690FE-2ACC-4829-96D0-8B37336FDF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304284"/>
              </p:ext>
            </p:extLst>
          </p:nvPr>
        </p:nvGraphicFramePr>
        <p:xfrm>
          <a:off x="6050689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9" r:id="rId13" imgW="609480" imgH="601920" progId="">
                  <p:embed/>
                </p:oleObj>
              </mc:Choice>
              <mc:Fallback>
                <p:oleObj r:id="rId13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0689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AE57C8CA-5C08-4678-A00E-85460B80AD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848428"/>
              </p:ext>
            </p:extLst>
          </p:nvPr>
        </p:nvGraphicFramePr>
        <p:xfrm>
          <a:off x="7186054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" r:id="rId14" imgW="609480" imgH="601920" progId="">
                  <p:embed/>
                </p:oleObj>
              </mc:Choice>
              <mc:Fallback>
                <p:oleObj r:id="rId14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6054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063FA5D2-0FE3-418F-A75E-5B47CAED4A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116282"/>
              </p:ext>
            </p:extLst>
          </p:nvPr>
        </p:nvGraphicFramePr>
        <p:xfrm>
          <a:off x="8311451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" r:id="rId15" imgW="609480" imgH="601920" progId="">
                  <p:embed/>
                </p:oleObj>
              </mc:Choice>
              <mc:Fallback>
                <p:oleObj r:id="rId15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11451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7DAB3493-DEC7-4ADE-BF23-85C65AA78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252771"/>
              </p:ext>
            </p:extLst>
          </p:nvPr>
        </p:nvGraphicFramePr>
        <p:xfrm>
          <a:off x="9441832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" r:id="rId16" imgW="609480" imgH="601920" progId="">
                  <p:embed/>
                </p:oleObj>
              </mc:Choice>
              <mc:Fallback>
                <p:oleObj r:id="rId16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41832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ACE88AA6-9953-46D0-AF67-9A6C21213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69792"/>
              </p:ext>
            </p:extLst>
          </p:nvPr>
        </p:nvGraphicFramePr>
        <p:xfrm>
          <a:off x="10572213" y="202662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" r:id="rId17" imgW="609480" imgH="601920" progId="">
                  <p:embed/>
                </p:oleObj>
              </mc:Choice>
              <mc:Fallback>
                <p:oleObj r:id="rId17" imgW="609480" imgH="6019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2413AE7C-1241-4DA8-9A81-4C1DDF953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72213" y="202662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527B52-F845-4690-AF0C-6FA03B1FDB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1120" y="2825920"/>
            <a:ext cx="605307" cy="6031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8767EEC-E11C-4AA8-A021-6465A1AC07F5}"/>
              </a:ext>
            </a:extLst>
          </p:cNvPr>
          <p:cNvSpPr txBox="1"/>
          <p:nvPr/>
        </p:nvSpPr>
        <p:spPr>
          <a:xfrm>
            <a:off x="1204501" y="1630650"/>
            <a:ext cx="1206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</a:rPr>
              <a:t>Бани </a:t>
            </a:r>
            <a:r>
              <a:rPr lang="en-US" sz="1400" dirty="0">
                <a:solidFill>
                  <a:srgbClr val="6A9D4E"/>
                </a:solidFill>
              </a:rPr>
              <a:t>+</a:t>
            </a:r>
            <a:r>
              <a:rPr lang="ru-RU" sz="1400" dirty="0">
                <a:solidFill>
                  <a:srgbClr val="6A9D4E"/>
                </a:solidFill>
              </a:rPr>
              <a:t> СПА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AA5F9E-6A61-40C9-A2D9-5E95A782EDF8}"/>
              </a:ext>
            </a:extLst>
          </p:cNvPr>
          <p:cNvSpPr txBox="1"/>
          <p:nvPr/>
        </p:nvSpPr>
        <p:spPr>
          <a:xfrm>
            <a:off x="2474731" y="1522928"/>
            <a:ext cx="113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Ресторан, Кафе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AE1218-4BEE-40A5-94AE-6B072E8190C1}"/>
              </a:ext>
            </a:extLst>
          </p:cNvPr>
          <p:cNvSpPr txBox="1"/>
          <p:nvPr/>
        </p:nvSpPr>
        <p:spPr>
          <a:xfrm>
            <a:off x="3463082" y="1522928"/>
            <a:ext cx="121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Наличие тур-программ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29D70-40FA-4A74-B006-91D7633F98A2}"/>
              </a:ext>
            </a:extLst>
          </p:cNvPr>
          <p:cNvSpPr txBox="1"/>
          <p:nvPr/>
        </p:nvSpPr>
        <p:spPr>
          <a:xfrm>
            <a:off x="4728583" y="1523722"/>
            <a:ext cx="118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Наличие зон барбекю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915416-4569-4879-8FD2-91DB58F000AF}"/>
              </a:ext>
            </a:extLst>
          </p:cNvPr>
          <p:cNvSpPr txBox="1"/>
          <p:nvPr/>
        </p:nvSpPr>
        <p:spPr>
          <a:xfrm>
            <a:off x="5957318" y="1072516"/>
            <a:ext cx="1181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Комфортабельность домов, номеров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47FFA6-5D1B-4BC2-B2F0-7DBC6EA36D64}"/>
              </a:ext>
            </a:extLst>
          </p:cNvPr>
          <p:cNvSpPr txBox="1"/>
          <p:nvPr/>
        </p:nvSpPr>
        <p:spPr>
          <a:xfrm>
            <a:off x="7069514" y="1484354"/>
            <a:ext cx="147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Наличие кемпинга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7976C9-F8C6-4790-91B6-0BAB34F55986}"/>
              </a:ext>
            </a:extLst>
          </p:cNvPr>
          <p:cNvSpPr txBox="1"/>
          <p:nvPr/>
        </p:nvSpPr>
        <p:spPr>
          <a:xfrm>
            <a:off x="8066621" y="1376632"/>
            <a:ext cx="1304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Электричество, телефонная связь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0650AF-60A9-4616-85E0-2E26CC576F73}"/>
              </a:ext>
            </a:extLst>
          </p:cNvPr>
          <p:cNvSpPr txBox="1"/>
          <p:nvPr/>
        </p:nvSpPr>
        <p:spPr>
          <a:xfrm>
            <a:off x="9293328" y="1484354"/>
            <a:ext cx="92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Легкодоступность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03078E-9C17-469A-8092-9B71201CEE6C}"/>
              </a:ext>
            </a:extLst>
          </p:cNvPr>
          <p:cNvSpPr txBox="1"/>
          <p:nvPr/>
        </p:nvSpPr>
        <p:spPr>
          <a:xfrm>
            <a:off x="10344224" y="1484354"/>
            <a:ext cx="125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6A9D4E"/>
                </a:solidFill>
                <a:latin typeface="Futura PT Book" panose="020B0502020204020303" pitchFamily="34" charset="-52"/>
              </a:rPr>
              <a:t>Доступность цен</a:t>
            </a:r>
          </a:p>
        </p:txBody>
      </p:sp>
      <p:graphicFrame>
        <p:nvGraphicFramePr>
          <p:cNvPr id="45" name="Объект 44">
            <a:extLst>
              <a:ext uri="{FF2B5EF4-FFF2-40B4-BE49-F238E27FC236}">
                <a16:creationId xmlns:a16="http://schemas.microsoft.com/office/drawing/2014/main" id="{E83CD372-8002-4E7C-B9E2-9299FCB310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589153"/>
              </p:ext>
            </p:extLst>
          </p:nvPr>
        </p:nvGraphicFramePr>
        <p:xfrm>
          <a:off x="6041790" y="2821362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" r:id="rId19" imgW="609480" imgH="601920" progId="">
                  <p:embed/>
                </p:oleObj>
              </mc:Choice>
              <mc:Fallback>
                <p:oleObj r:id="rId19" imgW="609480" imgH="601920" progId="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AE57C8CA-5C08-4678-A00E-85460B80A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41790" y="2821362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4610B32-53B6-426E-BED3-AF02A05137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1850" y="2825885"/>
            <a:ext cx="605307" cy="603115"/>
          </a:xfrm>
          <a:prstGeom prst="rect">
            <a:avLst/>
          </a:prstGeom>
        </p:spPr>
      </p:pic>
      <p:graphicFrame>
        <p:nvGraphicFramePr>
          <p:cNvPr id="47" name="Объект 46">
            <a:extLst>
              <a:ext uri="{FF2B5EF4-FFF2-40B4-BE49-F238E27FC236}">
                <a16:creationId xmlns:a16="http://schemas.microsoft.com/office/drawing/2014/main" id="{90C8D05E-2427-498E-809A-7B2D03F0A1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30493"/>
              </p:ext>
            </p:extLst>
          </p:nvPr>
        </p:nvGraphicFramePr>
        <p:xfrm>
          <a:off x="8311451" y="2840038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5" r:id="rId20" imgW="609480" imgH="601920" progId="">
                  <p:embed/>
                </p:oleObj>
              </mc:Choice>
              <mc:Fallback>
                <p:oleObj r:id="rId20" imgW="609480" imgH="601920" progId="">
                  <p:embed/>
                  <p:pic>
                    <p:nvPicPr>
                      <p:cNvPr id="45" name="Объект 44">
                        <a:extLst>
                          <a:ext uri="{FF2B5EF4-FFF2-40B4-BE49-F238E27FC236}">
                            <a16:creationId xmlns:a16="http://schemas.microsoft.com/office/drawing/2014/main" id="{E83CD372-8002-4E7C-B9E2-9299FCB31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11451" y="2840038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>
            <a:extLst>
              <a:ext uri="{FF2B5EF4-FFF2-40B4-BE49-F238E27FC236}">
                <a16:creationId xmlns:a16="http://schemas.microsoft.com/office/drawing/2014/main" id="{C40B688D-9FE4-46E6-8D6C-2B6FAF515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50171"/>
              </p:ext>
            </p:extLst>
          </p:nvPr>
        </p:nvGraphicFramePr>
        <p:xfrm>
          <a:off x="9441832" y="2821362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" r:id="rId21" imgW="609480" imgH="601920" progId="">
                  <p:embed/>
                </p:oleObj>
              </mc:Choice>
              <mc:Fallback>
                <p:oleObj r:id="rId21" imgW="609480" imgH="601920" progId="">
                  <p:embed/>
                  <p:pic>
                    <p:nvPicPr>
                      <p:cNvPr id="45" name="Объект 44">
                        <a:extLst>
                          <a:ext uri="{FF2B5EF4-FFF2-40B4-BE49-F238E27FC236}">
                            <a16:creationId xmlns:a16="http://schemas.microsoft.com/office/drawing/2014/main" id="{E83CD372-8002-4E7C-B9E2-9299FCB31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41832" y="2821362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81FDC37A-15A8-4056-8EF6-0640152221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766946"/>
              </p:ext>
            </p:extLst>
          </p:nvPr>
        </p:nvGraphicFramePr>
        <p:xfrm>
          <a:off x="10569832" y="2815885"/>
          <a:ext cx="601662" cy="60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7" r:id="rId22" imgW="601920" imgH="609480" progId="">
                  <p:embed/>
                </p:oleObj>
              </mc:Choice>
              <mc:Fallback>
                <p:oleObj r:id="rId22" imgW="601920" imgH="60948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FD0593E2-D32B-4EF0-B629-3E57C4393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569832" y="2815885"/>
                        <a:ext cx="601662" cy="609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A22BBE08-A6F4-4FE8-BB5C-36156E5D4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043539"/>
              </p:ext>
            </p:extLst>
          </p:nvPr>
        </p:nvGraphicFramePr>
        <p:xfrm>
          <a:off x="1514806" y="3576403"/>
          <a:ext cx="6016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8" r:id="rId24" imgW="632160" imgH="640080" progId="">
                  <p:embed/>
                </p:oleObj>
              </mc:Choice>
              <mc:Fallback>
                <p:oleObj r:id="rId24" imgW="632160" imgH="640080" progId="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117F8C0F-6281-4F4B-81AC-EEE0A7C14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14806" y="3576403"/>
                        <a:ext cx="601662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16C3C37-0533-47F7-97AF-B19A18851D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0861" y="3576404"/>
            <a:ext cx="605307" cy="60311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EC0603F-C1C0-41A7-8530-F87FFC9012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2648" y="3576403"/>
            <a:ext cx="605307" cy="60311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4087DF9-4485-4073-A20A-9D2E0AC260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9840" y="3576403"/>
            <a:ext cx="605307" cy="603115"/>
          </a:xfrm>
          <a:prstGeom prst="rect">
            <a:avLst/>
          </a:prstGeom>
        </p:spPr>
      </p:pic>
      <p:graphicFrame>
        <p:nvGraphicFramePr>
          <p:cNvPr id="56" name="Объект 55">
            <a:extLst>
              <a:ext uri="{FF2B5EF4-FFF2-40B4-BE49-F238E27FC236}">
                <a16:creationId xmlns:a16="http://schemas.microsoft.com/office/drawing/2014/main" id="{55D9FE65-F796-4149-88CF-6C42D1F865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966839"/>
              </p:ext>
            </p:extLst>
          </p:nvPr>
        </p:nvGraphicFramePr>
        <p:xfrm>
          <a:off x="4907927" y="3566532"/>
          <a:ext cx="601662" cy="60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9" r:id="rId26" imgW="601920" imgH="609480" progId="">
                  <p:embed/>
                </p:oleObj>
              </mc:Choice>
              <mc:Fallback>
                <p:oleObj r:id="rId26" imgW="601920" imgH="60948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FD0593E2-D32B-4EF0-B629-3E57C4393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907927" y="3566532"/>
                        <a:ext cx="601662" cy="609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87D98C22-1B7B-429F-AB20-788026A387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607329"/>
              </p:ext>
            </p:extLst>
          </p:nvPr>
        </p:nvGraphicFramePr>
        <p:xfrm>
          <a:off x="6036086" y="3577495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" r:id="rId27" imgW="609480" imgH="601920" progId="">
                  <p:embed/>
                </p:oleObj>
              </mc:Choice>
              <mc:Fallback>
                <p:oleObj r:id="rId27" imgW="609480" imgH="601920" progId="">
                  <p:embed/>
                  <p:pic>
                    <p:nvPicPr>
                      <p:cNvPr id="45" name="Объект 44">
                        <a:extLst>
                          <a:ext uri="{FF2B5EF4-FFF2-40B4-BE49-F238E27FC236}">
                            <a16:creationId xmlns:a16="http://schemas.microsoft.com/office/drawing/2014/main" id="{E83CD372-8002-4E7C-B9E2-9299FCB31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6086" y="3577495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Объект 57">
            <a:extLst>
              <a:ext uri="{FF2B5EF4-FFF2-40B4-BE49-F238E27FC236}">
                <a16:creationId xmlns:a16="http://schemas.microsoft.com/office/drawing/2014/main" id="{08EA5849-7169-402A-BF0B-FD7334348B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905763"/>
              </p:ext>
            </p:extLst>
          </p:nvPr>
        </p:nvGraphicFramePr>
        <p:xfrm>
          <a:off x="8311451" y="357640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" r:id="rId28" imgW="609480" imgH="601920" progId="">
                  <p:embed/>
                </p:oleObj>
              </mc:Choice>
              <mc:Fallback>
                <p:oleObj r:id="rId28" imgW="609480" imgH="601920" progId="">
                  <p:embed/>
                  <p:pic>
                    <p:nvPicPr>
                      <p:cNvPr id="47" name="Объект 46">
                        <a:extLst>
                          <a:ext uri="{FF2B5EF4-FFF2-40B4-BE49-F238E27FC236}">
                            <a16:creationId xmlns:a16="http://schemas.microsoft.com/office/drawing/2014/main" id="{90C8D05E-2427-498E-809A-7B2D03F0A1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11451" y="357640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Объект 58">
            <a:extLst>
              <a:ext uri="{FF2B5EF4-FFF2-40B4-BE49-F238E27FC236}">
                <a16:creationId xmlns:a16="http://schemas.microsoft.com/office/drawing/2014/main" id="{C0DC6930-0FA0-4A36-82C1-60C260393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540381"/>
              </p:ext>
            </p:extLst>
          </p:nvPr>
        </p:nvGraphicFramePr>
        <p:xfrm>
          <a:off x="9459419" y="3574231"/>
          <a:ext cx="606587" cy="578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" r:id="rId29" imgW="647640" imgH="617040" progId="">
                  <p:embed/>
                </p:oleObj>
              </mc:Choice>
              <mc:Fallback>
                <p:oleObj r:id="rId29" imgW="647640" imgH="617040" progId="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DBD71C6F-9F7B-44D1-8A47-66B817F47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459419" y="3574231"/>
                        <a:ext cx="606587" cy="578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>
            <a:extLst>
              <a:ext uri="{FF2B5EF4-FFF2-40B4-BE49-F238E27FC236}">
                <a16:creationId xmlns:a16="http://schemas.microsoft.com/office/drawing/2014/main" id="{9AB67A8A-E631-48C5-913E-D366C7E58B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801767"/>
              </p:ext>
            </p:extLst>
          </p:nvPr>
        </p:nvGraphicFramePr>
        <p:xfrm>
          <a:off x="10567451" y="3566910"/>
          <a:ext cx="601662" cy="60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" r:id="rId31" imgW="632160" imgH="640080" progId="">
                  <p:embed/>
                </p:oleObj>
              </mc:Choice>
              <mc:Fallback>
                <p:oleObj r:id="rId31" imgW="632160" imgH="640080" progId="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117F8C0F-6281-4F4B-81AC-EEE0A7C14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567451" y="3566910"/>
                        <a:ext cx="601662" cy="60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Объект 60">
            <a:extLst>
              <a:ext uri="{FF2B5EF4-FFF2-40B4-BE49-F238E27FC236}">
                <a16:creationId xmlns:a16="http://schemas.microsoft.com/office/drawing/2014/main" id="{6DF8256B-8BAD-460E-8528-57CC22B44E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326760"/>
              </p:ext>
            </p:extLst>
          </p:nvPr>
        </p:nvGraphicFramePr>
        <p:xfrm>
          <a:off x="1509227" y="4334723"/>
          <a:ext cx="601662" cy="61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" r:id="rId32" imgW="601920" imgH="617040" progId="">
                  <p:embed/>
                </p:oleObj>
              </mc:Choice>
              <mc:Fallback>
                <p:oleObj r:id="rId32" imgW="601920" imgH="61704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E93ED8DB-6147-44CC-B61F-E8D17B1FB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09227" y="4334723"/>
                        <a:ext cx="601662" cy="617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BE2B6F3-43F4-4DF1-8551-9472E7DFD2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36185" y="4334723"/>
            <a:ext cx="605307" cy="60311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0E0C7A3-6865-4933-86E1-EE792D205F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2648" y="4334723"/>
            <a:ext cx="605307" cy="60311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EDB1BF1-E583-412A-9D33-A49737AB9E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4282" y="4334722"/>
            <a:ext cx="605307" cy="603115"/>
          </a:xfrm>
          <a:prstGeom prst="rect">
            <a:avLst/>
          </a:prstGeom>
        </p:spPr>
      </p:pic>
      <p:graphicFrame>
        <p:nvGraphicFramePr>
          <p:cNvPr id="65" name="Объект 64">
            <a:extLst>
              <a:ext uri="{FF2B5EF4-FFF2-40B4-BE49-F238E27FC236}">
                <a16:creationId xmlns:a16="http://schemas.microsoft.com/office/drawing/2014/main" id="{629A0C90-B076-41A7-830B-4283E10B8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495806"/>
              </p:ext>
            </p:extLst>
          </p:nvPr>
        </p:nvGraphicFramePr>
        <p:xfrm>
          <a:off x="6059302" y="4333628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" r:id="rId34" imgW="609480" imgH="601920" progId="">
                  <p:embed/>
                </p:oleObj>
              </mc:Choice>
              <mc:Fallback>
                <p:oleObj r:id="rId34" imgW="609480" imgH="601920" progId="">
                  <p:embed/>
                  <p:pic>
                    <p:nvPicPr>
                      <p:cNvPr id="57" name="Объект 56">
                        <a:extLst>
                          <a:ext uri="{FF2B5EF4-FFF2-40B4-BE49-F238E27FC236}">
                            <a16:creationId xmlns:a16="http://schemas.microsoft.com/office/drawing/2014/main" id="{87D98C22-1B7B-429F-AB20-788026A38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9302" y="4333628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5A01941-25A8-4955-940E-5F61699B88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054" y="3576402"/>
            <a:ext cx="605307" cy="60311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D0D5785-A857-4DF8-947C-E6EFA20C1F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054" y="4334722"/>
            <a:ext cx="605307" cy="603115"/>
          </a:xfrm>
          <a:prstGeom prst="rect">
            <a:avLst/>
          </a:prstGeom>
        </p:spPr>
      </p:pic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E66B174C-3059-432D-AC67-54AAD7D05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44354"/>
              </p:ext>
            </p:extLst>
          </p:nvPr>
        </p:nvGraphicFramePr>
        <p:xfrm>
          <a:off x="8305819" y="4333628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" r:id="rId35" imgW="609480" imgH="601920" progId="">
                  <p:embed/>
                </p:oleObj>
              </mc:Choice>
              <mc:Fallback>
                <p:oleObj r:id="rId35" imgW="609480" imgH="601920" progId="">
                  <p:embed/>
                  <p:pic>
                    <p:nvPicPr>
                      <p:cNvPr id="58" name="Объект 57">
                        <a:extLst>
                          <a:ext uri="{FF2B5EF4-FFF2-40B4-BE49-F238E27FC236}">
                            <a16:creationId xmlns:a16="http://schemas.microsoft.com/office/drawing/2014/main" id="{08EA5849-7169-402A-BF0B-FD7334348B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05819" y="4333628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Объект 68">
            <a:extLst>
              <a:ext uri="{FF2B5EF4-FFF2-40B4-BE49-F238E27FC236}">
                <a16:creationId xmlns:a16="http://schemas.microsoft.com/office/drawing/2014/main" id="{AC4C2436-C910-4F64-B877-6591EDAB11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125912"/>
              </p:ext>
            </p:extLst>
          </p:nvPr>
        </p:nvGraphicFramePr>
        <p:xfrm>
          <a:off x="9467826" y="4331668"/>
          <a:ext cx="601662" cy="60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" r:id="rId36" imgW="632160" imgH="640080" progId="">
                  <p:embed/>
                </p:oleObj>
              </mc:Choice>
              <mc:Fallback>
                <p:oleObj r:id="rId36" imgW="632160" imgH="640080" progId="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117F8C0F-6281-4F4B-81AC-EEE0A7C14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467826" y="4331668"/>
                        <a:ext cx="601662" cy="60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Объект 69">
            <a:extLst>
              <a:ext uri="{FF2B5EF4-FFF2-40B4-BE49-F238E27FC236}">
                <a16:creationId xmlns:a16="http://schemas.microsoft.com/office/drawing/2014/main" id="{5CF94BD1-9F9C-469C-AE57-3F7FBDD78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194115"/>
              </p:ext>
            </p:extLst>
          </p:nvPr>
        </p:nvGraphicFramePr>
        <p:xfrm>
          <a:off x="10567451" y="4338691"/>
          <a:ext cx="601662" cy="60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" r:id="rId37" imgW="601920" imgH="609480" progId="">
                  <p:embed/>
                </p:oleObj>
              </mc:Choice>
              <mc:Fallback>
                <p:oleObj r:id="rId37" imgW="601920" imgH="60948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FD0593E2-D32B-4EF0-B629-3E57C4393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567451" y="4338691"/>
                        <a:ext cx="601662" cy="609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Объект 70">
            <a:extLst>
              <a:ext uri="{FF2B5EF4-FFF2-40B4-BE49-F238E27FC236}">
                <a16:creationId xmlns:a16="http://schemas.microsoft.com/office/drawing/2014/main" id="{8E36F570-40E9-4630-8518-FD8B9CD31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631190"/>
              </p:ext>
            </p:extLst>
          </p:nvPr>
        </p:nvGraphicFramePr>
        <p:xfrm>
          <a:off x="1514806" y="5126927"/>
          <a:ext cx="601662" cy="60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" r:id="rId38" imgW="632160" imgH="640080" progId="">
                  <p:embed/>
                </p:oleObj>
              </mc:Choice>
              <mc:Fallback>
                <p:oleObj r:id="rId38" imgW="632160" imgH="640080" progId="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117F8C0F-6281-4F4B-81AC-EEE0A7C14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14806" y="5126927"/>
                        <a:ext cx="601662" cy="60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Объект 71">
            <a:extLst>
              <a:ext uri="{FF2B5EF4-FFF2-40B4-BE49-F238E27FC236}">
                <a16:creationId xmlns:a16="http://schemas.microsoft.com/office/drawing/2014/main" id="{B392471D-2AED-42E2-A807-D88AAB640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688432"/>
              </p:ext>
            </p:extLst>
          </p:nvPr>
        </p:nvGraphicFramePr>
        <p:xfrm>
          <a:off x="2659268" y="5128503"/>
          <a:ext cx="596900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" r:id="rId39" imgW="609480" imgH="601920" progId="">
                  <p:embed/>
                </p:oleObj>
              </mc:Choice>
              <mc:Fallback>
                <p:oleObj r:id="rId39" imgW="609480" imgH="601920" progId="">
                  <p:embed/>
                  <p:pic>
                    <p:nvPicPr>
                      <p:cNvPr id="65" name="Объект 64">
                        <a:extLst>
                          <a:ext uri="{FF2B5EF4-FFF2-40B4-BE49-F238E27FC236}">
                            <a16:creationId xmlns:a16="http://schemas.microsoft.com/office/drawing/2014/main" id="{629A0C90-B076-41A7-830B-4283E10B85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9268" y="5128503"/>
                        <a:ext cx="596900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5E3F00D8-7874-44CB-B631-C987A8534F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2647" y="5129979"/>
            <a:ext cx="605307" cy="603115"/>
          </a:xfrm>
          <a:prstGeom prst="rect">
            <a:avLst/>
          </a:prstGeom>
        </p:spPr>
      </p:pic>
      <p:graphicFrame>
        <p:nvGraphicFramePr>
          <p:cNvPr id="74" name="Объект 73">
            <a:extLst>
              <a:ext uri="{FF2B5EF4-FFF2-40B4-BE49-F238E27FC236}">
                <a16:creationId xmlns:a16="http://schemas.microsoft.com/office/drawing/2014/main" id="{7E11EFE2-16AA-4144-9539-70597E9F3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88318"/>
              </p:ext>
            </p:extLst>
          </p:nvPr>
        </p:nvGraphicFramePr>
        <p:xfrm>
          <a:off x="4902347" y="5126736"/>
          <a:ext cx="601662" cy="60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" r:id="rId40" imgW="601920" imgH="609480" progId="">
                  <p:embed/>
                </p:oleObj>
              </mc:Choice>
              <mc:Fallback>
                <p:oleObj r:id="rId40" imgW="601920" imgH="609480" progId="">
                  <p:embed/>
                  <p:pic>
                    <p:nvPicPr>
                      <p:cNvPr id="56" name="Объект 55">
                        <a:extLst>
                          <a:ext uri="{FF2B5EF4-FFF2-40B4-BE49-F238E27FC236}">
                            <a16:creationId xmlns:a16="http://schemas.microsoft.com/office/drawing/2014/main" id="{55D9FE65-F796-4149-88CF-6C42D1F865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902347" y="5126736"/>
                        <a:ext cx="601662" cy="609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Объект 74">
            <a:extLst>
              <a:ext uri="{FF2B5EF4-FFF2-40B4-BE49-F238E27FC236}">
                <a16:creationId xmlns:a16="http://schemas.microsoft.com/office/drawing/2014/main" id="{B5EA98C7-04D4-49E8-B8EC-8F8256D64E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352374"/>
              </p:ext>
            </p:extLst>
          </p:nvPr>
        </p:nvGraphicFramePr>
        <p:xfrm>
          <a:off x="6044376" y="5126924"/>
          <a:ext cx="601662" cy="60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" r:id="rId41" imgW="632160" imgH="640080" progId="">
                  <p:embed/>
                </p:oleObj>
              </mc:Choice>
              <mc:Fallback>
                <p:oleObj r:id="rId41" imgW="632160" imgH="640080" progId="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117F8C0F-6281-4F4B-81AC-EEE0A7C14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044376" y="5126924"/>
                        <a:ext cx="601662" cy="60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AD3B24F-F9A4-4251-B74C-2C9A49BA76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77647" y="5129976"/>
            <a:ext cx="605307" cy="603115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EF7EEF6-3542-4445-8A78-2E9916DA69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05819" y="5129975"/>
            <a:ext cx="605307" cy="60311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B4C97C3-A9CE-4DA8-88DD-E64EA0A10A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1832" y="5129975"/>
            <a:ext cx="605307" cy="603115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357B64E-6DF9-4051-8164-277A8F1B09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63806" y="5129975"/>
            <a:ext cx="605307" cy="60311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89E256-CED7-473C-970E-271C86092D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94594" y="6091626"/>
            <a:ext cx="605307" cy="603115"/>
          </a:xfrm>
          <a:prstGeom prst="rect">
            <a:avLst/>
          </a:prstGeom>
        </p:spPr>
      </p:pic>
      <p:graphicFrame>
        <p:nvGraphicFramePr>
          <p:cNvPr id="81" name="Объект 80">
            <a:extLst>
              <a:ext uri="{FF2B5EF4-FFF2-40B4-BE49-F238E27FC236}">
                <a16:creationId xmlns:a16="http://schemas.microsoft.com/office/drawing/2014/main" id="{2D1F0B16-B629-47BF-BF7D-ED5F9CC336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780971"/>
              </p:ext>
            </p:extLst>
          </p:nvPr>
        </p:nvGraphicFramePr>
        <p:xfrm>
          <a:off x="1514806" y="6091627"/>
          <a:ext cx="601662" cy="61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" r:id="rId42" imgW="601920" imgH="617040" progId="">
                  <p:embed/>
                </p:oleObj>
              </mc:Choice>
              <mc:Fallback>
                <p:oleObj r:id="rId42" imgW="601920" imgH="61704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E93ED8DB-6147-44CC-B61F-E8D17B1FB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14806" y="6091627"/>
                        <a:ext cx="601662" cy="617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Объект 81">
            <a:extLst>
              <a:ext uri="{FF2B5EF4-FFF2-40B4-BE49-F238E27FC236}">
                <a16:creationId xmlns:a16="http://schemas.microsoft.com/office/drawing/2014/main" id="{84CC7A15-A112-4567-851A-C83CDB7EB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99004"/>
              </p:ext>
            </p:extLst>
          </p:nvPr>
        </p:nvGraphicFramePr>
        <p:xfrm>
          <a:off x="2644592" y="6091627"/>
          <a:ext cx="601662" cy="61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" r:id="rId43" imgW="601920" imgH="617040" progId="">
                  <p:embed/>
                </p:oleObj>
              </mc:Choice>
              <mc:Fallback>
                <p:oleObj r:id="rId43" imgW="601920" imgH="61704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E93ED8DB-6147-44CC-B61F-E8D17B1FB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644592" y="6091627"/>
                        <a:ext cx="601662" cy="617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Объект 82">
            <a:extLst>
              <a:ext uri="{FF2B5EF4-FFF2-40B4-BE49-F238E27FC236}">
                <a16:creationId xmlns:a16="http://schemas.microsoft.com/office/drawing/2014/main" id="{FC0B890C-33FF-4D99-B842-2F0BF8ECE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754457"/>
              </p:ext>
            </p:extLst>
          </p:nvPr>
        </p:nvGraphicFramePr>
        <p:xfrm>
          <a:off x="3777578" y="6091627"/>
          <a:ext cx="601662" cy="61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" r:id="rId44" imgW="601920" imgH="617040" progId="">
                  <p:embed/>
                </p:oleObj>
              </mc:Choice>
              <mc:Fallback>
                <p:oleObj r:id="rId44" imgW="601920" imgH="61704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E93ED8DB-6147-44CC-B61F-E8D17B1FB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777578" y="6091627"/>
                        <a:ext cx="601662" cy="617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97D66C7B-4636-4C9D-B97F-B56F6EA741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1119" y="6098837"/>
            <a:ext cx="605307" cy="603115"/>
          </a:xfrm>
          <a:prstGeom prst="rect">
            <a:avLst/>
          </a:prstGeom>
        </p:spPr>
      </p:pic>
      <p:graphicFrame>
        <p:nvGraphicFramePr>
          <p:cNvPr id="85" name="Объект 84">
            <a:extLst>
              <a:ext uri="{FF2B5EF4-FFF2-40B4-BE49-F238E27FC236}">
                <a16:creationId xmlns:a16="http://schemas.microsoft.com/office/drawing/2014/main" id="{5482F7A2-C010-40FB-9C53-085422E1A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899701"/>
              </p:ext>
            </p:extLst>
          </p:nvPr>
        </p:nvGraphicFramePr>
        <p:xfrm>
          <a:off x="6036086" y="6091627"/>
          <a:ext cx="601662" cy="61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" r:id="rId45" imgW="601920" imgH="617040" progId="">
                  <p:embed/>
                </p:oleObj>
              </mc:Choice>
              <mc:Fallback>
                <p:oleObj r:id="rId45" imgW="601920" imgH="61704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E93ED8DB-6147-44CC-B61F-E8D17B1FB6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036086" y="6091627"/>
                        <a:ext cx="601662" cy="617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6F82188-DF11-4EC8-A1CB-6AFD0F8CC3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77647" y="6091627"/>
            <a:ext cx="605307" cy="60311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F4591AD-AA3B-4DFF-89B3-7413A82B6D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54783" y="6091625"/>
            <a:ext cx="605307" cy="603115"/>
          </a:xfrm>
          <a:prstGeom prst="rect">
            <a:avLst/>
          </a:prstGeom>
        </p:spPr>
      </p:pic>
      <p:graphicFrame>
        <p:nvGraphicFramePr>
          <p:cNvPr id="88" name="Объект 87">
            <a:extLst>
              <a:ext uri="{FF2B5EF4-FFF2-40B4-BE49-F238E27FC236}">
                <a16:creationId xmlns:a16="http://schemas.microsoft.com/office/drawing/2014/main" id="{B54B4CA8-8AB5-4723-80EB-05ADB35D3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37757"/>
              </p:ext>
            </p:extLst>
          </p:nvPr>
        </p:nvGraphicFramePr>
        <p:xfrm>
          <a:off x="10571730" y="6091162"/>
          <a:ext cx="601662" cy="60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" r:id="rId46" imgW="632160" imgH="640080" progId="">
                  <p:embed/>
                </p:oleObj>
              </mc:Choice>
              <mc:Fallback>
                <p:oleObj r:id="rId46" imgW="632160" imgH="640080" progId="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117F8C0F-6281-4F4B-81AC-EEE0A7C14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571730" y="6091162"/>
                        <a:ext cx="601662" cy="60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834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F41D59-BF7C-4791-AB93-2B96A7784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3EE81-38B2-44DB-A465-E2B4AC227256}"/>
              </a:ext>
            </a:extLst>
          </p:cNvPr>
          <p:cNvSpPr txBox="1"/>
          <p:nvPr/>
        </p:nvSpPr>
        <p:spPr>
          <a:xfrm>
            <a:off x="0" y="0"/>
            <a:ext cx="2915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5AF98"/>
                </a:solidFill>
                <a:latin typeface="Futura PT Book" panose="020B0502020204020303" pitchFamily="34" charset="-52"/>
              </a:rPr>
              <a:t>Фото участка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0760E9D-5B8C-419E-896D-047C0FC4FE4F}"/>
              </a:ext>
            </a:extLst>
          </p:cNvPr>
          <p:cNvCxnSpPr>
            <a:cxnSpLocks/>
          </p:cNvCxnSpPr>
          <p:nvPr/>
        </p:nvCxnSpPr>
        <p:spPr>
          <a:xfrm flipH="1">
            <a:off x="4561840" y="4876800"/>
            <a:ext cx="3129280" cy="284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33FA6D4-7B54-40C7-96CE-F5B9D3B2FBA1}"/>
              </a:ext>
            </a:extLst>
          </p:cNvPr>
          <p:cNvCxnSpPr/>
          <p:nvPr/>
        </p:nvCxnSpPr>
        <p:spPr>
          <a:xfrm flipH="1" flipV="1">
            <a:off x="3210560" y="2885440"/>
            <a:ext cx="1361440" cy="2316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B003B87-A605-41CF-8BED-E81E97E94D84}"/>
              </a:ext>
            </a:extLst>
          </p:cNvPr>
          <p:cNvCxnSpPr/>
          <p:nvPr/>
        </p:nvCxnSpPr>
        <p:spPr>
          <a:xfrm flipV="1">
            <a:off x="3220720" y="365760"/>
            <a:ext cx="1828800" cy="249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6E76CD5-BE65-41B3-A175-C5B98FC4E314}"/>
              </a:ext>
            </a:extLst>
          </p:cNvPr>
          <p:cNvCxnSpPr/>
          <p:nvPr/>
        </p:nvCxnSpPr>
        <p:spPr>
          <a:xfrm>
            <a:off x="5069840" y="292387"/>
            <a:ext cx="2621280" cy="4564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7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053800-84BF-4129-9AFF-00D124B1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53" b="43012"/>
          <a:stretch/>
        </p:blipFill>
        <p:spPr>
          <a:xfrm>
            <a:off x="-147918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86FB82-E122-42FC-9568-3BDEC17ACA0C}"/>
              </a:ext>
            </a:extLst>
          </p:cNvPr>
          <p:cNvSpPr/>
          <p:nvPr/>
        </p:nvSpPr>
        <p:spPr>
          <a:xfrm>
            <a:off x="-149415" y="0"/>
            <a:ext cx="7879976" cy="371138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D3BD2-F6C2-43BA-99B2-A05EFEE273E0}"/>
              </a:ext>
            </a:extLst>
          </p:cNvPr>
          <p:cNvSpPr txBox="1"/>
          <p:nvPr/>
        </p:nvSpPr>
        <p:spPr>
          <a:xfrm>
            <a:off x="0" y="0"/>
            <a:ext cx="467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2"/>
                </a:solidFill>
                <a:latin typeface="Futura PT Book" panose="020B0502020204020303" pitchFamily="34" charset="-52"/>
              </a:rPr>
              <a:t>Что уже сделано?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AABFB-4310-4C29-AD7B-56168D65BDB6}"/>
              </a:ext>
            </a:extLst>
          </p:cNvPr>
          <p:cNvSpPr txBox="1"/>
          <p:nvPr/>
        </p:nvSpPr>
        <p:spPr>
          <a:xfrm>
            <a:off x="147918" y="874455"/>
            <a:ext cx="74093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/>
                </a:solidFill>
                <a:latin typeface="Futura PT Book" panose="020B0502020204020303" pitchFamily="34" charset="-52"/>
              </a:rPr>
              <a:t>В долгосрочную аренду, на 49 лет был взят участок площадью 10 гектар.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/>
                </a:solidFill>
                <a:latin typeface="Futura PT Book" panose="020B0502020204020303" pitchFamily="34" charset="-52"/>
              </a:rPr>
              <a:t>Были разработаны проекты гостевых домов, ресторана, банных сооружений, проекты подвода коммуникаций.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/>
                </a:solidFill>
                <a:latin typeface="Futura PT Book" panose="020B0502020204020303" pitchFamily="34" charset="-52"/>
              </a:rPr>
              <a:t>На участке была произведена подготовка местности под строительство сооружений, был построен пешеходный мост через реку.</a:t>
            </a:r>
          </a:p>
          <a:p>
            <a:r>
              <a:rPr lang="ru-RU" sz="2000" dirty="0">
                <a:solidFill>
                  <a:schemeClr val="bg2"/>
                </a:solidFill>
                <a:latin typeface="Futura PT Book" panose="020B0502020204020303" pitchFamily="34" charset="-52"/>
              </a:rPr>
              <a:t>                             Уже в проект вложено порядка 1 000 000 тенге.</a:t>
            </a:r>
          </a:p>
        </p:txBody>
      </p:sp>
    </p:spTree>
    <p:extLst>
      <p:ext uri="{BB962C8B-B14F-4D97-AF65-F5344CB8AC3E}">
        <p14:creationId xmlns:p14="http://schemas.microsoft.com/office/powerpoint/2010/main" val="3204369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6147</TotalTime>
  <Words>650</Words>
  <Application>Microsoft Office PowerPoint</Application>
  <PresentationFormat>Широкоэкранный</PresentationFormat>
  <Paragraphs>76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Futura PT Book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ivan.kaygorodov.2000@mail.ru</cp:lastModifiedBy>
  <cp:revision>72</cp:revision>
  <dcterms:created xsi:type="dcterms:W3CDTF">2023-04-20T05:48:04Z</dcterms:created>
  <dcterms:modified xsi:type="dcterms:W3CDTF">2023-10-23T17:19:49Z</dcterms:modified>
</cp:coreProperties>
</file>