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12192000" cy="6858000"/>
  <p:notesSz cx="12192000" cy="6858000"/>
  <p:embeddedFontLst>
    <p:embeddedFont>
      <p:font typeface="RMMCHJ+CourierNewPS-BoldMT"/>
      <p:regular r:id="rId35"/>
    </p:embeddedFont>
    <p:embeddedFont>
      <p:font typeface="HACDII+CourierNewPSMT"/>
      <p:regular r:id="rId36"/>
    </p:embeddedFont>
    <p:embeddedFont>
      <p:font typeface="CRMFTL+Wingdings-Regular"/>
      <p:regular r:id="rId3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font" Target="fonts/font1.fntdata" /><Relationship Id="rId36" Type="http://schemas.openxmlformats.org/officeDocument/2006/relationships/font" Target="fonts/font2.fntdata" /><Relationship Id="rId37" Type="http://schemas.openxmlformats.org/officeDocument/2006/relationships/font" Target="fonts/font3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12" TargetMode="External" /><Relationship Id="rId3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11" TargetMode="External" /><Relationship Id="rId3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11" TargetMode="External" /><Relationship Id="rId3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11" TargetMode="External" /><Relationship Id="rId3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11" TargetMode="External" /><Relationship Id="rId3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11" TargetMode="External" /><Relationship Id="rId3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11" TargetMode="External" /><Relationship Id="rId3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11" TargetMode="External" /><Relationship Id="rId3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11" TargetMode="External" /><Relationship Id="rId3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11" TargetMode="External" /><Relationship Id="rId3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11" TargetMode="External" /><Relationship Id="rId3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11" TargetMode="External" /><Relationship Id="rId3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11" TargetMode="External" /><Relationship Id="rId3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12" TargetMode="External" /><Relationship Id="rId3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2" TargetMode="External" /><Relationship Id="rId3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2" TargetMode="External" /><Relationship Id="rId3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2" TargetMode="External" /><Relationship Id="rId3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2" TargetMode="External" /><Relationship Id="rId3" Type="http://schemas.openxmlformats.org/officeDocument/2006/relationships/image" Target="../media/image6.png" /><Relationship Id="rId4" Type="http://schemas.openxmlformats.org/officeDocument/2006/relationships/slide" Target="slide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2" TargetMode="External" /><Relationship Id="rId3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2" TargetMode="External" /><Relationship Id="rId3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2" TargetMode="External" /><Relationship Id="rId3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8980" y="372009"/>
            <a:ext cx="7620032" cy="440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WHY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TRUCK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BUSINESS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IN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BROAD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SENSE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79382" y="1479461"/>
            <a:ext cx="1066948" cy="6135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1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3,5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73494" y="1522954"/>
            <a:ext cx="1676648" cy="6135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1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791,7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96525" y="2122521"/>
            <a:ext cx="1432589" cy="3833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BLN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USD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917494" y="2081536"/>
            <a:ext cx="792584" cy="440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MLN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51879" y="2767701"/>
            <a:ext cx="2712740" cy="755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1118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Total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revenue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of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the</a:t>
            </a:r>
          </a:p>
          <a:p>
            <a:pPr marL="0" marR="0">
              <a:lnSpc>
                <a:spcPts val="1812"/>
              </a:lnSpc>
              <a:spcBef>
                <a:spcPts val="107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U.S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trucking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industry</a:t>
            </a:r>
          </a:p>
          <a:p>
            <a:pPr marL="794543" marR="0">
              <a:lnSpc>
                <a:spcPts val="1812"/>
              </a:lnSpc>
              <a:spcBef>
                <a:spcPts val="157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(Sep’20)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41267" y="2788057"/>
            <a:ext cx="2468900" cy="755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of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American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freight</a:t>
            </a:r>
          </a:p>
          <a:p>
            <a:pPr marL="122237" marR="0">
              <a:lnSpc>
                <a:spcPts val="1812"/>
              </a:lnSpc>
              <a:spcBef>
                <a:spcPts val="107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Is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transported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by</a:t>
            </a:r>
          </a:p>
          <a:p>
            <a:pPr marL="122237" marR="0">
              <a:lnSpc>
                <a:spcPts val="1812"/>
              </a:lnSpc>
              <a:spcBef>
                <a:spcPts val="157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trucking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industry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588740" y="2789733"/>
            <a:ext cx="2712740" cy="755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Total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number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of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Truck</a:t>
            </a:r>
          </a:p>
          <a:p>
            <a:pPr marL="183356" marR="0">
              <a:lnSpc>
                <a:spcPts val="1812"/>
              </a:lnSpc>
              <a:spcBef>
                <a:spcPts val="107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drivers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in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the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U.S</a:t>
            </a:r>
          </a:p>
          <a:p>
            <a:pPr marL="794543" marR="0">
              <a:lnSpc>
                <a:spcPts val="1812"/>
              </a:lnSpc>
              <a:spcBef>
                <a:spcPts val="157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(Apr’21)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904547" y="4270733"/>
            <a:ext cx="1859299" cy="5121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Still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industry</a:t>
            </a:r>
          </a:p>
          <a:p>
            <a:pPr marL="0" marR="0">
              <a:lnSpc>
                <a:spcPts val="1812"/>
              </a:lnSpc>
              <a:spcBef>
                <a:spcPts val="107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short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56123" y="4308592"/>
            <a:ext cx="2468900" cy="5121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Industry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has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higher</a:t>
            </a:r>
          </a:p>
          <a:p>
            <a:pPr marL="427513" marR="0">
              <a:lnSpc>
                <a:spcPts val="1812"/>
              </a:lnSpc>
              <a:spcBef>
                <a:spcPts val="107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revenues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than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085067" y="4308592"/>
            <a:ext cx="2103139" cy="755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1118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Freight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revenue</a:t>
            </a:r>
          </a:p>
          <a:p>
            <a:pPr marL="0" marR="0">
              <a:lnSpc>
                <a:spcPts val="1812"/>
              </a:lnSpc>
              <a:spcBef>
                <a:spcPts val="107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Is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forecasted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to</a:t>
            </a:r>
          </a:p>
          <a:p>
            <a:pPr marL="733425" marR="0">
              <a:lnSpc>
                <a:spcPts val="1812"/>
              </a:lnSpc>
              <a:spcBef>
                <a:spcPts val="157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grow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495733" y="4584815"/>
            <a:ext cx="1066948" cy="6135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1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8OK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089294" y="5059444"/>
            <a:ext cx="4543756" cy="6135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1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100</a:t>
            </a:r>
            <a:r>
              <a:rPr dirty="0" sz="4000" spc="18732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3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75</a:t>
            </a:r>
            <a:r>
              <a:rPr dirty="0" sz="4800" baseline="7884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%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525101" y="5186667"/>
            <a:ext cx="1005978" cy="268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Drivers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843270" y="5859153"/>
            <a:ext cx="1249858" cy="268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countries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588015" y="5882086"/>
            <a:ext cx="1005859" cy="268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by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2026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659914" y="6102993"/>
            <a:ext cx="1615459" cy="268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in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the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world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84122" y="3732032"/>
            <a:ext cx="2286347" cy="12231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1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TURNKEY</a:t>
            </a:r>
          </a:p>
          <a:p>
            <a:pPr marL="304800" marR="0">
              <a:lnSpc>
                <a:spcPts val="4531"/>
              </a:lnSpc>
              <a:spcBef>
                <a:spcPts val="268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OFFER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4251" y="509049"/>
            <a:ext cx="4419634" cy="8676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What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we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are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offering</a:t>
            </a:r>
          </a:p>
          <a:p>
            <a:pPr marL="0" marR="0">
              <a:lnSpc>
                <a:spcPts val="3171"/>
              </a:lnSpc>
              <a:spcBef>
                <a:spcPts val="138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3368" y="1003138"/>
            <a:ext cx="9872998" cy="297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100%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ready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company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with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all</a:t>
            </a:r>
            <a:r>
              <a:rPr dirty="0" sz="1800" spc="-139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necessary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attributes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for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successful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company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4602" y="2024517"/>
            <a:ext cx="1371798" cy="3258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Dispatch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354091" y="2041815"/>
            <a:ext cx="1371624" cy="3258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Safety</a:t>
            </a: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&amp;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354091" y="2346614"/>
            <a:ext cx="1676648" cy="3258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Recruiting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8616" y="3548506"/>
            <a:ext cx="1829072" cy="6306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Trainings</a:t>
            </a: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&amp;</a:t>
            </a:r>
          </a:p>
          <a:p>
            <a:pPr marL="0" marR="0">
              <a:lnSpc>
                <a:spcPts val="2265"/>
              </a:lnSpc>
              <a:spcBef>
                <a:spcPts val="134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Orientation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427002" y="3754619"/>
            <a:ext cx="914524" cy="3258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Fleet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08617" y="5393932"/>
            <a:ext cx="1828824" cy="6306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Back</a:t>
            </a: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office</a:t>
            </a:r>
          </a:p>
          <a:p>
            <a:pPr marL="0" marR="0">
              <a:lnSpc>
                <a:spcPts val="2265"/>
              </a:lnSpc>
              <a:spcBef>
                <a:spcPts val="134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set</a:t>
            </a: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up</a:t>
            </a: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&amp;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427002" y="5696126"/>
            <a:ext cx="1676648" cy="3258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Accounting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08617" y="6003532"/>
            <a:ext cx="1981497" cy="6306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professional</a:t>
            </a:r>
          </a:p>
          <a:p>
            <a:pPr marL="0" marR="0">
              <a:lnSpc>
                <a:spcPts val="2265"/>
              </a:lnSpc>
              <a:spcBef>
                <a:spcPts val="134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personal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4251" y="509049"/>
            <a:ext cx="1859557" cy="440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Dispatch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79023" y="1657827"/>
            <a:ext cx="2225059" cy="268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LOADBOARDS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SET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UP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75312" y="1897934"/>
            <a:ext cx="1005978" cy="5121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AMAZON</a:t>
            </a:r>
          </a:p>
          <a:p>
            <a:pPr marL="0" marR="0">
              <a:lnSpc>
                <a:spcPts val="1812"/>
              </a:lnSpc>
              <a:spcBef>
                <a:spcPts val="107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ACCOUNT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56500" y="1958058"/>
            <a:ext cx="4267215" cy="759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Loadboard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is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used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to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take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loads,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brokers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upload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any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updated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new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loads,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and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dispatchers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may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see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and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contact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brokers,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get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loads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from</a:t>
            </a:r>
          </a:p>
          <a:p>
            <a:pPr marL="0" marR="0">
              <a:lnSpc>
                <a:spcPts val="1359"/>
              </a:lnSpc>
              <a:spcBef>
                <a:spcPts val="8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them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56501" y="2817088"/>
            <a:ext cx="1341134" cy="4200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DAT</a:t>
            </a:r>
            <a:r>
              <a:rPr dirty="0" sz="12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LOADBOARD</a:t>
            </a:r>
          </a:p>
          <a:p>
            <a:pPr marL="0" marR="0">
              <a:lnSpc>
                <a:spcPts val="1359"/>
              </a:lnSpc>
              <a:spcBef>
                <a:spcPts val="238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AMZ</a:t>
            </a:r>
            <a:r>
              <a:rPr dirty="0" sz="12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LOADBOARD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66323" y="3264423"/>
            <a:ext cx="2346974" cy="210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COYOTE</a:t>
            </a:r>
            <a:r>
              <a:rPr dirty="0" sz="12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LOADBOARD</a:t>
            </a:r>
            <a:r>
              <a:rPr dirty="0" sz="12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and</a:t>
            </a:r>
            <a:r>
              <a:rPr dirty="0" sz="12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etc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490018" y="3416734"/>
            <a:ext cx="762099" cy="268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FEDEX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490018" y="3660574"/>
            <a:ext cx="1005978" cy="268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ACCOUNT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524932" y="4088024"/>
            <a:ext cx="1371619" cy="268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TMS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SET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UP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524933" y="4485150"/>
            <a:ext cx="3992894" cy="1490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ITS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Dispatch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is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a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complete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transportation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management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system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(TMS)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designed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to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help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to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keep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trucking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business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organized,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it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is</a:t>
            </a:r>
          </a:p>
          <a:p>
            <a:pPr marL="0" marR="0">
              <a:lnSpc>
                <a:spcPts val="1359"/>
              </a:lnSpc>
              <a:spcBef>
                <a:spcPts val="8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kind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of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CRM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system,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but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for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the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whole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trucking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business,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starting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from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flee</a:t>
            </a:r>
          </a:p>
          <a:p>
            <a:pPr marL="0" marR="0">
              <a:lnSpc>
                <a:spcPts val="1359"/>
              </a:lnSpc>
              <a:spcBef>
                <a:spcPts val="8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ending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with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accounting.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Easy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to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monitor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fleet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size,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details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of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all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loads,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easy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for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the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accounting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to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monitor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credit/debit.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490019" y="5032189"/>
            <a:ext cx="1249699" cy="5121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UIIA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RAIL</a:t>
            </a:r>
          </a:p>
          <a:p>
            <a:pPr marL="0" marR="0">
              <a:lnSpc>
                <a:spcPts val="1812"/>
              </a:lnSpc>
              <a:spcBef>
                <a:spcPts val="107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ACCESS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4251" y="509049"/>
            <a:ext cx="1219373" cy="440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Fleet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4861" y="1170336"/>
            <a:ext cx="5364500" cy="297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PREPARE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MUST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HAVE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ATTRIBUTES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FOR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TRUCK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86155" y="1817460"/>
            <a:ext cx="1005978" cy="268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INSTALL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78520" y="1817954"/>
            <a:ext cx="1005978" cy="268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PREPARE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86155" y="2061300"/>
            <a:ext cx="1737379" cy="268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GPS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&amp;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CAMERAs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278520" y="2061794"/>
            <a:ext cx="1127918" cy="268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STICKERS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45084" y="3385632"/>
            <a:ext cx="1371798" cy="5121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PREPASS</a:t>
            </a:r>
          </a:p>
          <a:p>
            <a:pPr marL="0" marR="0">
              <a:lnSpc>
                <a:spcPts val="1812"/>
              </a:lnSpc>
              <a:spcBef>
                <a:spcPts val="107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/ELITEPASS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86155" y="3471543"/>
            <a:ext cx="1371619" cy="268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SET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UP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ELD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338541" y="3469592"/>
            <a:ext cx="2712740" cy="268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ESTABLISH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IRP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ACCOUNT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102762" y="4060040"/>
            <a:ext cx="2255534" cy="210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The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main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purpose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of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826537" y="4242920"/>
            <a:ext cx="2804173" cy="1490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8112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International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Registration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Plan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is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to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promote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interstate</a:t>
            </a:r>
          </a:p>
          <a:p>
            <a:pPr marL="92075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commerce.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It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encourages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the</a:t>
            </a:r>
          </a:p>
          <a:p>
            <a:pPr marL="92075" marR="0">
              <a:lnSpc>
                <a:spcPts val="1359"/>
              </a:lnSpc>
              <a:spcBef>
                <a:spcPts val="8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fullest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possible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use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of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the</a:t>
            </a:r>
          </a:p>
          <a:p>
            <a:pPr marL="18415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highway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system.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It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allows</a:t>
            </a:r>
          </a:p>
          <a:p>
            <a:pPr marL="46037" marR="0">
              <a:lnSpc>
                <a:spcPts val="1359"/>
              </a:lnSpc>
              <a:spcBef>
                <a:spcPts val="8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registered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motor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carriers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to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travel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through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all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IRP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member</a:t>
            </a:r>
          </a:p>
          <a:p>
            <a:pPr marL="690562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jurisdictions.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712032" y="5756231"/>
            <a:ext cx="2164094" cy="576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1627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Technologically-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advanced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weigh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station</a:t>
            </a:r>
          </a:p>
          <a:p>
            <a:pPr marL="322262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bypass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platform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4251" y="509049"/>
            <a:ext cx="1219373" cy="440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Fleet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4250" y="1436085"/>
            <a:ext cx="9871662" cy="1114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One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of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our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advantages,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help</a:t>
            </a:r>
            <a:r>
              <a:rPr dirty="0" sz="2400" spc="7408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We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will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also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help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in</a:t>
            </a:r>
          </a:p>
          <a:p>
            <a:pPr marL="0" marR="0">
              <a:lnSpc>
                <a:spcPts val="271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in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opening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a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Ryder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account,</a:t>
            </a:r>
            <a:r>
              <a:rPr dirty="0" sz="2400" spc="7408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hiring</a:t>
            </a:r>
          </a:p>
          <a:p>
            <a:pPr marL="6061633" marR="0">
              <a:lnSpc>
                <a:spcPts val="271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5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drivers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for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the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4250" y="2172621"/>
            <a:ext cx="4424074" cy="986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as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well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as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in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renting</a:t>
            </a:r>
            <a:r>
              <a:rPr dirty="0" sz="2400" spc="-55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32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5</a:t>
            </a:r>
          </a:p>
          <a:p>
            <a:pPr marL="0" marR="0">
              <a:lnSpc>
                <a:spcPts val="3625"/>
              </a:lnSpc>
              <a:spcBef>
                <a:spcPts val="265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trucks</a:t>
            </a:r>
            <a:r>
              <a:rPr dirty="0" sz="3200" spc="34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from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Ryder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and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25883" y="2533365"/>
            <a:ext cx="1796127" cy="3833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company</a:t>
            </a:r>
            <a:r>
              <a:rPr dirty="0" sz="2400" spc="-18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25883" y="2899125"/>
            <a:ext cx="3992908" cy="1114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Solo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lease/solo</a:t>
            </a:r>
          </a:p>
          <a:p>
            <a:pPr marL="0" marR="0">
              <a:lnSpc>
                <a:spcPts val="271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owner/team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lease/team</a:t>
            </a:r>
          </a:p>
          <a:p>
            <a:pPr marL="0" marR="0">
              <a:lnSpc>
                <a:spcPts val="271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company.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64250" y="3142964"/>
            <a:ext cx="3078509" cy="3833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Penske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companies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4251" y="509049"/>
            <a:ext cx="2286347" cy="440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Recruiting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4861" y="1228392"/>
            <a:ext cx="9204977" cy="297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ESTABLISH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STRONG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BRAND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IN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SOCIAL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MEDIA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PAGES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FOR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RECRUTING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DRIVERS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4860" y="2559218"/>
            <a:ext cx="3169942" cy="1335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We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will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set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up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all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the</a:t>
            </a:r>
          </a:p>
          <a:p>
            <a:pPr marL="0" marR="0">
              <a:lnSpc>
                <a:spcPts val="20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necessary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accounts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in</a:t>
            </a:r>
          </a:p>
          <a:p>
            <a:pPr marL="0" marR="0">
              <a:lnSpc>
                <a:spcPts val="20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social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networks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:</a:t>
            </a:r>
          </a:p>
          <a:p>
            <a:pPr marL="0" marR="0">
              <a:lnSpc>
                <a:spcPts val="1869"/>
              </a:lnSpc>
              <a:spcBef>
                <a:spcPts val="19"/>
              </a:spcBef>
              <a:spcAft>
                <a:spcPts val="0"/>
              </a:spcAft>
            </a:pPr>
            <a:r>
              <a:rPr dirty="0" sz="1650">
                <a:solidFill>
                  <a:srgbClr val="ffffff"/>
                </a:solidFill>
                <a:latin typeface="HACDII+CourierNewPSMT"/>
                <a:cs typeface="HACDII+CourierNewPSMT"/>
              </a:rPr>
              <a:t>-</a:t>
            </a:r>
            <a:r>
              <a:rPr dirty="0" sz="1650" spc="27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Instagram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account</a:t>
            </a:r>
          </a:p>
          <a:p>
            <a:pPr marL="0" marR="0">
              <a:lnSpc>
                <a:spcPts val="18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ffffff"/>
                </a:solidFill>
                <a:latin typeface="HACDII+CourierNewPSMT"/>
                <a:cs typeface="HACDII+CourierNewPSMT"/>
              </a:rPr>
              <a:t>-</a:t>
            </a:r>
            <a:r>
              <a:rPr dirty="0" sz="1650" spc="27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FB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account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4860" y="4174658"/>
            <a:ext cx="975382" cy="297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Set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up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04860" y="4443692"/>
            <a:ext cx="3867173" cy="8509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ffffff"/>
                </a:solidFill>
                <a:latin typeface="HACDII+CourierNewPSMT"/>
                <a:cs typeface="HACDII+CourierNewPSMT"/>
              </a:rPr>
              <a:t>-</a:t>
            </a:r>
            <a:r>
              <a:rPr dirty="0" sz="1850" spc="3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corporate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mail-</a:t>
            </a:r>
          </a:p>
          <a:p>
            <a:pPr marL="0" marR="0">
              <a:lnSpc>
                <a:spcPts val="2095"/>
              </a:lnSpc>
              <a:spcBef>
                <a:spcPts val="64"/>
              </a:spcBef>
              <a:spcAft>
                <a:spcPts val="0"/>
              </a:spcAft>
            </a:pPr>
            <a:r>
              <a:rPr dirty="0" sz="1850">
                <a:solidFill>
                  <a:srgbClr val="ffffff"/>
                </a:solidFill>
                <a:latin typeface="HACDII+CourierNewPSMT"/>
                <a:cs typeface="HACDII+CourierNewPSMT"/>
              </a:rPr>
              <a:t>-</a:t>
            </a:r>
            <a:r>
              <a:rPr dirty="0" sz="1850" spc="3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create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a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website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and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logo</a:t>
            </a:r>
          </a:p>
          <a:p>
            <a:pPr marL="285750" marR="0">
              <a:lnSpc>
                <a:spcPts val="2039"/>
              </a:lnSpc>
              <a:spcBef>
                <a:spcPts val="105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for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company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4251" y="509049"/>
            <a:ext cx="1432768" cy="440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Safety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84129" y="1215561"/>
            <a:ext cx="3078500" cy="268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Register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company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in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Ohio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85206" y="1368011"/>
            <a:ext cx="2834660" cy="9998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6712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Will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help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to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get</a:t>
            </a:r>
          </a:p>
          <a:p>
            <a:pPr marL="61118" marR="0">
              <a:lnSpc>
                <a:spcPts val="1812"/>
              </a:lnSpc>
              <a:spcBef>
                <a:spcPts val="107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expensive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orders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from</a:t>
            </a:r>
          </a:p>
          <a:p>
            <a:pPr marL="0" marR="0">
              <a:lnSpc>
                <a:spcPts val="1812"/>
              </a:lnSpc>
              <a:spcBef>
                <a:spcPts val="157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broker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&amp;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get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insurance</a:t>
            </a:r>
          </a:p>
          <a:p>
            <a:pPr marL="611187" marR="0">
              <a:lnSpc>
                <a:spcPts val="1812"/>
              </a:lnSpc>
              <a:spcBef>
                <a:spcPts val="107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much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cheaper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85081" y="1633973"/>
            <a:ext cx="5281632" cy="5121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Provide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client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with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vetted</a:t>
            </a:r>
            <a:r>
              <a:rPr dirty="0" sz="1600" spc="67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Active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MC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/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DOT</a:t>
            </a:r>
          </a:p>
          <a:p>
            <a:pPr marL="0" marR="0">
              <a:lnSpc>
                <a:spcPts val="1812"/>
              </a:lnSpc>
              <a:spcBef>
                <a:spcPts val="107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account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84129" y="1981245"/>
            <a:ext cx="6233174" cy="4528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Verified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active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trucking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businesses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with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clean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record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and</a:t>
            </a:r>
          </a:p>
          <a:p>
            <a:pPr marL="0" marR="0">
              <a:lnSpc>
                <a:spcPts val="158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experience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26691" y="3007996"/>
            <a:ext cx="6628468" cy="5121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We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make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sure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that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MC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successfully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passed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the</a:t>
            </a:r>
            <a:r>
              <a:rPr dirty="0" sz="1600" spc="112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entrance</a:t>
            </a:r>
          </a:p>
          <a:p>
            <a:pPr marL="0" marR="0">
              <a:lnSpc>
                <a:spcPts val="1812"/>
              </a:lnSpc>
              <a:spcBef>
                <a:spcPts val="107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audit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26691" y="4361337"/>
            <a:ext cx="7833379" cy="755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We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will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establish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full-fledged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safety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business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system,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taking</a:t>
            </a:r>
          </a:p>
          <a:p>
            <a:pPr marL="0" marR="0">
              <a:lnSpc>
                <a:spcPts val="1812"/>
              </a:lnSpc>
              <a:spcBef>
                <a:spcPts val="107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into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account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all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the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standards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of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the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American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federal</a:t>
            </a:r>
          </a:p>
          <a:p>
            <a:pPr marL="0" marR="0">
              <a:lnSpc>
                <a:spcPts val="1812"/>
              </a:lnSpc>
              <a:spcBef>
                <a:spcPts val="157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administration.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26691" y="5929011"/>
            <a:ext cx="6979941" cy="268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Set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up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safety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insurance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and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help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to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get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it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at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best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price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4251" y="509049"/>
            <a:ext cx="1432768" cy="440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Safety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32922" y="1530617"/>
            <a:ext cx="9296416" cy="755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Establish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the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correct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collection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of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files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of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drivers,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contracts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between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the</a:t>
            </a:r>
          </a:p>
          <a:p>
            <a:pPr marL="0" marR="0">
              <a:lnSpc>
                <a:spcPts val="1812"/>
              </a:lnSpc>
              <a:spcBef>
                <a:spcPts val="107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company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and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drivers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(safety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documentation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and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contracts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are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drawn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up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by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</a:t>
            </a:r>
          </a:p>
          <a:p>
            <a:pPr marL="0" marR="0">
              <a:lnSpc>
                <a:spcPts val="1812"/>
              </a:lnSpc>
              <a:spcBef>
                <a:spcPts val="157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lawyer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with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20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years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of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experience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in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the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field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of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cargo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transportation),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7574" y="2957197"/>
            <a:ext cx="823069" cy="6992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4137" marR="0">
              <a:lnSpc>
                <a:spcPts val="12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RMMCHJ+CourierNewPS-BoldMT"/>
                <a:cs typeface="RMMCHJ+CourierNewPS-BoldMT"/>
              </a:rPr>
              <a:t>DRUG</a:t>
            </a:r>
            <a:r>
              <a:rPr dirty="0" sz="1100" b="1">
                <a:solidFill>
                  <a:srgbClr val="000000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100" b="1">
                <a:solidFill>
                  <a:srgbClr val="000000"/>
                </a:solidFill>
                <a:latin typeface="RMMCHJ+CourierNewPS-BoldMT"/>
                <a:cs typeface="RMMCHJ+CourierNewPS-BoldMT"/>
              </a:rPr>
              <a:t>&amp;</a:t>
            </a:r>
          </a:p>
          <a:p>
            <a:pPr marL="42068" marR="0">
              <a:lnSpc>
                <a:spcPts val="1246"/>
              </a:lnSpc>
              <a:spcBef>
                <a:spcPts val="123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RMMCHJ+CourierNewPS-BoldMT"/>
                <a:cs typeface="RMMCHJ+CourierNewPS-BoldMT"/>
              </a:rPr>
              <a:t>ALCOHOL</a:t>
            </a:r>
          </a:p>
          <a:p>
            <a:pPr marL="0" marR="0">
              <a:lnSpc>
                <a:spcPts val="1246"/>
              </a:lnSpc>
              <a:spcBef>
                <a:spcPts val="73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RMMCHJ+CourierNewPS-BoldMT"/>
                <a:cs typeface="RMMCHJ+CourierNewPS-BoldMT"/>
              </a:rPr>
              <a:t>CLEARING</a:t>
            </a:r>
          </a:p>
          <a:p>
            <a:pPr marL="126206" marR="0">
              <a:lnSpc>
                <a:spcPts val="1246"/>
              </a:lnSpc>
              <a:spcBef>
                <a:spcPts val="73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RMMCHJ+CourierNewPS-BoldMT"/>
                <a:cs typeface="RMMCHJ+CourierNewPS-BoldMT"/>
              </a:rPr>
              <a:t>HOUSE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46174" y="3175776"/>
            <a:ext cx="7955299" cy="268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Put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in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place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drug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testing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account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&amp;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procedures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-&gt;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clearing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house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46174" y="4456015"/>
            <a:ext cx="6126502" cy="5121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Set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up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Tenstreet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software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that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connects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drivers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&amp;</a:t>
            </a:r>
          </a:p>
          <a:p>
            <a:pPr marL="0" marR="0">
              <a:lnSpc>
                <a:spcPts val="1812"/>
              </a:lnSpc>
              <a:spcBef>
                <a:spcPts val="107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carriers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32921" y="5734590"/>
            <a:ext cx="1615459" cy="268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SAMBA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SAFETY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32921" y="5997129"/>
            <a:ext cx="8686818" cy="5121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Continuous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driver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monitoring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will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help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company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&amp;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protect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it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from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risky</a:t>
            </a:r>
          </a:p>
          <a:p>
            <a:pPr marL="0" marR="0">
              <a:lnSpc>
                <a:spcPts val="1812"/>
              </a:lnSpc>
              <a:spcBef>
                <a:spcPts val="107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drivers,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while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saving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time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and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money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4251" y="509049"/>
            <a:ext cx="1432768" cy="440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Safety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0132" y="1425530"/>
            <a:ext cx="3200420" cy="268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We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will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help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in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obtaining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40132" y="1669370"/>
            <a:ext cx="4297701" cy="5121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discounts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with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fuel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cards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from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our</a:t>
            </a:r>
          </a:p>
          <a:p>
            <a:pPr marL="0" marR="0">
              <a:lnSpc>
                <a:spcPts val="1812"/>
              </a:lnSpc>
              <a:spcBef>
                <a:spcPts val="107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partners;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89634" y="1788391"/>
            <a:ext cx="899281" cy="4528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IFTA</a:t>
            </a:r>
          </a:p>
          <a:p>
            <a:pPr marL="0" marR="0">
              <a:lnSpc>
                <a:spcPts val="158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LICENSE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15885" y="2289809"/>
            <a:ext cx="1524022" cy="937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SAVE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UP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TO</a:t>
            </a:r>
          </a:p>
          <a:p>
            <a:pPr marL="0" marR="0">
              <a:lnSpc>
                <a:spcPts val="2689"/>
              </a:lnSpc>
              <a:spcBef>
                <a:spcPts val="15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70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C</a:t>
            </a:r>
          </a:p>
          <a:p>
            <a:pPr marL="0" marR="0">
              <a:lnSpc>
                <a:spcPts val="2039"/>
              </a:lnSpc>
              <a:spcBef>
                <a:spcPts val="131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PER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GALLON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89634" y="3370511"/>
            <a:ext cx="1005978" cy="4528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DOCUSIGN</a:t>
            </a:r>
          </a:p>
          <a:p>
            <a:pPr marL="0" marR="0">
              <a:lnSpc>
                <a:spcPts val="158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ACCOUNT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89398" y="4047798"/>
            <a:ext cx="2956580" cy="5121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Help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to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get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all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federal</a:t>
            </a:r>
          </a:p>
          <a:p>
            <a:pPr marL="0" marR="0">
              <a:lnSpc>
                <a:spcPts val="1812"/>
              </a:lnSpc>
              <a:spcBef>
                <a:spcPts val="107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permits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76481" y="4654422"/>
            <a:ext cx="2981353" cy="3258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4949e7"/>
                </a:solidFill>
                <a:latin typeface="RMMCHJ+CourierNewPS-BoldMT"/>
                <a:cs typeface="RMMCHJ+CourierNewPS-BoldMT"/>
              </a:rPr>
              <a:t>NY</a:t>
            </a:r>
            <a:r>
              <a:rPr dirty="0" sz="2000" spc="3000" b="1">
                <a:solidFill>
                  <a:srgbClr val="4949e7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000" b="1">
                <a:solidFill>
                  <a:srgbClr val="4949e7"/>
                </a:solidFill>
                <a:latin typeface="RMMCHJ+CourierNewPS-BoldMT"/>
                <a:cs typeface="RMMCHJ+CourierNewPS-BoldMT"/>
              </a:rPr>
              <a:t>KY</a:t>
            </a:r>
            <a:r>
              <a:rPr dirty="0" sz="2000" spc="3037" b="1">
                <a:solidFill>
                  <a:srgbClr val="4949e7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000" b="1">
                <a:solidFill>
                  <a:srgbClr val="4949e7"/>
                </a:solidFill>
                <a:latin typeface="RMMCHJ+CourierNewPS-BoldMT"/>
                <a:cs typeface="RMMCHJ+CourierNewPS-BoldMT"/>
              </a:rPr>
              <a:t>NM</a:t>
            </a:r>
            <a:r>
              <a:rPr dirty="0" sz="2000" spc="3037" b="1">
                <a:solidFill>
                  <a:srgbClr val="4949e7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000" b="1">
                <a:solidFill>
                  <a:srgbClr val="4949e7"/>
                </a:solidFill>
                <a:latin typeface="RMMCHJ+CourierNewPS-BoldMT"/>
                <a:cs typeface="RMMCHJ+CourierNewPS-BoldMT"/>
              </a:rPr>
              <a:t>PA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033274" y="4940881"/>
            <a:ext cx="1005978" cy="4528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METROFAX</a:t>
            </a:r>
          </a:p>
          <a:p>
            <a:pPr marL="0" marR="0">
              <a:lnSpc>
                <a:spcPts val="158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ACCOUNT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99689" y="5246765"/>
            <a:ext cx="3444254" cy="759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There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are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four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states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that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require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trucking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companies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to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pay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additional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weight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distance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taxes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to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haul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within</a:t>
            </a:r>
          </a:p>
          <a:p>
            <a:pPr marL="0" marR="0">
              <a:lnSpc>
                <a:spcPts val="1359"/>
              </a:lnSpc>
              <a:spcBef>
                <a:spcPts val="8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their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state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lines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4251" y="509049"/>
            <a:ext cx="2286347" cy="440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Accounting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01794" y="1358098"/>
            <a:ext cx="4172615" cy="18464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We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will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establish</a:t>
            </a:r>
          </a:p>
          <a:p>
            <a:pPr marL="0" marR="0">
              <a:lnSpc>
                <a:spcPts val="271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Quickbooks</a:t>
            </a:r>
            <a:r>
              <a:rPr dirty="0" sz="2400" spc="-25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account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and</a:t>
            </a:r>
          </a:p>
          <a:p>
            <a:pPr marL="0" marR="0">
              <a:lnSpc>
                <a:spcPts val="271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install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the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system</a:t>
            </a:r>
          </a:p>
          <a:p>
            <a:pPr marL="0" marR="0">
              <a:lnSpc>
                <a:spcPts val="271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accounting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for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ready</a:t>
            </a:r>
          </a:p>
          <a:p>
            <a:pPr marL="0" marR="0">
              <a:lnSpc>
                <a:spcPts val="271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business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4251" y="1396198"/>
            <a:ext cx="5273068" cy="14806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Our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company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will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help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you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in</a:t>
            </a:r>
          </a:p>
          <a:p>
            <a:pPr marL="0" marR="0">
              <a:lnSpc>
                <a:spcPts val="271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opening</a:t>
            </a:r>
            <a:r>
              <a:rPr dirty="0" sz="2400" spc="-2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bank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account</a:t>
            </a:r>
            <a:r>
              <a:rPr dirty="0" sz="2400" spc="-33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&amp;</a:t>
            </a:r>
          </a:p>
          <a:p>
            <a:pPr marL="0" marR="0">
              <a:lnSpc>
                <a:spcPts val="271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HACDII+CourierNewPSMT"/>
                <a:cs typeface="HACDII+CourierNewPSMT"/>
              </a:rPr>
              <a:t>establishing</a:t>
            </a:r>
            <a:r>
              <a:rPr dirty="0" sz="2400" spc="-33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factoring</a:t>
            </a:r>
          </a:p>
          <a:p>
            <a:pPr marL="0" marR="0">
              <a:lnSpc>
                <a:spcPts val="271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company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8190" y="314107"/>
            <a:ext cx="3566195" cy="440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TRUCKING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PROCESS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60177" y="800763"/>
            <a:ext cx="304824" cy="3258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06341" y="1145626"/>
            <a:ext cx="304824" cy="3258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9006" y="1321394"/>
            <a:ext cx="304824" cy="3258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8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41230" y="1411668"/>
            <a:ext cx="1769702" cy="556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Checks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driver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agrees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on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conditions,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(fees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bonuses)</a:t>
            </a:r>
          </a:p>
          <a:p>
            <a:pPr marL="0" marR="0">
              <a:lnSpc>
                <a:spcPts val="1200"/>
              </a:lnSpc>
              <a:spcBef>
                <a:spcPts val="29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sign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contract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49212" y="1745273"/>
            <a:ext cx="1470909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Checks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dos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makes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payment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company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33847" y="2701361"/>
            <a:ext cx="304824" cy="3258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3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774492" y="2983125"/>
            <a:ext cx="1779932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Drug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testing,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add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driver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774492" y="3166005"/>
            <a:ext cx="1617336" cy="556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insurance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permits.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Prepare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folder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</a:p>
          <a:p>
            <a:pPr marL="0" marR="0">
              <a:lnSpc>
                <a:spcPts val="1200"/>
              </a:lnSpc>
              <a:spcBef>
                <a:spcPts val="29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documents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03641" y="3209283"/>
            <a:ext cx="304824" cy="3258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7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49883" y="3569376"/>
            <a:ext cx="1587298" cy="556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Checks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bill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lading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docs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Enter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info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</a:p>
          <a:p>
            <a:pPr marL="0" marR="0">
              <a:lnSpc>
                <a:spcPts val="1200"/>
              </a:lnSpc>
              <a:spcBef>
                <a:spcPts val="29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TMS.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895842" y="4460164"/>
            <a:ext cx="304824" cy="3258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4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027982" y="4843334"/>
            <a:ext cx="1442391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Ensure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truck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ready</a:t>
            </a:r>
          </a:p>
          <a:p>
            <a:pPr marL="0" marR="0">
              <a:lnSpc>
                <a:spcPts val="1200"/>
              </a:lnSpc>
              <a:spcBef>
                <a:spcPts val="24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200" spc="27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driven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clean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,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9006" y="5029375"/>
            <a:ext cx="304824" cy="3258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6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594213" y="5246009"/>
            <a:ext cx="149147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Update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broker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594213" y="5428889"/>
            <a:ext cx="1784671" cy="556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location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load,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current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status,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delivery.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Help</a:t>
            </a:r>
          </a:p>
          <a:p>
            <a:pPr marL="0" marR="0">
              <a:lnSpc>
                <a:spcPts val="1200"/>
              </a:lnSpc>
              <a:spcBef>
                <a:spcPts val="29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driver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case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road.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947837" y="5674030"/>
            <a:ext cx="304824" cy="3258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5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057277" y="5900931"/>
            <a:ext cx="1631222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Find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out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load,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negotiate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057277" y="6083811"/>
            <a:ext cx="1577551" cy="556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broker,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deals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driver.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Gets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rate</a:t>
            </a:r>
          </a:p>
          <a:p>
            <a:pPr marL="0" marR="0">
              <a:lnSpc>
                <a:spcPts val="1200"/>
              </a:lnSpc>
              <a:spcBef>
                <a:spcPts val="29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confirmation.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4251" y="509049"/>
            <a:ext cx="2926114" cy="440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Office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set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up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96953" y="1630190"/>
            <a:ext cx="2346982" cy="5713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Office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set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up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in</a:t>
            </a:r>
          </a:p>
          <a:p>
            <a:pPr marL="0" marR="0">
              <a:lnSpc>
                <a:spcPts val="20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Uzbekistan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29975" y="1630190"/>
            <a:ext cx="3032783" cy="5713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Overseas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professional</a:t>
            </a:r>
          </a:p>
          <a:p>
            <a:pPr marL="0" marR="0">
              <a:lnSpc>
                <a:spcPts val="20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office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setup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94344" y="2515186"/>
            <a:ext cx="3032776" cy="6662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Office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rental,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Phone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number</a:t>
            </a:r>
          </a:p>
          <a:p>
            <a:pPr marL="0" marR="0">
              <a:lnSpc>
                <a:spcPts val="158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installation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,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fax,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Ip</a:t>
            </a:r>
          </a:p>
          <a:p>
            <a:pPr marL="0" marR="0">
              <a:lnSpc>
                <a:spcPts val="158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phone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connection,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18205" y="2532630"/>
            <a:ext cx="2926096" cy="1092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Office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registration,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Phone</a:t>
            </a:r>
          </a:p>
          <a:p>
            <a:pPr marL="0" marR="0">
              <a:lnSpc>
                <a:spcPts val="158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number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installation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,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fax,</a:t>
            </a:r>
          </a:p>
          <a:p>
            <a:pPr marL="0" marR="0">
              <a:lnSpc>
                <a:spcPts val="158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Ip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phone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connection,</a:t>
            </a:r>
          </a:p>
          <a:p>
            <a:pPr marL="0" marR="0">
              <a:lnSpc>
                <a:spcPts val="158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establishing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mail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forward</a:t>
            </a:r>
          </a:p>
          <a:p>
            <a:pPr marL="0" marR="0">
              <a:lnSpc>
                <a:spcPts val="158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service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62106" y="4046228"/>
            <a:ext cx="2346982" cy="297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Set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up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new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phone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2106" y="4320548"/>
            <a:ext cx="3032782" cy="112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numbers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and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fax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for</a:t>
            </a:r>
          </a:p>
          <a:p>
            <a:pPr marL="0" marR="0">
              <a:lnSpc>
                <a:spcPts val="20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business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&amp;</a:t>
            </a:r>
            <a:r>
              <a:rPr dirty="0" sz="1800" spc="108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corporate</a:t>
            </a:r>
          </a:p>
          <a:p>
            <a:pPr marL="0" marR="0">
              <a:lnSpc>
                <a:spcPts val="20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mail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&amp;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workplace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for</a:t>
            </a:r>
          </a:p>
          <a:p>
            <a:pPr marL="0" marR="0">
              <a:lnSpc>
                <a:spcPts val="2039"/>
              </a:lnSpc>
              <a:spcBef>
                <a:spcPts val="12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employees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4251" y="509049"/>
            <a:ext cx="1432768" cy="440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People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4251" y="1119529"/>
            <a:ext cx="8793497" cy="297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Your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company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will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have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a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team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of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highly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experienced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specialists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14620" y="3861573"/>
            <a:ext cx="1127918" cy="268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Dispatch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27084" y="3861573"/>
            <a:ext cx="1371798" cy="268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Recruiting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72061" y="3860205"/>
            <a:ext cx="762099" cy="268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Fleet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831946" y="3860205"/>
            <a:ext cx="884039" cy="268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Safety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782323" y="3860205"/>
            <a:ext cx="1371798" cy="268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Accounting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45034" y="4600609"/>
            <a:ext cx="1645937" cy="15196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Maintain</a:t>
            </a: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great</a:t>
            </a:r>
          </a:p>
          <a:p>
            <a:pPr marL="53181" marR="0">
              <a:lnSpc>
                <a:spcPts val="1585"/>
              </a:lnSpc>
              <a:spcBef>
                <a:spcPts val="934"/>
              </a:spcBef>
              <a:spcAft>
                <a:spcPts val="0"/>
              </a:spcAft>
            </a:pP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relationships</a:t>
            </a:r>
          </a:p>
          <a:p>
            <a:pPr marL="53181" marR="0">
              <a:lnSpc>
                <a:spcPts val="1585"/>
              </a:lnSpc>
              <a:spcBef>
                <a:spcPts val="934"/>
              </a:spcBef>
              <a:spcAft>
                <a:spcPts val="0"/>
              </a:spcAft>
            </a:pP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with</a:t>
            </a: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broker</a:t>
            </a: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&amp;</a:t>
            </a:r>
          </a:p>
          <a:p>
            <a:pPr marL="106362" marR="0">
              <a:lnSpc>
                <a:spcPts val="1585"/>
              </a:lnSpc>
              <a:spcBef>
                <a:spcPts val="934"/>
              </a:spcBef>
              <a:spcAft>
                <a:spcPts val="0"/>
              </a:spcAft>
            </a:pP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drivers,</a:t>
            </a: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get</a:t>
            </a:r>
          </a:p>
          <a:p>
            <a:pPr marL="212724" marR="0">
              <a:lnSpc>
                <a:spcPts val="1585"/>
              </a:lnSpc>
              <a:spcBef>
                <a:spcPts val="984"/>
              </a:spcBef>
              <a:spcAft>
                <a:spcPts val="0"/>
              </a:spcAft>
            </a:pP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best</a:t>
            </a: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loads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976645" y="4600609"/>
            <a:ext cx="1537670" cy="5595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Hire</a:t>
            </a:r>
            <a:r>
              <a:rPr dirty="0" sz="1400" spc="-12">
                <a:solidFill>
                  <a:srgbClr val="fefffe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&amp;</a:t>
            </a: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retain</a:t>
            </a:r>
          </a:p>
          <a:p>
            <a:pPr marL="53181" marR="0">
              <a:lnSpc>
                <a:spcPts val="1585"/>
              </a:lnSpc>
              <a:spcBef>
                <a:spcPts val="934"/>
              </a:spcBef>
              <a:spcAft>
                <a:spcPts val="0"/>
              </a:spcAft>
            </a:pP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best</a:t>
            </a: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drivers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214001" y="4600607"/>
            <a:ext cx="1539257" cy="8795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9543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Search</a:t>
            </a: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for</a:t>
            </a:r>
          </a:p>
          <a:p>
            <a:pPr marL="0" marR="0">
              <a:lnSpc>
                <a:spcPts val="1585"/>
              </a:lnSpc>
              <a:spcBef>
                <a:spcPts val="934"/>
              </a:spcBef>
              <a:spcAft>
                <a:spcPts val="0"/>
              </a:spcAft>
            </a:pP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trucks</a:t>
            </a: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&amp;</a:t>
            </a: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keep</a:t>
            </a:r>
          </a:p>
          <a:p>
            <a:pPr marL="53181" marR="0">
              <a:lnSpc>
                <a:spcPts val="1585"/>
              </a:lnSpc>
              <a:spcBef>
                <a:spcPts val="934"/>
              </a:spcBef>
              <a:spcAft>
                <a:spcPts val="0"/>
              </a:spcAft>
            </a:pP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them</a:t>
            </a: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running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443231" y="4600607"/>
            <a:ext cx="1539257" cy="8795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9543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Search</a:t>
            </a: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for</a:t>
            </a:r>
          </a:p>
          <a:p>
            <a:pPr marL="0" marR="0">
              <a:lnSpc>
                <a:spcPts val="1585"/>
              </a:lnSpc>
              <a:spcBef>
                <a:spcPts val="934"/>
              </a:spcBef>
              <a:spcAft>
                <a:spcPts val="0"/>
              </a:spcAft>
            </a:pP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trucks</a:t>
            </a: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&amp;</a:t>
            </a: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keep</a:t>
            </a:r>
          </a:p>
          <a:p>
            <a:pPr marL="53181" marR="0">
              <a:lnSpc>
                <a:spcPts val="1585"/>
              </a:lnSpc>
              <a:spcBef>
                <a:spcPts val="934"/>
              </a:spcBef>
              <a:spcAft>
                <a:spcPts val="0"/>
              </a:spcAft>
            </a:pP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them</a:t>
            </a: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running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796850" y="4591316"/>
            <a:ext cx="1326070" cy="5595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Receivable,</a:t>
            </a:r>
          </a:p>
          <a:p>
            <a:pPr marL="159543" marR="0">
              <a:lnSpc>
                <a:spcPts val="1585"/>
              </a:lnSpc>
              <a:spcBef>
                <a:spcPts val="934"/>
              </a:spcBef>
              <a:spcAft>
                <a:spcPts val="0"/>
              </a:spcAft>
            </a:pP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payable,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796850" y="5231396"/>
            <a:ext cx="1326070" cy="2395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efffe"/>
                </a:solidFill>
                <a:latin typeface="HACDII+CourierNewPSMT"/>
                <a:cs typeface="HACDII+CourierNewPSMT"/>
              </a:rPr>
              <a:t>bookkeeping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4251" y="509049"/>
            <a:ext cx="3992914" cy="440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Immigration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to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USA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4251" y="1455799"/>
            <a:ext cx="5303553" cy="23933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5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Help</a:t>
            </a: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and</a:t>
            </a: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immigration</a:t>
            </a:r>
          </a:p>
          <a:p>
            <a:pPr marL="0" marR="0">
              <a:lnSpc>
                <a:spcPts val="2945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support</a:t>
            </a: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in</a:t>
            </a: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relocating</a:t>
            </a: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to</a:t>
            </a:r>
          </a:p>
          <a:p>
            <a:pPr marL="0" marR="0">
              <a:lnSpc>
                <a:spcPts val="2945"/>
              </a:lnSpc>
              <a:spcBef>
                <a:spcPts val="174"/>
              </a:spcBef>
              <a:spcAft>
                <a:spcPts val="0"/>
              </a:spcAft>
            </a:pP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the</a:t>
            </a: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US</a:t>
            </a: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for</a:t>
            </a: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starting</a:t>
            </a: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and</a:t>
            </a:r>
          </a:p>
          <a:p>
            <a:pPr marL="0" marR="0">
              <a:lnSpc>
                <a:spcPts val="2945"/>
              </a:lnSpc>
              <a:spcBef>
                <a:spcPts val="174"/>
              </a:spcBef>
              <a:spcAft>
                <a:spcPts val="0"/>
              </a:spcAft>
            </a:pP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running</a:t>
            </a: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</a:t>
            </a: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trucking</a:t>
            </a:r>
          </a:p>
          <a:p>
            <a:pPr marL="0" marR="0">
              <a:lnSpc>
                <a:spcPts val="2945"/>
              </a:lnSpc>
              <a:spcBef>
                <a:spcPts val="174"/>
              </a:spcBef>
              <a:spcAft>
                <a:spcPts val="0"/>
              </a:spcAft>
            </a:pP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business</a:t>
            </a: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–</a:t>
            </a: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an</a:t>
            </a: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easy</a:t>
            </a: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path</a:t>
            </a: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to</a:t>
            </a:r>
          </a:p>
          <a:p>
            <a:pPr marL="0" marR="0">
              <a:lnSpc>
                <a:spcPts val="2945"/>
              </a:lnSpc>
              <a:spcBef>
                <a:spcPts val="174"/>
              </a:spcBef>
              <a:spcAft>
                <a:spcPts val="0"/>
              </a:spcAft>
            </a:pP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the</a:t>
            </a: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US</a:t>
            </a: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Green</a:t>
            </a: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Card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4251" y="4782345"/>
            <a:ext cx="7273318" cy="7491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There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is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real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chance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of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getting</a:t>
            </a:r>
            <a:r>
              <a:rPr dirty="0" sz="2400" spc="-8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E-2</a:t>
            </a:r>
            <a:r>
              <a:rPr dirty="0" sz="2400" spc="-1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&amp;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L</a:t>
            </a:r>
          </a:p>
          <a:p>
            <a:pPr marL="0" marR="0">
              <a:lnSpc>
                <a:spcPts val="271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-1</a:t>
            </a:r>
            <a:r>
              <a:rPr dirty="0" sz="2400" spc="143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visas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4251" y="5301589"/>
            <a:ext cx="3581422" cy="571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The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process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takes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1,5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-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2</a:t>
            </a:r>
          </a:p>
          <a:p>
            <a:pPr marL="0" marR="0">
              <a:lnSpc>
                <a:spcPts val="20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HACDII+CourierNewPSMT"/>
                <a:cs typeface="HACDII+CourierNewPSMT"/>
              </a:rPr>
              <a:t>months.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4251" y="509049"/>
            <a:ext cx="3566195" cy="440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Orientation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week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4251" y="1074172"/>
            <a:ext cx="7243140" cy="6808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Step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by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step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induction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with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each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department</a:t>
            </a:r>
          </a:p>
          <a:p>
            <a:pPr marL="19359" marR="0">
              <a:lnSpc>
                <a:spcPts val="1812"/>
              </a:lnSpc>
              <a:spcBef>
                <a:spcPts val="1486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Detailed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glance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at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real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working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process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of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each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department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31230" y="2552063"/>
            <a:ext cx="1066824" cy="3258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2</a:t>
            </a: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days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87163" y="2600297"/>
            <a:ext cx="914424" cy="3258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1</a:t>
            </a: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day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73549" y="2609057"/>
            <a:ext cx="914424" cy="3258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1</a:t>
            </a: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day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624910" y="2617451"/>
            <a:ext cx="914424" cy="3258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1</a:t>
            </a: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day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58525" y="3178426"/>
            <a:ext cx="1371619" cy="5121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Dispatch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&amp;</a:t>
            </a:r>
          </a:p>
          <a:p>
            <a:pPr marL="0" marR="0">
              <a:lnSpc>
                <a:spcPts val="1812"/>
              </a:lnSpc>
              <a:spcBef>
                <a:spcPts val="107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Update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129722" y="3178426"/>
            <a:ext cx="762099" cy="268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Fleet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956604" y="3178426"/>
            <a:ext cx="884039" cy="268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Safety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463490" y="3178426"/>
            <a:ext cx="1371798" cy="268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Recruiting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58525" y="3835964"/>
            <a:ext cx="2438414" cy="1490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Info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about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type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of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trucks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Type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of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loads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Type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of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load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bases,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DAT</a:t>
            </a:r>
          </a:p>
          <a:p>
            <a:pPr marL="0" marR="0">
              <a:lnSpc>
                <a:spcPts val="1359"/>
              </a:lnSpc>
              <a:spcBef>
                <a:spcPts val="8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Amazon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Info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about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brokers</a:t>
            </a:r>
          </a:p>
          <a:p>
            <a:pPr marL="0" marR="0">
              <a:lnSpc>
                <a:spcPts val="1359"/>
              </a:lnSpc>
              <a:spcBef>
                <a:spcPts val="8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TMS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system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Spreadsheet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observing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Step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by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step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guide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697727" y="3852922"/>
            <a:ext cx="2164094" cy="576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Process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from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searching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truck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to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assigning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to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truck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to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driver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584112" y="3885319"/>
            <a:ext cx="2255534" cy="576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Safety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job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description</a:t>
            </a:r>
          </a:p>
          <a:p>
            <a:pPr marL="0" marR="0">
              <a:lnSpc>
                <a:spcPts val="1359"/>
              </a:lnSpc>
              <a:spcBef>
                <a:spcPts val="147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Driver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checking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process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415718" y="3883909"/>
            <a:ext cx="2072654" cy="393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Driver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hiring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process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Step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by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step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guide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415718" y="4432548"/>
            <a:ext cx="1798334" cy="393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Communication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with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drivers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697727" y="4584442"/>
            <a:ext cx="1615454" cy="210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Type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of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services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584112" y="4616839"/>
            <a:ext cx="1981214" cy="576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Monitoring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company’s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compliance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with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regulation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697727" y="4950202"/>
            <a:ext cx="1889774" cy="210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Devices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,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ELD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&amp;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etc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415718" y="4981188"/>
            <a:ext cx="1798334" cy="210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Searching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technics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8410" y="502022"/>
            <a:ext cx="6979953" cy="440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UZB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companies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that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made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it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big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95220" y="4463840"/>
            <a:ext cx="2895622" cy="845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6525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Established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: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2020</a:t>
            </a:r>
          </a:p>
          <a:p>
            <a:pPr marL="0" marR="0">
              <a:lnSpc>
                <a:spcPts val="20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Quantity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of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trucks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:</a:t>
            </a:r>
          </a:p>
          <a:p>
            <a:pPr marL="1160462" marR="0">
              <a:lnSpc>
                <a:spcPts val="20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200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8410" y="502022"/>
            <a:ext cx="6979953" cy="440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UZB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companies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that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made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it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big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95220" y="4463840"/>
            <a:ext cx="2895622" cy="845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6525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Established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: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2018</a:t>
            </a:r>
          </a:p>
          <a:p>
            <a:pPr marL="0" marR="0">
              <a:lnSpc>
                <a:spcPts val="20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Quantity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of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trucks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:</a:t>
            </a:r>
          </a:p>
          <a:p>
            <a:pPr marL="1160462" marR="0">
              <a:lnSpc>
                <a:spcPts val="20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250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8410" y="502022"/>
            <a:ext cx="6979953" cy="440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UZB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companies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that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made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it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big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95220" y="4463840"/>
            <a:ext cx="2895622" cy="845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6525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Established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: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2017</a:t>
            </a:r>
          </a:p>
          <a:p>
            <a:pPr marL="0" marR="0">
              <a:lnSpc>
                <a:spcPts val="20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Quantity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of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trucks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:</a:t>
            </a:r>
          </a:p>
          <a:p>
            <a:pPr marL="1160462" marR="0">
              <a:lnSpc>
                <a:spcPts val="20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133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8410" y="502022"/>
            <a:ext cx="6979953" cy="440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UZB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companies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that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made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it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big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95220" y="4463840"/>
            <a:ext cx="2895622" cy="845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6525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Established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: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2014</a:t>
            </a:r>
          </a:p>
          <a:p>
            <a:pPr marL="0" marR="0">
              <a:lnSpc>
                <a:spcPts val="20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Quantity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of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trucks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:</a:t>
            </a:r>
          </a:p>
          <a:p>
            <a:pPr marL="1160462" marR="0">
              <a:lnSpc>
                <a:spcPts val="20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460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8410" y="502022"/>
            <a:ext cx="6979953" cy="440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UZB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companies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that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made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it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big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95220" y="4463840"/>
            <a:ext cx="2895622" cy="845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6525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Established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: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spc="-28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2014</a:t>
            </a:r>
          </a:p>
          <a:p>
            <a:pPr marL="0" marR="0">
              <a:lnSpc>
                <a:spcPts val="20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Quantity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of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trucks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:</a:t>
            </a:r>
          </a:p>
          <a:p>
            <a:pPr marL="1160462" marR="0">
              <a:lnSpc>
                <a:spcPts val="20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200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34141" y="335980"/>
            <a:ext cx="9831099" cy="7491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SO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YOU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WILL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GET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100%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READY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COMPANY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WITH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ALL</a:t>
            </a:r>
            <a:r>
              <a:rPr dirty="0" sz="2400" spc="-11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NECESSARY</a:t>
            </a:r>
          </a:p>
          <a:p>
            <a:pPr marL="821531" marR="0">
              <a:lnSpc>
                <a:spcPts val="271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ATTRIBUTES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FOR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SUCCESSFUL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TRUCKING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COMPANY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4602" y="2024517"/>
            <a:ext cx="1371798" cy="3258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Dispatch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354091" y="2041815"/>
            <a:ext cx="1371624" cy="3258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Safety</a:t>
            </a: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&amp;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354091" y="2346614"/>
            <a:ext cx="1676648" cy="3258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Recruiting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08616" y="3548506"/>
            <a:ext cx="1829072" cy="6306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Trainings</a:t>
            </a: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&amp;</a:t>
            </a:r>
          </a:p>
          <a:p>
            <a:pPr marL="0" marR="0">
              <a:lnSpc>
                <a:spcPts val="2265"/>
              </a:lnSpc>
              <a:spcBef>
                <a:spcPts val="134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Orientation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427002" y="3754619"/>
            <a:ext cx="914524" cy="3258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Fleet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08617" y="5393932"/>
            <a:ext cx="1828824" cy="6306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Back</a:t>
            </a: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office</a:t>
            </a:r>
          </a:p>
          <a:p>
            <a:pPr marL="0" marR="0">
              <a:lnSpc>
                <a:spcPts val="2265"/>
              </a:lnSpc>
              <a:spcBef>
                <a:spcPts val="134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set</a:t>
            </a: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up</a:t>
            </a: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&amp;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427002" y="5696126"/>
            <a:ext cx="1676648" cy="3258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Accounting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08617" y="6003532"/>
            <a:ext cx="1981497" cy="6306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6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professional</a:t>
            </a:r>
          </a:p>
          <a:p>
            <a:pPr marL="0" marR="0">
              <a:lnSpc>
                <a:spcPts val="2265"/>
              </a:lnSpc>
              <a:spcBef>
                <a:spcPts val="134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personal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8980" y="372009"/>
            <a:ext cx="2072952" cy="440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Recruting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81895" y="1118977"/>
            <a:ext cx="2346979" cy="5121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Work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with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approved</a:t>
            </a:r>
          </a:p>
          <a:p>
            <a:pPr marL="0" marR="0">
              <a:lnSpc>
                <a:spcPts val="1812"/>
              </a:lnSpc>
              <a:spcBef>
                <a:spcPts val="107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drivers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9679" y="1146506"/>
            <a:ext cx="2346979" cy="5121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Searching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for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best</a:t>
            </a:r>
          </a:p>
          <a:p>
            <a:pPr marL="0" marR="0">
              <a:lnSpc>
                <a:spcPts val="1812"/>
              </a:lnSpc>
              <a:spcBef>
                <a:spcPts val="107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fit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drivers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52190" y="1146506"/>
            <a:ext cx="1981220" cy="5121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Work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with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hired</a:t>
            </a:r>
          </a:p>
          <a:p>
            <a:pPr marL="0" marR="0">
              <a:lnSpc>
                <a:spcPts val="1812"/>
              </a:lnSpc>
              <a:spcBef>
                <a:spcPts val="107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drivers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00765" y="1223472"/>
            <a:ext cx="274339" cy="268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93982" y="1217597"/>
            <a:ext cx="274339" cy="268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664278" y="1245126"/>
            <a:ext cx="274339" cy="268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5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302293" y="1770416"/>
            <a:ext cx="2446670" cy="576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-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Mini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orientation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&amp;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acquaintance</a:t>
            </a:r>
            <a:r>
              <a:rPr dirty="0" sz="1200" spc="64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with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charges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bonuses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24779" y="1790328"/>
            <a:ext cx="1615454" cy="210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Through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Facebook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187022" y="1808516"/>
            <a:ext cx="2164094" cy="393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-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Call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&amp;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send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messages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at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least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once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a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week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24779" y="2119724"/>
            <a:ext cx="2164094" cy="393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Through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Referrals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from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other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drivers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187021" y="2306093"/>
            <a:ext cx="2438414" cy="11078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-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Try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to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help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drivers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to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solve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any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company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related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issues</a:t>
            </a:r>
          </a:p>
          <a:p>
            <a:pPr marL="0" marR="0">
              <a:lnSpc>
                <a:spcPts val="1303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-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Inform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driver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if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there</a:t>
            </a:r>
          </a:p>
          <a:p>
            <a:pPr marL="0" marR="0">
              <a:lnSpc>
                <a:spcPts val="1359"/>
              </a:lnSpc>
              <a:spcBef>
                <a:spcPts val="8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are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any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changes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in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terms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of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agreement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302293" y="2395990"/>
            <a:ext cx="1889774" cy="210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-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Creating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TG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group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324779" y="2652431"/>
            <a:ext cx="2529854" cy="210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Cold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calling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from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database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302294" y="2697529"/>
            <a:ext cx="2529854" cy="393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-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Inform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other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departments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about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driver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081895" y="3656112"/>
            <a:ext cx="1981219" cy="268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Driver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approved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73501" y="4826450"/>
            <a:ext cx="2468900" cy="5121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Sort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out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interested</a:t>
            </a:r>
          </a:p>
          <a:p>
            <a:pPr marL="0" marR="0">
              <a:lnSpc>
                <a:spcPts val="1812"/>
              </a:lnSpc>
              <a:spcBef>
                <a:spcPts val="107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candidates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081895" y="4879112"/>
            <a:ext cx="2255534" cy="5121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Finishing</a:t>
            </a:r>
          </a:p>
          <a:p>
            <a:pPr marL="0" marR="0">
              <a:lnSpc>
                <a:spcPts val="1812"/>
              </a:lnSpc>
              <a:spcBef>
                <a:spcPts val="107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application</a:t>
            </a:r>
          </a:p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92d050"/>
                </a:solidFill>
                <a:latin typeface="HACDII+CourierNewPSMT"/>
                <a:cs typeface="HACDII+CourierNewPSMT"/>
              </a:rPr>
              <a:t>If</a:t>
            </a:r>
            <a:r>
              <a:rPr dirty="0" sz="1200">
                <a:solidFill>
                  <a:srgbClr val="92d050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92d050"/>
                </a:solidFill>
                <a:latin typeface="HACDII+CourierNewPSMT"/>
                <a:cs typeface="HACDII+CourierNewPSMT"/>
              </a:rPr>
              <a:t>complies</a:t>
            </a:r>
            <a:r>
              <a:rPr dirty="0" sz="1200">
                <a:solidFill>
                  <a:srgbClr val="92d050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92d050"/>
                </a:solidFill>
                <a:latin typeface="HACDII+CourierNewPSMT"/>
                <a:cs typeface="HACDII+CourierNewPSMT"/>
              </a:rPr>
              <a:t>with</a:t>
            </a:r>
            <a:r>
              <a:rPr dirty="0" sz="1200">
                <a:solidFill>
                  <a:srgbClr val="92d050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92d050"/>
                </a:solidFill>
                <a:latin typeface="HACDII+CourierNewPSMT"/>
                <a:cs typeface="HACDII+CourierNewPSMT"/>
              </a:rPr>
              <a:t>Safety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46765" y="4938838"/>
            <a:ext cx="274339" cy="268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641336" y="4938838"/>
            <a:ext cx="274339" cy="268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3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324779" y="5518956"/>
            <a:ext cx="2346974" cy="393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Check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if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driver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fits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our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requirements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331206" y="5518956"/>
            <a:ext cx="792495" cy="210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Get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CDL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317383" y="5816176"/>
            <a:ext cx="2529854" cy="393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Send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application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make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them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fill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it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310957" y="6020834"/>
            <a:ext cx="1798334" cy="210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Check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violations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&amp;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310957" y="6203713"/>
            <a:ext cx="1798334" cy="3627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accidents</a:t>
            </a:r>
          </a:p>
          <a:p>
            <a:pPr marL="0" marR="0">
              <a:lnSpc>
                <a:spcPts val="1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Deal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on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conditions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317383" y="6268671"/>
            <a:ext cx="2438413" cy="393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Keep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in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touch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with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driver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while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safety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check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8980" y="372009"/>
            <a:ext cx="1432768" cy="440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Safety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46438" y="926614"/>
            <a:ext cx="1524014" cy="576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Compliance</a:t>
            </a:r>
            <a:r>
              <a:rPr dirty="0" sz="12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with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regulatory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requirements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03902" y="1004380"/>
            <a:ext cx="1341134" cy="393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Federal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Motor</a:t>
            </a:r>
          </a:p>
          <a:p>
            <a:pPr marL="276225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Carrier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53673" y="1082581"/>
            <a:ext cx="274339" cy="268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26165" y="1370140"/>
            <a:ext cx="701129" cy="210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Safety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57865" y="1553019"/>
            <a:ext cx="1432768" cy="210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Administration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735729" y="2159227"/>
            <a:ext cx="2041119" cy="4606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2</a:t>
            </a:r>
            <a:r>
              <a:rPr dirty="0" sz="1600" spc="119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Transportation</a:t>
            </a:r>
          </a:p>
          <a:p>
            <a:pPr marL="395182" marR="0">
              <a:lnSpc>
                <a:spcPts val="15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safety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410125" y="2926475"/>
            <a:ext cx="3352813" cy="210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Monitor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Driver/Vehicle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examinations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410125" y="3122156"/>
            <a:ext cx="2804173" cy="751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reports,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review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the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decisions</a:t>
            </a:r>
          </a:p>
          <a:p>
            <a:pPr marL="0" marR="0">
              <a:lnSpc>
                <a:spcPts val="1359"/>
              </a:lnSpc>
              <a:spcBef>
                <a:spcPts val="131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regarding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penalties/rewards,</a:t>
            </a:r>
          </a:p>
          <a:p>
            <a:pPr marL="0" marR="0">
              <a:lnSpc>
                <a:spcPts val="1359"/>
              </a:lnSpc>
              <a:spcBef>
                <a:spcPts val="131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warnings,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terminations.</a:t>
            </a:r>
          </a:p>
          <a:p>
            <a:pPr marL="12700" marR="0">
              <a:lnSpc>
                <a:spcPts val="11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Reviewing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MVR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and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PSP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of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new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33393" y="3376080"/>
            <a:ext cx="1081000" cy="268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3</a:t>
            </a:r>
            <a:r>
              <a:rPr dirty="0" sz="1600" spc="119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Other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422825" y="3858493"/>
            <a:ext cx="2529854" cy="6021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applicants,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selecting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good</a:t>
            </a:r>
          </a:p>
          <a:p>
            <a:pPr marL="0" marR="0">
              <a:lnSpc>
                <a:spcPts val="1359"/>
              </a:lnSpc>
              <a:spcBef>
                <a:spcPts val="131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candidates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for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potential</a:t>
            </a:r>
          </a:p>
          <a:p>
            <a:pPr marL="0" marR="0">
              <a:lnSpc>
                <a:spcPts val="1359"/>
              </a:lnSpc>
              <a:spcBef>
                <a:spcPts val="131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drivers.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14544" y="4070273"/>
            <a:ext cx="2895614" cy="210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Works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with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necessary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documents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14544" y="4471384"/>
            <a:ext cx="3444254" cy="4064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Add/removal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of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drivers/endorsements,</a:t>
            </a:r>
          </a:p>
          <a:p>
            <a:pPr marL="0" marR="0">
              <a:lnSpc>
                <a:spcPts val="1359"/>
              </a:lnSpc>
              <a:spcBef>
                <a:spcPts val="131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applications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for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new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policies.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435524" y="4465941"/>
            <a:ext cx="1432574" cy="393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Driver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check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&amp;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tests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440414" y="4912498"/>
            <a:ext cx="2438413" cy="210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Trainings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for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new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drivers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421520" y="5052564"/>
            <a:ext cx="3718573" cy="4064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Quarterly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IFTA,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reports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for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NM,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KY,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NY.</a:t>
            </a:r>
          </a:p>
          <a:p>
            <a:pPr marL="0" marR="0">
              <a:lnSpc>
                <a:spcPts val="1359"/>
              </a:lnSpc>
              <a:spcBef>
                <a:spcPts val="131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Monthly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OR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reports.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431358" y="5398959"/>
            <a:ext cx="1889774" cy="210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Work</a:t>
            </a:r>
            <a:r>
              <a:rPr dirty="0" sz="12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on</a:t>
            </a:r>
            <a:r>
              <a:rPr dirty="0" sz="12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accidents</a:t>
            </a:r>
            <a:r>
              <a:rPr dirty="0" sz="12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: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431232" y="5661511"/>
            <a:ext cx="3261373" cy="4064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Monitor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safety-related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portals,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e-</a:t>
            </a:r>
          </a:p>
          <a:p>
            <a:pPr marL="0" marR="0">
              <a:lnSpc>
                <a:spcPts val="1359"/>
              </a:lnSpc>
              <a:spcBef>
                <a:spcPts val="131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mails,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mail.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494942" y="5689597"/>
            <a:ext cx="3078494" cy="393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Reviewing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/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Opening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/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Monitoring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Claims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421520" y="6020120"/>
            <a:ext cx="2895614" cy="576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All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insurance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related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tasks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: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Working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on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internal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/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external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audits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494942" y="6055357"/>
            <a:ext cx="2072654" cy="393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Correct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Documentation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Monitoring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payments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8980" y="372009"/>
            <a:ext cx="3779554" cy="440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Fleet</a:t>
            </a:r>
            <a:r>
              <a:rPr dirty="0" sz="2800" spc="1679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department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30643" y="1520562"/>
            <a:ext cx="884039" cy="268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TRUCKS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01004" y="1521893"/>
            <a:ext cx="1005978" cy="268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SERVICE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42567" y="2181290"/>
            <a:ext cx="2606057" cy="4528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Searching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for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available</a:t>
            </a:r>
          </a:p>
          <a:p>
            <a:pPr marL="0" marR="0">
              <a:lnSpc>
                <a:spcPts val="158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trucks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84134" y="2220848"/>
            <a:ext cx="4267216" cy="6662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Scheduling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regular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truck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maintenance</a:t>
            </a:r>
          </a:p>
          <a:p>
            <a:pPr marL="914400" marR="0">
              <a:lnSpc>
                <a:spcPts val="158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Prevented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maintenance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services</a:t>
            </a:r>
          </a:p>
          <a:p>
            <a:pPr marL="914400" marR="0">
              <a:lnSpc>
                <a:spcPts val="158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Annual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inspections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42567" y="2689049"/>
            <a:ext cx="3566176" cy="4528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Providing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necessary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materials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to</a:t>
            </a:r>
          </a:p>
          <a:p>
            <a:pPr marL="0" marR="0">
              <a:lnSpc>
                <a:spcPts val="158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truck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42567" y="3115769"/>
            <a:ext cx="3459496" cy="11186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1440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Devices</a:t>
            </a:r>
          </a:p>
          <a:p>
            <a:pPr marL="914400" marR="0">
              <a:lnSpc>
                <a:spcPts val="158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Stickers</a:t>
            </a:r>
          </a:p>
          <a:p>
            <a:pPr marL="914400" marR="0">
              <a:lnSpc>
                <a:spcPts val="158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Documentation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and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etc</a:t>
            </a:r>
          </a:p>
          <a:p>
            <a:pPr marL="0" marR="0">
              <a:lnSpc>
                <a:spcPts val="1585"/>
              </a:lnSpc>
              <a:spcBef>
                <a:spcPts val="296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Maintaining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strong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relationship</a:t>
            </a:r>
          </a:p>
          <a:p>
            <a:pPr marL="0" marR="0">
              <a:lnSpc>
                <a:spcPts val="158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with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truck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rental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companies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994597" y="3281111"/>
            <a:ext cx="4312935" cy="13063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Maintaining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detailed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records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of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vehicle</a:t>
            </a:r>
          </a:p>
          <a:p>
            <a:pPr marL="0" marR="0">
              <a:lnSpc>
                <a:spcPts val="158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servicing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and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inspection</a:t>
            </a:r>
          </a:p>
          <a:p>
            <a:pPr marL="914400" marR="0">
              <a:lnSpc>
                <a:spcPts val="158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Status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of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current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trucks</a:t>
            </a:r>
          </a:p>
          <a:p>
            <a:pPr marL="0" marR="0">
              <a:lnSpc>
                <a:spcPts val="158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servicing</a:t>
            </a:r>
          </a:p>
          <a:p>
            <a:pPr marL="914400" marR="0">
              <a:lnSpc>
                <a:spcPts val="158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Database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for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previous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serviced</a:t>
            </a:r>
          </a:p>
          <a:p>
            <a:pPr marL="0" marR="0">
              <a:lnSpc>
                <a:spcPts val="158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trucks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39392" y="4563378"/>
            <a:ext cx="3779536" cy="4528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Orientation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and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assistance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for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new</a:t>
            </a:r>
          </a:p>
          <a:p>
            <a:pPr marL="0" marR="0">
              <a:lnSpc>
                <a:spcPts val="158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starter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drivers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994597" y="4564225"/>
            <a:ext cx="3349007" cy="4528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Ensuring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strict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servicing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and</a:t>
            </a:r>
          </a:p>
          <a:p>
            <a:pPr marL="0" marR="0">
              <a:lnSpc>
                <a:spcPts val="158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maintenance</a:t>
            </a:r>
            <a:r>
              <a:rPr dirty="0" sz="1400" spc="-3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(Truck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breakdowns)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39392" y="5275689"/>
            <a:ext cx="3032776" cy="4528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Proper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management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of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driver</a:t>
            </a:r>
          </a:p>
          <a:p>
            <a:pPr marL="0" marR="0">
              <a:lnSpc>
                <a:spcPts val="158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termination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process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994597" y="5543744"/>
            <a:ext cx="3566176" cy="4528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Effective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interaction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with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other</a:t>
            </a:r>
          </a:p>
          <a:p>
            <a:pPr marL="0" marR="0">
              <a:lnSpc>
                <a:spcPts val="158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departments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42567" y="6052336"/>
            <a:ext cx="3886216" cy="2395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Monitoring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Trucks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information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4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sheet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8980" y="372009"/>
            <a:ext cx="2499394" cy="440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Dispatch</a:t>
            </a:r>
            <a:r>
              <a:rPr dirty="0" sz="2800" spc="1679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–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0421" y="1036848"/>
            <a:ext cx="274339" cy="268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46979" y="1067060"/>
            <a:ext cx="2346979" cy="268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Analyze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the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market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45421" y="1645048"/>
            <a:ext cx="4259595" cy="5551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Help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the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driver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to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get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best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appointment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for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the</a:t>
            </a:r>
          </a:p>
          <a:p>
            <a:pPr marL="0" marR="0">
              <a:lnSpc>
                <a:spcPts val="1246"/>
              </a:lnSpc>
              <a:spcBef>
                <a:spcPts val="216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load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according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to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the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wish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of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the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driver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and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make</a:t>
            </a:r>
          </a:p>
          <a:p>
            <a:pPr marL="0" marR="0">
              <a:lnSpc>
                <a:spcPts val="1246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sure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driver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is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in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safe.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84434" y="1667204"/>
            <a:ext cx="2712735" cy="5401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Check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out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the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market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condition</a:t>
            </a:r>
          </a:p>
          <a:p>
            <a:pPr marL="1" marR="0">
              <a:lnSpc>
                <a:spcPts val="11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Analyze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which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load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better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84435" y="2179480"/>
            <a:ext cx="518219" cy="210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book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84437" y="2338696"/>
            <a:ext cx="2346974" cy="393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Check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out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which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state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is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better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to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book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load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245421" y="2362548"/>
            <a:ext cx="3756674" cy="375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Make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sure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each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driver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(L/C)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or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team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reach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a</a:t>
            </a:r>
          </a:p>
          <a:p>
            <a:pPr marL="0" marR="0">
              <a:lnSpc>
                <a:spcPts val="1246"/>
              </a:lnSpc>
              <a:spcBef>
                <a:spcPts val="216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weekly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gross/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rpm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goal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set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by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management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84437" y="2874988"/>
            <a:ext cx="2804174" cy="393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Make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sure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the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load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paying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is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more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than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average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market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rate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245421" y="2900672"/>
            <a:ext cx="3924315" cy="3757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Provide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good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service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to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customers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–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brokers,</a:t>
            </a:r>
          </a:p>
          <a:p>
            <a:pPr marL="0" marR="0">
              <a:lnSpc>
                <a:spcPts val="1246"/>
              </a:lnSpc>
              <a:spcBef>
                <a:spcPts val="216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build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strong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business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relationships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with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them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245421" y="3438797"/>
            <a:ext cx="4259595" cy="7344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Responsible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for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good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communication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with</a:t>
            </a:r>
          </a:p>
          <a:p>
            <a:pPr marL="0" marR="0">
              <a:lnSpc>
                <a:spcPts val="1246"/>
              </a:lnSpc>
              <a:spcBef>
                <a:spcPts val="216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safety/fleet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departments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make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sure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drivers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follow</a:t>
            </a:r>
          </a:p>
          <a:p>
            <a:pPr marL="0" marR="0">
              <a:lnSpc>
                <a:spcPts val="1246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their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instructions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(drug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tests,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PM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service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apps,</a:t>
            </a:r>
          </a:p>
          <a:p>
            <a:pPr marL="0" marR="0">
              <a:lnSpc>
                <a:spcPts val="1246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HACDII+CourierNewPSMT"/>
                <a:cs typeface="HACDII+CourierNewPSMT"/>
              </a:rPr>
              <a:t>etc.)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60421" y="4265461"/>
            <a:ext cx="274339" cy="268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46979" y="4295673"/>
            <a:ext cx="1249699" cy="268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Book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load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948138" y="4354401"/>
            <a:ext cx="1468945" cy="2738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3</a:t>
            </a:r>
            <a:r>
              <a:rPr dirty="0" sz="1600" spc="765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Finalize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298256" y="4871813"/>
            <a:ext cx="2529854" cy="393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Book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through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Loadboards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or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directly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from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brokers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280696" y="4935756"/>
            <a:ext cx="2072654" cy="576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Update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other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departments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regarding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the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load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298258" y="5393788"/>
            <a:ext cx="2987054" cy="11461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Check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all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details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: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load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appt,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weight,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commodity,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special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requirements</a:t>
            </a:r>
          </a:p>
          <a:p>
            <a:pPr marL="0" marR="0">
              <a:lnSpc>
                <a:spcPts val="1359"/>
              </a:lnSpc>
              <a:spcBef>
                <a:spcPts val="246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Get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Rate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confirmation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,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sign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it</a:t>
            </a:r>
          </a:p>
          <a:p>
            <a:pPr marL="0" marR="0">
              <a:lnSpc>
                <a:spcPts val="1359"/>
              </a:lnSpc>
              <a:spcBef>
                <a:spcPts val="8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and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dispatch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driver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according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to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it.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280696" y="5667276"/>
            <a:ext cx="1981214" cy="393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Dispatch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driver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till</a:t>
            </a:r>
          </a:p>
          <a:p>
            <a:pPr marL="0" marR="0">
              <a:lnSpc>
                <a:spcPts val="1359"/>
              </a:lnSpc>
              <a:spcBef>
                <a:spcPts val="3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</a:rPr>
              <a:t>delivery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280696" y="6215915"/>
            <a:ext cx="2255534" cy="210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looking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next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200">
                <a:solidFill>
                  <a:srgbClr val="ffffff"/>
                </a:solidFill>
                <a:latin typeface="HACDII+CourierNewPSMT"/>
                <a:cs typeface="HACDII+CourierNewPSM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load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8980" y="372009"/>
            <a:ext cx="1432768" cy="440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Broker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45614" y="1117164"/>
            <a:ext cx="1615459" cy="5121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Carrier</a:t>
            </a:r>
          </a:p>
          <a:p>
            <a:pPr marL="0" marR="0">
              <a:lnSpc>
                <a:spcPts val="1812"/>
              </a:lnSpc>
              <a:spcBef>
                <a:spcPts val="107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company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(we)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26192" y="1151238"/>
            <a:ext cx="1112676" cy="4528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9543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Set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up</a:t>
            </a:r>
          </a:p>
          <a:p>
            <a:pPr marL="0" marR="0">
              <a:lnSpc>
                <a:spcPts val="158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agreement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06072" y="1210815"/>
            <a:ext cx="975493" cy="297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Broker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46627" y="1216787"/>
            <a:ext cx="975493" cy="297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Broker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1744" y="1241391"/>
            <a:ext cx="1127918" cy="2682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Customer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208366" y="3346025"/>
            <a:ext cx="1005857" cy="4528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For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each</a:t>
            </a:r>
          </a:p>
          <a:p>
            <a:pPr marL="212725" marR="0">
              <a:lnSpc>
                <a:spcPts val="158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load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16649" y="3570221"/>
            <a:ext cx="6126502" cy="755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1118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They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use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their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connections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with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carriers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to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help</a:t>
            </a:r>
          </a:p>
          <a:p>
            <a:pPr marL="0" marR="0">
              <a:lnSpc>
                <a:spcPts val="1812"/>
              </a:lnSpc>
              <a:spcBef>
                <a:spcPts val="107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shippers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get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their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loads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covered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at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better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prices</a:t>
            </a:r>
          </a:p>
          <a:p>
            <a:pPr marL="183356" marR="0">
              <a:lnSpc>
                <a:spcPts val="1812"/>
              </a:lnSpc>
              <a:spcBef>
                <a:spcPts val="157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that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most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shippers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have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the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power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to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negotiate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71744" y="4720498"/>
            <a:ext cx="5558804" cy="2570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fffff"/>
                </a:solidFill>
                <a:latin typeface="CRMFTL+Wingdings-Regular"/>
                <a:cs typeface="CRMFTL+Wingdings-Regular"/>
              </a:rPr>
              <a:t>§</a:t>
            </a:r>
            <a:r>
              <a:rPr dirty="0" sz="1450" spc="12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They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earn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a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commission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on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each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load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they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‘sell’,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57494" y="4951373"/>
            <a:ext cx="4206255" cy="2395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schedule,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and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see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through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to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delivery.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71744" y="5360578"/>
            <a:ext cx="5985524" cy="6837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ffffff"/>
                </a:solidFill>
                <a:latin typeface="CRMFTL+Wingdings-Regular"/>
                <a:cs typeface="CRMFTL+Wingdings-Regular"/>
              </a:rPr>
              <a:t>§</a:t>
            </a:r>
            <a:r>
              <a:rPr dirty="0" sz="1450" spc="122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Their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earnings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come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from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‘selling’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loads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to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carriers</a:t>
            </a:r>
          </a:p>
          <a:p>
            <a:pPr marL="285750" marR="0">
              <a:lnSpc>
                <a:spcPts val="158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for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less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than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shippers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are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willing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to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pay,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ideally</a:t>
            </a:r>
          </a:p>
          <a:p>
            <a:pPr marL="285750" marR="0">
              <a:lnSpc>
                <a:spcPts val="158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covering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expenses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and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netting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them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a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profit.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192098" y="5526212"/>
            <a:ext cx="579189" cy="2395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Rate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766648" y="5739572"/>
            <a:ext cx="1432768" cy="6662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confirmation</a:t>
            </a:r>
          </a:p>
          <a:p>
            <a:pPr marL="212725" marR="0">
              <a:lnSpc>
                <a:spcPts val="158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paper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is</a:t>
            </a:r>
          </a:p>
          <a:p>
            <a:pPr marL="319087" marR="0">
              <a:lnSpc>
                <a:spcPts val="158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HACDII+CourierNewPSMT"/>
                <a:cs typeface="HACDII+CourierNewPSMT"/>
              </a:rPr>
              <a:t>signed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8980" y="372009"/>
            <a:ext cx="3779554" cy="440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Update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department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78381" y="1247508"/>
            <a:ext cx="5913139" cy="5713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Main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responsibilities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of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update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department</a:t>
            </a:r>
          </a:p>
          <a:p>
            <a:pPr marL="0" marR="0">
              <a:lnSpc>
                <a:spcPts val="2039"/>
              </a:lnSpc>
              <a:spcBef>
                <a:spcPts val="17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includes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 </a:t>
            </a:r>
            <a:r>
              <a:rPr dirty="0" sz="1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24485" y="1892054"/>
            <a:ext cx="5151142" cy="9998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Update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brokers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about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drivers’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location,</a:t>
            </a:r>
          </a:p>
          <a:p>
            <a:pPr marL="0" marR="0">
              <a:lnSpc>
                <a:spcPts val="1812"/>
              </a:lnSpc>
              <a:spcBef>
                <a:spcPts val="107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arrivals/departures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to/from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the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stops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and</a:t>
            </a:r>
          </a:p>
          <a:p>
            <a:pPr marL="0" marR="0">
              <a:lnSpc>
                <a:spcPts val="1812"/>
              </a:lnSpc>
              <a:spcBef>
                <a:spcPts val="157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issues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drivers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having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on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stops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and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in-</a:t>
            </a:r>
          </a:p>
          <a:p>
            <a:pPr marL="0" marR="0">
              <a:lnSpc>
                <a:spcPts val="1812"/>
              </a:lnSpc>
              <a:spcBef>
                <a:spcPts val="107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transit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24487" y="2944708"/>
            <a:ext cx="5394981" cy="5121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Make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sure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drivers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are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arriving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to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all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stops</a:t>
            </a:r>
          </a:p>
          <a:p>
            <a:pPr marL="0" marR="0">
              <a:lnSpc>
                <a:spcPts val="1812"/>
              </a:lnSpc>
              <a:spcBef>
                <a:spcPts val="107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on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time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024487" y="3775933"/>
            <a:ext cx="5029221" cy="5121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Resolve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all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issues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drivers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are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having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on</a:t>
            </a:r>
          </a:p>
          <a:p>
            <a:pPr marL="0" marR="0">
              <a:lnSpc>
                <a:spcPts val="1812"/>
              </a:lnSpc>
              <a:spcBef>
                <a:spcPts val="107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time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24487" y="4482735"/>
            <a:ext cx="5273061" cy="755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Provide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with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written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and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verbal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follow-ups</a:t>
            </a:r>
          </a:p>
          <a:p>
            <a:pPr marL="0" marR="0">
              <a:lnSpc>
                <a:spcPts val="1812"/>
              </a:lnSpc>
              <a:spcBef>
                <a:spcPts val="107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for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the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next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shift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about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issues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happened</a:t>
            </a:r>
          </a:p>
          <a:p>
            <a:pPr marL="0" marR="0">
              <a:lnSpc>
                <a:spcPts val="1812"/>
              </a:lnSpc>
              <a:spcBef>
                <a:spcPts val="157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with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drivers.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024486" y="5509535"/>
            <a:ext cx="4541541" cy="5121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Respond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to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all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brokers’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and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drivers’</a:t>
            </a:r>
          </a:p>
          <a:p>
            <a:pPr marL="0" marR="0">
              <a:lnSpc>
                <a:spcPts val="1812"/>
              </a:lnSpc>
              <a:spcBef>
                <a:spcPts val="107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messages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on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600">
                <a:solidFill>
                  <a:srgbClr val="ffffff"/>
                </a:solidFill>
                <a:latin typeface="HACDII+CourierNewPSMT"/>
                <a:cs typeface="HACDII+CourierNewPSMT"/>
              </a:rPr>
              <a:t>time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8980" y="372009"/>
            <a:ext cx="2286347" cy="440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RMMCHJ+CourierNewPS-BoldMT"/>
                <a:cs typeface="RMMCHJ+CourierNewPS-BoldMT"/>
              </a:rPr>
              <a:t>Accounting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9268" y="1241707"/>
            <a:ext cx="5524518" cy="482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Ensuring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correctness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of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the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necessary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paperwork</a:t>
            </a:r>
          </a:p>
          <a:p>
            <a:pPr marL="0" marR="0">
              <a:lnSpc>
                <a:spcPts val="1699"/>
              </a:lnSpc>
              <a:spcBef>
                <a:spcPts val="100"/>
              </a:spcBef>
              <a:spcAft>
                <a:spcPts val="0"/>
              </a:spcAft>
            </a:pP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for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invoices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(rate,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customer,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carrier);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8923" y="2197710"/>
            <a:ext cx="5410218" cy="482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Checking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all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invoices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for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correctness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with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the</a:t>
            </a:r>
          </a:p>
          <a:p>
            <a:pPr marL="0" marR="0">
              <a:lnSpc>
                <a:spcPts val="1699"/>
              </a:lnSpc>
              <a:spcBef>
                <a:spcPts val="100"/>
              </a:spcBef>
              <a:spcAft>
                <a:spcPts val="0"/>
              </a:spcAft>
            </a:pP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person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who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made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the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payment;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49268" y="3415271"/>
            <a:ext cx="5867418" cy="711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Collecting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all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original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paperwork,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keeping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records</a:t>
            </a:r>
          </a:p>
          <a:p>
            <a:pPr marL="0" marR="0">
              <a:lnSpc>
                <a:spcPts val="1699"/>
              </a:lnSpc>
              <a:spcBef>
                <a:spcPts val="100"/>
              </a:spcBef>
              <a:spcAft>
                <a:spcPts val="0"/>
              </a:spcAft>
            </a:pP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of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mail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received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from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drivers,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sending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weekly</a:t>
            </a:r>
          </a:p>
          <a:p>
            <a:pPr marL="0" marR="0">
              <a:lnSpc>
                <a:spcPts val="1699"/>
              </a:lnSpc>
              <a:spcBef>
                <a:spcPts val="100"/>
              </a:spcBef>
              <a:spcAft>
                <a:spcPts val="0"/>
              </a:spcAft>
            </a:pP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reminders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to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drivers;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67211" y="4519099"/>
            <a:ext cx="5181618" cy="482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Preparing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invoices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for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factoring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and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sending</a:t>
            </a:r>
          </a:p>
          <a:p>
            <a:pPr marL="0" marR="0">
              <a:lnSpc>
                <a:spcPts val="1699"/>
              </a:lnSpc>
              <a:spcBef>
                <a:spcPts val="100"/>
              </a:spcBef>
              <a:spcAft>
                <a:spcPts val="0"/>
              </a:spcAft>
            </a:pP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direct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invoices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to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carriers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daily;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8924" y="5616977"/>
            <a:ext cx="5867418" cy="711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Maintaining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QuickBooks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for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company,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monitoring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all</a:t>
            </a:r>
          </a:p>
          <a:p>
            <a:pPr marL="0" marR="0">
              <a:lnSpc>
                <a:spcPts val="1699"/>
              </a:lnSpc>
              <a:spcBef>
                <a:spcPts val="100"/>
              </a:spcBef>
              <a:spcAft>
                <a:spcPts val="0"/>
              </a:spcAft>
            </a:pP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payments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made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from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company's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bank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account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and</a:t>
            </a:r>
          </a:p>
          <a:p>
            <a:pPr marL="0" marR="0">
              <a:lnSpc>
                <a:spcPts val="1699"/>
              </a:lnSpc>
              <a:spcBef>
                <a:spcPts val="100"/>
              </a:spcBef>
              <a:spcAft>
                <a:spcPts val="0"/>
              </a:spcAft>
            </a:pP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collecting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paperwork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for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every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 </a:t>
            </a:r>
            <a:r>
              <a:rPr dirty="0" sz="1500">
                <a:solidFill>
                  <a:srgbClr val="ffffff"/>
                </a:solidFill>
                <a:latin typeface="HACDII+CourierNewPSMT"/>
                <a:cs typeface="HACDII+CourierNewPSMT"/>
              </a:rPr>
              <a:t>transaction;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2023-01-25T12:07:49-06:00</dcterms:modified>
</cp:coreProperties>
</file>