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8283D61-7570-499C-A222-669F1D339C99}">
  <a:tblStyle styleId="{88283D61-7570-499C-A222-669F1D339C9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535a3bbd9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535a3bbd9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535a3bbd93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535a3bbd93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535a3bbd93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535a3bbd93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48fd10597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48fd1059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4b58e9cd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4b58e9cd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4b743dea8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4b743dea8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4b743dea8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4b743dea8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4b743dea8d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4b743dea8d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529d4bb53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529d4bb53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535a3bbd9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535a3bbd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535a3bbd93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535a3bbd9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ru" sz="11100"/>
              <a:t>S</a:t>
            </a:r>
            <a:r>
              <a:rPr lang="ru" sz="11100"/>
              <a:t>H</a:t>
            </a:r>
            <a:r>
              <a:rPr lang="ru" sz="11100"/>
              <a:t>EBER</a:t>
            </a:r>
            <a:endParaRPr sz="11100"/>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ru"/>
              <a:t>РЕМОНТ КОЖГАЛАНТЕРЕИ</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2"/>
          <p:cNvSpPr txBox="1"/>
          <p:nvPr/>
        </p:nvSpPr>
        <p:spPr>
          <a:xfrm>
            <a:off x="630600" y="43475"/>
            <a:ext cx="7749300" cy="1000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300"/>
          </a:p>
          <a:p>
            <a:pPr indent="0" lvl="0" marL="0" rtl="0" algn="l">
              <a:spcBef>
                <a:spcPts val="0"/>
              </a:spcBef>
              <a:spcAft>
                <a:spcPts val="0"/>
              </a:spcAft>
              <a:buClr>
                <a:schemeClr val="dk1"/>
              </a:buClr>
              <a:buSzPts val="1100"/>
              <a:buFont typeface="Arial"/>
              <a:buNone/>
            </a:pPr>
            <a:r>
              <a:rPr b="1" lang="ru" sz="1300">
                <a:solidFill>
                  <a:schemeClr val="dk1"/>
                </a:solidFill>
              </a:rPr>
              <a:t>3. План по персоналу по 5 филиалам:</a:t>
            </a:r>
            <a:endParaRPr b="1" sz="1300">
              <a:solidFill>
                <a:schemeClr val="dk1"/>
              </a:solidFill>
            </a:endParaRPr>
          </a:p>
          <a:p>
            <a:pPr indent="0" lvl="0" marL="0" rtl="0" algn="l">
              <a:spcBef>
                <a:spcPts val="0"/>
              </a:spcBef>
              <a:spcAft>
                <a:spcPts val="0"/>
              </a:spcAft>
              <a:buClr>
                <a:schemeClr val="dk1"/>
              </a:buClr>
              <a:buSzPts val="1100"/>
              <a:buFont typeface="Arial"/>
              <a:buNone/>
            </a:pPr>
            <a:r>
              <a:t/>
            </a:r>
            <a:endParaRPr sz="1300">
              <a:solidFill>
                <a:schemeClr val="dk1"/>
              </a:solidFill>
            </a:endParaRPr>
          </a:p>
          <a:p>
            <a:pPr indent="-1905" lvl="0" marL="635" rtl="0" algn="just">
              <a:spcBef>
                <a:spcPts val="0"/>
              </a:spcBef>
              <a:spcAft>
                <a:spcPts val="0"/>
              </a:spcAft>
              <a:buClr>
                <a:schemeClr val="dk1"/>
              </a:buClr>
              <a:buSzPts val="1100"/>
              <a:buFont typeface="Arial"/>
              <a:buNone/>
            </a:pPr>
            <a:r>
              <a:rPr lang="ru">
                <a:solidFill>
                  <a:schemeClr val="dk1"/>
                </a:solidFill>
                <a:latin typeface="Times New Roman"/>
                <a:ea typeface="Times New Roman"/>
                <a:cs typeface="Times New Roman"/>
                <a:sym typeface="Times New Roman"/>
              </a:rPr>
              <a:t>Месячный фонд оплаты труда составляет  5 200 000 тенге.</a:t>
            </a:r>
            <a:endParaRPr sz="1300"/>
          </a:p>
        </p:txBody>
      </p:sp>
      <p:graphicFrame>
        <p:nvGraphicFramePr>
          <p:cNvPr id="105" name="Google Shape;105;p22"/>
          <p:cNvGraphicFramePr/>
          <p:nvPr/>
        </p:nvGraphicFramePr>
        <p:xfrm>
          <a:off x="630613" y="1208083"/>
          <a:ext cx="3000000" cy="3000000"/>
        </p:xfrm>
        <a:graphic>
          <a:graphicData uri="http://schemas.openxmlformats.org/drawingml/2006/table">
            <a:tbl>
              <a:tblPr>
                <a:noFill/>
                <a:tableStyleId>{88283D61-7570-499C-A222-669F1D339C99}</a:tableStyleId>
              </a:tblPr>
              <a:tblGrid>
                <a:gridCol w="2007425"/>
                <a:gridCol w="2007425"/>
                <a:gridCol w="2007425"/>
                <a:gridCol w="2035375"/>
              </a:tblGrid>
              <a:tr h="710675">
                <a:tc>
                  <a:txBody>
                    <a:bodyPr/>
                    <a:lstStyle/>
                    <a:p>
                      <a:pPr indent="0" lvl="0" marL="0" rtl="0" algn="l">
                        <a:spcBef>
                          <a:spcPts val="0"/>
                        </a:spcBef>
                        <a:spcAft>
                          <a:spcPts val="0"/>
                        </a:spcAft>
                        <a:buNone/>
                      </a:pPr>
                      <a:r>
                        <a:rPr lang="ru" sz="1200">
                          <a:highlight>
                            <a:srgbClr val="FFFFFF"/>
                          </a:highlight>
                        </a:rPr>
                        <a:t>Должность</a:t>
                      </a:r>
                      <a:endParaRPr sz="1200">
                        <a:highlight>
                          <a:srgbClr val="FFFFFF"/>
                        </a:highlight>
                      </a:endParaRPr>
                    </a:p>
                  </a:txBody>
                  <a:tcPr marT="91425" marB="91425" marR="91425" marL="91425"/>
                </a:tc>
                <a:tc>
                  <a:txBody>
                    <a:bodyPr/>
                    <a:lstStyle/>
                    <a:p>
                      <a:pPr indent="0" lvl="0" marL="0" rtl="0" algn="l">
                        <a:spcBef>
                          <a:spcPts val="0"/>
                        </a:spcBef>
                        <a:spcAft>
                          <a:spcPts val="0"/>
                        </a:spcAft>
                        <a:buNone/>
                      </a:pPr>
                      <a:r>
                        <a:rPr lang="ru" sz="1200">
                          <a:highlight>
                            <a:srgbClr val="FFFFFF"/>
                          </a:highlight>
                        </a:rPr>
                        <a:t>Количество сотрудников</a:t>
                      </a:r>
                      <a:endParaRPr sz="1200">
                        <a:highlight>
                          <a:srgbClr val="FFFFFF"/>
                        </a:highlight>
                      </a:endParaRPr>
                    </a:p>
                  </a:txBody>
                  <a:tcPr marT="91425" marB="91425" marR="91425" marL="91425"/>
                </a:tc>
                <a:tc>
                  <a:txBody>
                    <a:bodyPr/>
                    <a:lstStyle/>
                    <a:p>
                      <a:pPr indent="0" lvl="0" marL="0" rtl="0" algn="l">
                        <a:spcBef>
                          <a:spcPts val="0"/>
                        </a:spcBef>
                        <a:spcAft>
                          <a:spcPts val="0"/>
                        </a:spcAft>
                        <a:buNone/>
                      </a:pPr>
                      <a:r>
                        <a:rPr lang="ru" sz="1200">
                          <a:highlight>
                            <a:srgbClr val="FFFFFF"/>
                          </a:highlight>
                        </a:rPr>
                        <a:t>Зарплата (тенге)</a:t>
                      </a:r>
                      <a:endParaRPr sz="1200">
                        <a:highlight>
                          <a:srgbClr val="FFFFFF"/>
                        </a:highlight>
                      </a:endParaRPr>
                    </a:p>
                  </a:txBody>
                  <a:tcPr marT="91425" marB="91425" marR="91425" marL="91425"/>
                </a:tc>
                <a:tc>
                  <a:txBody>
                    <a:bodyPr/>
                    <a:lstStyle/>
                    <a:p>
                      <a:pPr indent="0" lvl="0" marL="0" rtl="0" algn="l">
                        <a:spcBef>
                          <a:spcPts val="0"/>
                        </a:spcBef>
                        <a:spcAft>
                          <a:spcPts val="0"/>
                        </a:spcAft>
                        <a:buNone/>
                      </a:pPr>
                      <a:r>
                        <a:rPr lang="ru" sz="1200">
                          <a:highlight>
                            <a:srgbClr val="FFFFFF"/>
                          </a:highlight>
                        </a:rPr>
                        <a:t>Платежи</a:t>
                      </a:r>
                      <a:endParaRPr sz="1200">
                        <a:highlight>
                          <a:srgbClr val="FFFFFF"/>
                        </a:highlight>
                      </a:endParaRPr>
                    </a:p>
                  </a:txBody>
                  <a:tcPr marT="91425" marB="91425" marR="91425" marL="91425"/>
                </a:tc>
              </a:tr>
              <a:tr h="339725">
                <a:tc>
                  <a:txBody>
                    <a:bodyPr/>
                    <a:lstStyle/>
                    <a:p>
                      <a:pPr indent="0" lvl="0" marL="0" rtl="0" algn="l">
                        <a:spcBef>
                          <a:spcPts val="0"/>
                        </a:spcBef>
                        <a:spcAft>
                          <a:spcPts val="0"/>
                        </a:spcAft>
                        <a:buNone/>
                      </a:pPr>
                      <a:r>
                        <a:rPr lang="ru" sz="1200"/>
                        <a:t>Директор</a:t>
                      </a:r>
                      <a:endParaRPr sz="1200"/>
                    </a:p>
                  </a:txBody>
                  <a:tcPr marT="91425" marB="91425" marR="91425" marL="91425"/>
                </a:tc>
                <a:tc>
                  <a:txBody>
                    <a:bodyPr/>
                    <a:lstStyle/>
                    <a:p>
                      <a:pPr indent="0" lvl="0" marL="0" rtl="0" algn="l">
                        <a:spcBef>
                          <a:spcPts val="0"/>
                        </a:spcBef>
                        <a:spcAft>
                          <a:spcPts val="0"/>
                        </a:spcAft>
                        <a:buNone/>
                      </a:pPr>
                      <a:r>
                        <a:rPr lang="ru" sz="1200"/>
                        <a:t>1</a:t>
                      </a:r>
                      <a:endParaRPr sz="1200"/>
                    </a:p>
                  </a:txBody>
                  <a:tcPr marT="91425" marB="91425" marR="91425" marL="91425"/>
                </a:tc>
                <a:tc>
                  <a:txBody>
                    <a:bodyPr/>
                    <a:lstStyle/>
                    <a:p>
                      <a:pPr indent="0" lvl="0" marL="0" rtl="0" algn="l">
                        <a:spcBef>
                          <a:spcPts val="0"/>
                        </a:spcBef>
                        <a:spcAft>
                          <a:spcPts val="0"/>
                        </a:spcAft>
                        <a:buNone/>
                      </a:pPr>
                      <a:r>
                        <a:rPr lang="ru" sz="1200"/>
                        <a:t>250 000</a:t>
                      </a:r>
                      <a:endParaRPr sz="1200"/>
                    </a:p>
                  </a:txBody>
                  <a:tcPr marT="91425" marB="91425" marR="91425" marL="91425"/>
                </a:tc>
                <a:tc>
                  <a:txBody>
                    <a:bodyPr/>
                    <a:lstStyle/>
                    <a:p>
                      <a:pPr indent="0" lvl="0" marL="0" rtl="0" algn="l">
                        <a:spcBef>
                          <a:spcPts val="0"/>
                        </a:spcBef>
                        <a:spcAft>
                          <a:spcPts val="0"/>
                        </a:spcAft>
                        <a:buNone/>
                      </a:pPr>
                      <a:r>
                        <a:rPr lang="ru" sz="1200">
                          <a:solidFill>
                            <a:schemeClr val="dk1"/>
                          </a:solidFill>
                        </a:rPr>
                        <a:t>Ежемесячно</a:t>
                      </a:r>
                      <a:endParaRPr sz="1200"/>
                    </a:p>
                  </a:txBody>
                  <a:tcPr marT="91425" marB="91425" marR="91425" marL="91425"/>
                </a:tc>
              </a:tr>
              <a:tr h="339725">
                <a:tc>
                  <a:txBody>
                    <a:bodyPr/>
                    <a:lstStyle/>
                    <a:p>
                      <a:pPr indent="0" lvl="0" marL="0" rtl="0" algn="l">
                        <a:spcBef>
                          <a:spcPts val="0"/>
                        </a:spcBef>
                        <a:spcAft>
                          <a:spcPts val="0"/>
                        </a:spcAft>
                        <a:buNone/>
                      </a:pPr>
                      <a:r>
                        <a:rPr lang="ru" sz="1200"/>
                        <a:t>Бухгалтер</a:t>
                      </a:r>
                      <a:endParaRPr sz="1200"/>
                    </a:p>
                  </a:txBody>
                  <a:tcPr marT="91425" marB="91425" marR="91425" marL="91425"/>
                </a:tc>
                <a:tc>
                  <a:txBody>
                    <a:bodyPr/>
                    <a:lstStyle/>
                    <a:p>
                      <a:pPr indent="0" lvl="0" marL="0" rtl="0" algn="l">
                        <a:spcBef>
                          <a:spcPts val="0"/>
                        </a:spcBef>
                        <a:spcAft>
                          <a:spcPts val="0"/>
                        </a:spcAft>
                        <a:buNone/>
                      </a:pPr>
                      <a:r>
                        <a:rPr lang="ru" sz="1200"/>
                        <a:t>1</a:t>
                      </a:r>
                      <a:endParaRPr sz="1200"/>
                    </a:p>
                  </a:txBody>
                  <a:tcPr marT="91425" marB="91425" marR="91425" marL="91425"/>
                </a:tc>
                <a:tc>
                  <a:txBody>
                    <a:bodyPr/>
                    <a:lstStyle/>
                    <a:p>
                      <a:pPr indent="0" lvl="0" marL="0" rtl="0" algn="l">
                        <a:spcBef>
                          <a:spcPts val="0"/>
                        </a:spcBef>
                        <a:spcAft>
                          <a:spcPts val="0"/>
                        </a:spcAft>
                        <a:buNone/>
                      </a:pPr>
                      <a:r>
                        <a:rPr lang="ru" sz="1200"/>
                        <a:t>150 000</a:t>
                      </a:r>
                      <a:endParaRPr sz="1200"/>
                    </a:p>
                  </a:txBody>
                  <a:tcPr marT="91425" marB="91425" marR="91425" marL="91425"/>
                </a:tc>
                <a:tc>
                  <a:txBody>
                    <a:bodyPr/>
                    <a:lstStyle/>
                    <a:p>
                      <a:pPr indent="0" lvl="0" marL="0" rtl="0" algn="l">
                        <a:spcBef>
                          <a:spcPts val="0"/>
                        </a:spcBef>
                        <a:spcAft>
                          <a:spcPts val="0"/>
                        </a:spcAft>
                        <a:buNone/>
                      </a:pPr>
                      <a:r>
                        <a:rPr lang="ru" sz="1200">
                          <a:solidFill>
                            <a:schemeClr val="dk1"/>
                          </a:solidFill>
                        </a:rPr>
                        <a:t>Ежемесячно</a:t>
                      </a:r>
                      <a:endParaRPr sz="1200"/>
                    </a:p>
                  </a:txBody>
                  <a:tcPr marT="91425" marB="91425" marR="91425" marL="91425"/>
                </a:tc>
              </a:tr>
              <a:tr h="339725">
                <a:tc>
                  <a:txBody>
                    <a:bodyPr/>
                    <a:lstStyle/>
                    <a:p>
                      <a:pPr indent="0" lvl="0" marL="0" rtl="0" algn="l">
                        <a:spcBef>
                          <a:spcPts val="0"/>
                        </a:spcBef>
                        <a:spcAft>
                          <a:spcPts val="0"/>
                        </a:spcAft>
                        <a:buNone/>
                      </a:pPr>
                      <a:r>
                        <a:rPr lang="ru" sz="1200"/>
                        <a:t>СММ</a:t>
                      </a:r>
                      <a:endParaRPr sz="1200"/>
                    </a:p>
                  </a:txBody>
                  <a:tcPr marT="91425" marB="91425" marR="91425" marL="91425"/>
                </a:tc>
                <a:tc>
                  <a:txBody>
                    <a:bodyPr/>
                    <a:lstStyle/>
                    <a:p>
                      <a:pPr indent="0" lvl="0" marL="0" rtl="0" algn="l">
                        <a:spcBef>
                          <a:spcPts val="0"/>
                        </a:spcBef>
                        <a:spcAft>
                          <a:spcPts val="0"/>
                        </a:spcAft>
                        <a:buNone/>
                      </a:pPr>
                      <a:r>
                        <a:rPr lang="ru" sz="1200"/>
                        <a:t>1</a:t>
                      </a:r>
                      <a:endParaRPr sz="1200"/>
                    </a:p>
                  </a:txBody>
                  <a:tcPr marT="91425" marB="91425" marR="91425" marL="91425"/>
                </a:tc>
                <a:tc>
                  <a:txBody>
                    <a:bodyPr/>
                    <a:lstStyle/>
                    <a:p>
                      <a:pPr indent="0" lvl="0" marL="0" rtl="0" algn="l">
                        <a:spcBef>
                          <a:spcPts val="0"/>
                        </a:spcBef>
                        <a:spcAft>
                          <a:spcPts val="0"/>
                        </a:spcAft>
                        <a:buNone/>
                      </a:pPr>
                      <a:r>
                        <a:rPr lang="ru" sz="1200"/>
                        <a:t>200 000</a:t>
                      </a:r>
                      <a:endParaRPr sz="12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ru" sz="1200">
                          <a:solidFill>
                            <a:schemeClr val="dk1"/>
                          </a:solidFill>
                        </a:rPr>
                        <a:t>Ежемесячно</a:t>
                      </a:r>
                      <a:endParaRPr sz="1200">
                        <a:solidFill>
                          <a:schemeClr val="dk1"/>
                        </a:solidFill>
                      </a:endParaRPr>
                    </a:p>
                  </a:txBody>
                  <a:tcPr marT="91425" marB="91425" marR="91425" marL="91425"/>
                </a:tc>
              </a:tr>
              <a:tr h="339725">
                <a:tc>
                  <a:txBody>
                    <a:bodyPr/>
                    <a:lstStyle/>
                    <a:p>
                      <a:pPr indent="0" lvl="0" marL="0" rtl="0" algn="l">
                        <a:spcBef>
                          <a:spcPts val="0"/>
                        </a:spcBef>
                        <a:spcAft>
                          <a:spcPts val="0"/>
                        </a:spcAft>
                        <a:buNone/>
                      </a:pPr>
                      <a:r>
                        <a:rPr lang="ru" sz="1200">
                          <a:solidFill>
                            <a:schemeClr val="dk1"/>
                          </a:solidFill>
                        </a:rPr>
                        <a:t>Администраторы</a:t>
                      </a:r>
                      <a:endParaRPr sz="1200"/>
                    </a:p>
                  </a:txBody>
                  <a:tcPr marT="91425" marB="91425" marR="91425" marL="91425"/>
                </a:tc>
                <a:tc>
                  <a:txBody>
                    <a:bodyPr/>
                    <a:lstStyle/>
                    <a:p>
                      <a:pPr indent="0" lvl="0" marL="0" rtl="0" algn="l">
                        <a:spcBef>
                          <a:spcPts val="0"/>
                        </a:spcBef>
                        <a:spcAft>
                          <a:spcPts val="0"/>
                        </a:spcAft>
                        <a:buNone/>
                      </a:pPr>
                      <a:r>
                        <a:rPr lang="ru" sz="1200"/>
                        <a:t>5</a:t>
                      </a:r>
                      <a:endParaRPr sz="1200"/>
                    </a:p>
                  </a:txBody>
                  <a:tcPr marT="91425" marB="91425" marR="91425" marL="91425"/>
                </a:tc>
                <a:tc>
                  <a:txBody>
                    <a:bodyPr/>
                    <a:lstStyle/>
                    <a:p>
                      <a:pPr indent="0" lvl="0" marL="0" rtl="0" algn="l">
                        <a:spcBef>
                          <a:spcPts val="0"/>
                        </a:spcBef>
                        <a:spcAft>
                          <a:spcPts val="0"/>
                        </a:spcAft>
                        <a:buNone/>
                      </a:pPr>
                      <a:r>
                        <a:rPr lang="ru" sz="1200"/>
                        <a:t>100 000</a:t>
                      </a:r>
                      <a:endParaRPr sz="1200"/>
                    </a:p>
                  </a:txBody>
                  <a:tcPr marT="91425" marB="91425" marR="91425" marL="91425"/>
                </a:tc>
                <a:tc>
                  <a:txBody>
                    <a:bodyPr/>
                    <a:lstStyle/>
                    <a:p>
                      <a:pPr indent="0" lvl="0" marL="0" rtl="0" algn="l">
                        <a:spcBef>
                          <a:spcPts val="0"/>
                        </a:spcBef>
                        <a:spcAft>
                          <a:spcPts val="0"/>
                        </a:spcAft>
                        <a:buNone/>
                      </a:pPr>
                      <a:r>
                        <a:rPr lang="ru" sz="1200">
                          <a:solidFill>
                            <a:schemeClr val="dk1"/>
                          </a:solidFill>
                        </a:rPr>
                        <a:t>Ежемесячно</a:t>
                      </a:r>
                      <a:endParaRPr sz="1200"/>
                    </a:p>
                  </a:txBody>
                  <a:tcPr marT="91425" marB="91425" marR="91425" marL="91425"/>
                </a:tc>
              </a:tr>
              <a:tr h="339725">
                <a:tc>
                  <a:txBody>
                    <a:bodyPr/>
                    <a:lstStyle/>
                    <a:p>
                      <a:pPr indent="0" lvl="0" marL="0" rtl="0" algn="l">
                        <a:spcBef>
                          <a:spcPts val="0"/>
                        </a:spcBef>
                        <a:spcAft>
                          <a:spcPts val="0"/>
                        </a:spcAft>
                        <a:buNone/>
                      </a:pPr>
                      <a:r>
                        <a:rPr lang="ru" sz="1200"/>
                        <a:t>Мастера</a:t>
                      </a:r>
                      <a:endParaRPr sz="1200"/>
                    </a:p>
                  </a:txBody>
                  <a:tcPr marT="91425" marB="91425" marR="91425" marL="91425"/>
                </a:tc>
                <a:tc>
                  <a:txBody>
                    <a:bodyPr/>
                    <a:lstStyle/>
                    <a:p>
                      <a:pPr indent="0" lvl="0" marL="0" rtl="0" algn="l">
                        <a:spcBef>
                          <a:spcPts val="0"/>
                        </a:spcBef>
                        <a:spcAft>
                          <a:spcPts val="0"/>
                        </a:spcAft>
                        <a:buNone/>
                      </a:pPr>
                      <a:r>
                        <a:rPr lang="ru" sz="1200"/>
                        <a:t>10</a:t>
                      </a:r>
                      <a:endParaRPr sz="1200"/>
                    </a:p>
                  </a:txBody>
                  <a:tcPr marT="91425" marB="91425" marR="91425" marL="91425"/>
                </a:tc>
                <a:tc>
                  <a:txBody>
                    <a:bodyPr/>
                    <a:lstStyle/>
                    <a:p>
                      <a:pPr indent="0" lvl="0" marL="0" rtl="0" algn="l">
                        <a:spcBef>
                          <a:spcPts val="0"/>
                        </a:spcBef>
                        <a:spcAft>
                          <a:spcPts val="0"/>
                        </a:spcAft>
                        <a:buNone/>
                      </a:pPr>
                      <a:r>
                        <a:rPr lang="ru" sz="1200"/>
                        <a:t>400 000</a:t>
                      </a:r>
                      <a:endParaRPr sz="1200"/>
                    </a:p>
                  </a:txBody>
                  <a:tcPr marT="91425" marB="91425" marR="91425" marL="91425"/>
                </a:tc>
                <a:tc>
                  <a:txBody>
                    <a:bodyPr/>
                    <a:lstStyle/>
                    <a:p>
                      <a:pPr indent="0" lvl="0" marL="0" rtl="0" algn="l">
                        <a:spcBef>
                          <a:spcPts val="0"/>
                        </a:spcBef>
                        <a:spcAft>
                          <a:spcPts val="0"/>
                        </a:spcAft>
                        <a:buNone/>
                      </a:pPr>
                      <a:r>
                        <a:rPr lang="ru" sz="1200">
                          <a:solidFill>
                            <a:schemeClr val="dk1"/>
                          </a:solidFill>
                        </a:rPr>
                        <a:t>Ежемесячно</a:t>
                      </a:r>
                      <a:endParaRPr sz="1200"/>
                    </a:p>
                  </a:txBody>
                  <a:tcPr marT="91425" marB="91425" marR="91425" marL="91425"/>
                </a:tc>
              </a:tr>
              <a:tr h="339725">
                <a:tc>
                  <a:txBody>
                    <a:bodyPr/>
                    <a:lstStyle/>
                    <a:p>
                      <a:pPr indent="0" lvl="0" marL="0" rtl="0" algn="l">
                        <a:spcBef>
                          <a:spcPts val="0"/>
                        </a:spcBef>
                        <a:spcAft>
                          <a:spcPts val="0"/>
                        </a:spcAft>
                        <a:buNone/>
                      </a:pPr>
                      <a:r>
                        <a:rPr lang="ru" sz="1200"/>
                        <a:t>Закупщик</a:t>
                      </a:r>
                      <a:endParaRPr sz="1200"/>
                    </a:p>
                  </a:txBody>
                  <a:tcPr marT="91425" marB="91425" marR="91425" marL="91425"/>
                </a:tc>
                <a:tc>
                  <a:txBody>
                    <a:bodyPr/>
                    <a:lstStyle/>
                    <a:p>
                      <a:pPr indent="0" lvl="0" marL="0" rtl="0" algn="l">
                        <a:spcBef>
                          <a:spcPts val="0"/>
                        </a:spcBef>
                        <a:spcAft>
                          <a:spcPts val="0"/>
                        </a:spcAft>
                        <a:buNone/>
                      </a:pPr>
                      <a:r>
                        <a:rPr lang="ru" sz="1200"/>
                        <a:t>1</a:t>
                      </a:r>
                      <a:endParaRPr sz="1200"/>
                    </a:p>
                  </a:txBody>
                  <a:tcPr marT="91425" marB="91425" marR="91425" marL="91425"/>
                </a:tc>
                <a:tc>
                  <a:txBody>
                    <a:bodyPr/>
                    <a:lstStyle/>
                    <a:p>
                      <a:pPr indent="0" lvl="0" marL="0" rtl="0" algn="l">
                        <a:spcBef>
                          <a:spcPts val="0"/>
                        </a:spcBef>
                        <a:spcAft>
                          <a:spcPts val="0"/>
                        </a:spcAft>
                        <a:buNone/>
                      </a:pPr>
                      <a:r>
                        <a:rPr lang="ru" sz="1200"/>
                        <a:t>100 000</a:t>
                      </a:r>
                      <a:endParaRPr sz="1200"/>
                    </a:p>
                  </a:txBody>
                  <a:tcPr marT="91425" marB="91425" marR="91425" marL="91425"/>
                </a:tc>
                <a:tc>
                  <a:txBody>
                    <a:bodyPr/>
                    <a:lstStyle/>
                    <a:p>
                      <a:pPr indent="0" lvl="0" marL="0" rtl="0" algn="l">
                        <a:spcBef>
                          <a:spcPts val="0"/>
                        </a:spcBef>
                        <a:spcAft>
                          <a:spcPts val="0"/>
                        </a:spcAft>
                        <a:buNone/>
                      </a:pPr>
                      <a:r>
                        <a:rPr lang="ru" sz="1200"/>
                        <a:t>Ежемесячно</a:t>
                      </a:r>
                      <a:endParaRPr sz="1200"/>
                    </a:p>
                  </a:txBody>
                  <a:tcPr marT="91425" marB="91425" marR="91425" marL="91425"/>
                </a:tc>
              </a:tr>
            </a:tbl>
          </a:graphicData>
        </a:graphic>
      </p:graphicFrame>
      <p:sp>
        <p:nvSpPr>
          <p:cNvPr id="106" name="Google Shape;106;p22"/>
          <p:cNvSpPr txBox="1"/>
          <p:nvPr/>
        </p:nvSpPr>
        <p:spPr>
          <a:xfrm>
            <a:off x="630600" y="4277250"/>
            <a:ext cx="80577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300">
                <a:solidFill>
                  <a:schemeClr val="dk1"/>
                </a:solidFill>
              </a:rPr>
              <a:t>4</a:t>
            </a:r>
            <a:r>
              <a:rPr b="1" lang="ru" sz="1300">
                <a:solidFill>
                  <a:schemeClr val="dk1"/>
                </a:solidFill>
              </a:rPr>
              <a:t>. Прочие расходы (закуп, реклама, и т д) составляет 1 050 000 тг. </a:t>
            </a:r>
            <a:endParaRPr b="1" sz="1300">
              <a:solidFill>
                <a:schemeClr val="dk1"/>
              </a:solidFill>
            </a:endParaRPr>
          </a:p>
          <a:p>
            <a:pPr indent="0" lvl="0" marL="0" rtl="0" algn="l">
              <a:spcBef>
                <a:spcPts val="0"/>
              </a:spcBef>
              <a:spcAft>
                <a:spcPts val="0"/>
              </a:spcAft>
              <a:buNone/>
            </a:pPr>
            <a:r>
              <a:t/>
            </a:r>
            <a:endParaRPr b="1" sz="1300">
              <a:solidFill>
                <a:schemeClr val="dk1"/>
              </a:solidFill>
            </a:endParaRPr>
          </a:p>
          <a:p>
            <a:pPr indent="0" lvl="0" marL="0" rtl="0" algn="l">
              <a:spcBef>
                <a:spcPts val="0"/>
              </a:spcBef>
              <a:spcAft>
                <a:spcPts val="0"/>
              </a:spcAft>
              <a:buNone/>
            </a:pPr>
            <a:r>
              <a:rPr b="1" lang="ru" sz="1300">
                <a:solidFill>
                  <a:schemeClr val="dk1"/>
                </a:solidFill>
              </a:rPr>
              <a:t>5. Чистая прибыль в месяц 2 750 000 тг.</a:t>
            </a:r>
            <a:endParaRPr b="1" sz="13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txBox="1"/>
          <p:nvPr/>
        </p:nvSpPr>
        <p:spPr>
          <a:xfrm>
            <a:off x="744900" y="470025"/>
            <a:ext cx="7654200" cy="1662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a:solidFill>
                  <a:schemeClr val="dk1"/>
                </a:solidFill>
              </a:rPr>
              <a:t>ИТОГ:</a:t>
            </a:r>
            <a:endParaRPr b="1">
              <a:solidFill>
                <a:schemeClr val="dk1"/>
              </a:solidFill>
            </a:endParaRPr>
          </a:p>
          <a:p>
            <a:pPr indent="0" lvl="0" marL="0" rtl="0" algn="ctr">
              <a:spcBef>
                <a:spcPts val="0"/>
              </a:spcBef>
              <a:spcAft>
                <a:spcPts val="0"/>
              </a:spcAft>
              <a:buNone/>
            </a:pPr>
            <a:r>
              <a:t/>
            </a:r>
            <a:endParaRPr b="1" sz="1200">
              <a:solidFill>
                <a:schemeClr val="dk1"/>
              </a:solidFill>
            </a:endParaRPr>
          </a:p>
          <a:p>
            <a:pPr indent="-317500" lvl="0" marL="457200" rtl="0" algn="l">
              <a:spcBef>
                <a:spcPts val="0"/>
              </a:spcBef>
              <a:spcAft>
                <a:spcPts val="0"/>
              </a:spcAft>
              <a:buClr>
                <a:schemeClr val="dk1"/>
              </a:buClr>
              <a:buSzPts val="1400"/>
              <a:buChar char="-"/>
            </a:pPr>
            <a:r>
              <a:rPr lang="ru">
                <a:solidFill>
                  <a:schemeClr val="dk1"/>
                </a:solidFill>
              </a:rPr>
              <a:t>Мы любим то чем занимаемся, и у нас большие планы которые мы обязательно реализуем.</a:t>
            </a:r>
            <a:endParaRPr>
              <a:solidFill>
                <a:schemeClr val="dk1"/>
              </a:solidFill>
            </a:endParaRPr>
          </a:p>
          <a:p>
            <a:pPr indent="-317500" lvl="0" marL="457200" rtl="0" algn="l">
              <a:spcBef>
                <a:spcPts val="0"/>
              </a:spcBef>
              <a:spcAft>
                <a:spcPts val="0"/>
              </a:spcAft>
              <a:buClr>
                <a:schemeClr val="dk1"/>
              </a:buClr>
              <a:buSzPts val="1400"/>
              <a:buChar char="-"/>
            </a:pPr>
            <a:r>
              <a:rPr lang="ru">
                <a:solidFill>
                  <a:schemeClr val="dk1"/>
                </a:solidFill>
              </a:rPr>
              <a:t>У нас устойчивые методы обучение сотрудников и удержания их на долгие годы.</a:t>
            </a:r>
            <a:endParaRPr>
              <a:solidFill>
                <a:schemeClr val="dk1"/>
              </a:solidFill>
            </a:endParaRPr>
          </a:p>
          <a:p>
            <a:pPr indent="-317500" lvl="0" marL="457200" rtl="0" algn="l">
              <a:spcBef>
                <a:spcPts val="0"/>
              </a:spcBef>
              <a:spcAft>
                <a:spcPts val="0"/>
              </a:spcAft>
              <a:buClr>
                <a:schemeClr val="dk1"/>
              </a:buClr>
              <a:buSzPts val="1400"/>
              <a:buChar char="-"/>
            </a:pPr>
            <a:r>
              <a:rPr lang="ru">
                <a:solidFill>
                  <a:schemeClr val="dk1"/>
                </a:solidFill>
              </a:rPr>
              <a:t>Наша сфера одна из низкоконкурентных.</a:t>
            </a:r>
            <a:endParaRPr>
              <a:solidFill>
                <a:schemeClr val="dk1"/>
              </a:solidFill>
            </a:endParaRPr>
          </a:p>
          <a:p>
            <a:pPr indent="-317500" lvl="0" marL="457200" rtl="0" algn="l">
              <a:spcBef>
                <a:spcPts val="0"/>
              </a:spcBef>
              <a:spcAft>
                <a:spcPts val="0"/>
              </a:spcAft>
              <a:buClr>
                <a:schemeClr val="dk1"/>
              </a:buClr>
              <a:buSzPts val="1400"/>
              <a:buChar char="-"/>
            </a:pPr>
            <a:r>
              <a:rPr lang="ru">
                <a:solidFill>
                  <a:schemeClr val="dk1"/>
                </a:solidFill>
              </a:rPr>
              <a:t>Наша сфера востребована и приносит только пользу обществу.</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4"/>
          <p:cNvSpPr txBox="1"/>
          <p:nvPr/>
        </p:nvSpPr>
        <p:spPr>
          <a:xfrm>
            <a:off x="631175" y="920375"/>
            <a:ext cx="7983000" cy="226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sz="1500"/>
              <a:t>Контакты</a:t>
            </a:r>
            <a:endParaRPr b="1" sz="1500"/>
          </a:p>
          <a:p>
            <a:pPr indent="0" lvl="0" marL="0" rtl="0" algn="l">
              <a:spcBef>
                <a:spcPts val="0"/>
              </a:spcBef>
              <a:spcAft>
                <a:spcPts val="0"/>
              </a:spcAft>
              <a:buNone/>
            </a:pPr>
            <a:r>
              <a:t/>
            </a:r>
            <a:endParaRPr sz="1500"/>
          </a:p>
          <a:p>
            <a:pPr indent="0" lvl="0" marL="0" rtl="0" algn="l">
              <a:spcBef>
                <a:spcPts val="0"/>
              </a:spcBef>
              <a:spcAft>
                <a:spcPts val="0"/>
              </a:spcAft>
              <a:buNone/>
            </a:pPr>
            <a:r>
              <a:rPr b="1" lang="ru" sz="1500"/>
              <a:t>Директор:</a:t>
            </a:r>
            <a:r>
              <a:rPr lang="ru" sz="1500"/>
              <a:t> Смадилов Равиль Ерланович</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b="1" lang="ru" sz="1500"/>
              <a:t>Номер телефона:</a:t>
            </a:r>
            <a:r>
              <a:rPr lang="ru" sz="1500"/>
              <a:t> 8 (708) 333 91 21</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b="1" lang="ru" sz="1500"/>
              <a:t>Инстаграм:</a:t>
            </a:r>
            <a:r>
              <a:rPr lang="ru" sz="1500"/>
              <a:t>  sheber.kz.almaty</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rPr b="1" lang="ru" sz="1500"/>
              <a:t>Почта:</a:t>
            </a:r>
            <a:r>
              <a:rPr lang="ru" sz="1500"/>
              <a:t> sheber.kz.almaty@gmail.com</a:t>
            </a:r>
            <a:endParaRPr sz="1500"/>
          </a:p>
        </p:txBody>
      </p:sp>
      <p:pic>
        <p:nvPicPr>
          <p:cNvPr id="117" name="Google Shape;117;p24"/>
          <p:cNvPicPr preferRelativeResize="0"/>
          <p:nvPr/>
        </p:nvPicPr>
        <p:blipFill>
          <a:blip r:embed="rId3">
            <a:alphaModFix/>
          </a:blip>
          <a:stretch>
            <a:fillRect/>
          </a:stretch>
        </p:blipFill>
        <p:spPr>
          <a:xfrm>
            <a:off x="5841823" y="940397"/>
            <a:ext cx="2718674" cy="27133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ru" sz="2420"/>
              <a:t>Общая информация о проекте и условия для инвестора</a:t>
            </a:r>
            <a:endParaRPr sz="2120"/>
          </a:p>
        </p:txBody>
      </p:sp>
      <p:sp>
        <p:nvSpPr>
          <p:cNvPr id="61" name="Google Shape;61;p14"/>
          <p:cNvSpPr txBox="1"/>
          <p:nvPr>
            <p:ph idx="1" type="body"/>
          </p:nvPr>
        </p:nvSpPr>
        <p:spPr>
          <a:xfrm>
            <a:off x="311700" y="1017725"/>
            <a:ext cx="8520600" cy="38304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ru"/>
              <a:t>1.Сеть мастерских  по реставрации кожгалантереи, ремонт и химчистка  обуви, чемоданов, сумок и изготовление ключей. За 2 года работы наработали более 1500 постоянных клиентов. Сейчас работают 2 филиала, готовимся к открытию 3 филиала в одном из крупных ТРЦ страны. Сотрудничаем со многими обувными магазинами и химчистками города. </a:t>
            </a:r>
            <a:endParaRPr/>
          </a:p>
          <a:p>
            <a:pPr indent="0" lvl="0" marL="0" rtl="0" algn="l">
              <a:spcBef>
                <a:spcPts val="1200"/>
              </a:spcBef>
              <a:spcAft>
                <a:spcPts val="0"/>
              </a:spcAft>
              <a:buNone/>
            </a:pPr>
            <a:r>
              <a:rPr lang="ru"/>
              <a:t>2. 10 000 000 тенге</a:t>
            </a:r>
            <a:endParaRPr/>
          </a:p>
          <a:p>
            <a:pPr indent="0" lvl="0" marL="0" rtl="0" algn="l">
              <a:spcBef>
                <a:spcPts val="1200"/>
              </a:spcBef>
              <a:spcAft>
                <a:spcPts val="0"/>
              </a:spcAft>
              <a:buNone/>
            </a:pPr>
            <a:r>
              <a:rPr lang="ru"/>
              <a:t>3.Условия инвестирования:</a:t>
            </a:r>
            <a:endParaRPr/>
          </a:p>
          <a:p>
            <a:pPr indent="-300037" lvl="0" marL="457200" rtl="0" algn="l">
              <a:spcBef>
                <a:spcPts val="1200"/>
              </a:spcBef>
              <a:spcAft>
                <a:spcPts val="0"/>
              </a:spcAft>
              <a:buSzPct val="100000"/>
              <a:buChar char="-"/>
            </a:pPr>
            <a:r>
              <a:rPr lang="ru"/>
              <a:t>Минимальная сумма на одного инвестора для входа 1 000 000 тг</a:t>
            </a:r>
            <a:endParaRPr/>
          </a:p>
          <a:p>
            <a:pPr indent="-300037" lvl="0" marL="457200" rtl="0" algn="l">
              <a:spcBef>
                <a:spcPts val="0"/>
              </a:spcBef>
              <a:spcAft>
                <a:spcPts val="0"/>
              </a:spcAft>
              <a:buSzPct val="100000"/>
              <a:buChar char="-"/>
            </a:pPr>
            <a:r>
              <a:rPr lang="ru"/>
              <a:t>Рассматриваю только займ</a:t>
            </a:r>
            <a:endParaRPr/>
          </a:p>
          <a:p>
            <a:pPr indent="-300037" lvl="0" marL="457200" rtl="0" algn="l">
              <a:spcBef>
                <a:spcPts val="0"/>
              </a:spcBef>
              <a:spcAft>
                <a:spcPts val="0"/>
              </a:spcAft>
              <a:buSzPct val="100000"/>
              <a:buChar char="-"/>
            </a:pPr>
            <a:r>
              <a:rPr lang="ru"/>
              <a:t>36% в год</a:t>
            </a:r>
            <a:endParaRPr/>
          </a:p>
          <a:p>
            <a:pPr indent="-300037" lvl="0" marL="457200" rtl="0" algn="l">
              <a:spcBef>
                <a:spcPts val="0"/>
              </a:spcBef>
              <a:spcAft>
                <a:spcPts val="0"/>
              </a:spcAft>
              <a:buSzPct val="100000"/>
              <a:buChar char="-"/>
            </a:pPr>
            <a:r>
              <a:rPr lang="ru"/>
              <a:t>Срок 36 месяцев</a:t>
            </a:r>
            <a:endParaRPr/>
          </a:p>
          <a:p>
            <a:pPr indent="-300037" lvl="0" marL="457200" rtl="0" algn="l">
              <a:spcBef>
                <a:spcPts val="0"/>
              </a:spcBef>
              <a:spcAft>
                <a:spcPts val="0"/>
              </a:spcAft>
              <a:buSzPct val="100000"/>
              <a:buChar char="-"/>
            </a:pPr>
            <a:r>
              <a:rPr lang="ru"/>
              <a:t>Прибыль инвестора 10 800 000 тг</a:t>
            </a:r>
            <a:endParaRPr/>
          </a:p>
          <a:p>
            <a:pPr indent="0" lvl="0" marL="0" rtl="0" algn="l">
              <a:spcBef>
                <a:spcPts val="1200"/>
              </a:spcBef>
              <a:spcAft>
                <a:spcPts val="0"/>
              </a:spcAft>
              <a:buNone/>
            </a:pPr>
            <a:r>
              <a:rPr lang="ru"/>
              <a:t>4. Факторы инвестиционной привлекательности:</a:t>
            </a:r>
            <a:endParaRPr/>
          </a:p>
          <a:p>
            <a:pPr indent="-300037" lvl="0" marL="457200" rtl="0" algn="l">
              <a:spcBef>
                <a:spcPts val="1200"/>
              </a:spcBef>
              <a:spcAft>
                <a:spcPts val="0"/>
              </a:spcAft>
              <a:buSzPct val="100000"/>
              <a:buChar char="-"/>
            </a:pPr>
            <a:r>
              <a:rPr lang="ru"/>
              <a:t>С каждым днем на рынке растет спрос на наши услуги. Мы сохраняем бюджет нашей ЦА  на повторную покупку дорогих, брендовых изделии, а так же можем модернизировать устаревшие, но любимые обуви и сумки.</a:t>
            </a:r>
            <a:endParaRPr/>
          </a:p>
          <a:p>
            <a:pPr indent="-300037" lvl="0" marL="457200" rtl="0" algn="l">
              <a:spcBef>
                <a:spcPts val="0"/>
              </a:spcBef>
              <a:spcAft>
                <a:spcPts val="0"/>
              </a:spcAft>
              <a:buSzPct val="100000"/>
              <a:buChar char="-"/>
            </a:pPr>
            <a:r>
              <a:rPr lang="ru"/>
              <a:t>У нас 100% халяльный бизнес.</a:t>
            </a:r>
            <a:endParaRPr/>
          </a:p>
          <a:p>
            <a:pPr indent="-300037" lvl="0" marL="457200" rtl="0" algn="l">
              <a:spcBef>
                <a:spcPts val="0"/>
              </a:spcBef>
              <a:spcAft>
                <a:spcPts val="0"/>
              </a:spcAft>
              <a:buSzPct val="100000"/>
              <a:buChar char="-"/>
            </a:pPr>
            <a:r>
              <a:rPr lang="ru"/>
              <a:t>Сотрудничаем с СММ агенством </a:t>
            </a:r>
            <a:endParaRPr/>
          </a:p>
          <a:p>
            <a:pPr indent="-300037" lvl="0" marL="457200" rtl="0" algn="l">
              <a:spcBef>
                <a:spcPts val="0"/>
              </a:spcBef>
              <a:spcAft>
                <a:spcPts val="0"/>
              </a:spcAft>
              <a:buSzPct val="100000"/>
              <a:buChar char="-"/>
            </a:pPr>
            <a:r>
              <a:rPr lang="ru"/>
              <a:t>50% клиентов возвращаются к нам снова, основной трафик клиентов от сарафанного радио и от продвижения в социальных сетях.</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ru"/>
              <a:t>Бизнес модель</a:t>
            </a:r>
            <a:endParaRPr/>
          </a:p>
        </p:txBody>
      </p:sp>
      <p:sp>
        <p:nvSpPr>
          <p:cNvPr id="67" name="Google Shape;67;p15"/>
          <p:cNvSpPr txBox="1"/>
          <p:nvPr>
            <p:ph idx="1" type="body"/>
          </p:nvPr>
        </p:nvSpPr>
        <p:spPr>
          <a:xfrm>
            <a:off x="311700" y="1017725"/>
            <a:ext cx="8520600" cy="3884100"/>
          </a:xfrm>
          <a:prstGeom prst="rect">
            <a:avLst/>
          </a:prstGeom>
        </p:spPr>
        <p:txBody>
          <a:bodyPr anchorCtr="0" anchor="t" bIns="91425" lIns="91425" spcFirstLastPara="1" rIns="91425" wrap="square" tIns="91425">
            <a:normAutofit fontScale="62500" lnSpcReduction="20000"/>
          </a:bodyPr>
          <a:lstStyle/>
          <a:p>
            <a:pPr indent="-300037" lvl="0" marL="457200" rtl="0" algn="just">
              <a:spcBef>
                <a:spcPts val="0"/>
              </a:spcBef>
              <a:spcAft>
                <a:spcPts val="0"/>
              </a:spcAft>
              <a:buSzPct val="100000"/>
              <a:buAutoNum type="arabicPeriod"/>
            </a:pPr>
            <a:r>
              <a:rPr lang="ru"/>
              <a:t>Мы предоставляем услуги по реставрации и химчистке кожгалантереи, ремонту чемоданов, и.т.д.</a:t>
            </a:r>
            <a:endParaRPr/>
          </a:p>
          <a:p>
            <a:pPr indent="-300037" lvl="0" marL="457200" rtl="0" algn="just">
              <a:spcBef>
                <a:spcPts val="0"/>
              </a:spcBef>
              <a:spcAft>
                <a:spcPts val="0"/>
              </a:spcAft>
              <a:buSzPct val="100000"/>
              <a:buAutoNum type="arabicPeriod"/>
            </a:pPr>
            <a:r>
              <a:rPr lang="ru"/>
              <a:t>Наша ЦА это средний класс и выше. </a:t>
            </a:r>
            <a:endParaRPr/>
          </a:p>
          <a:p>
            <a:pPr indent="0" lvl="0" marL="457200" rtl="0" algn="just">
              <a:spcBef>
                <a:spcPts val="1200"/>
              </a:spcBef>
              <a:spcAft>
                <a:spcPts val="0"/>
              </a:spcAft>
              <a:buNone/>
            </a:pPr>
            <a:r>
              <a:rPr lang="ru"/>
              <a:t>Боли нашей ЦА:</a:t>
            </a:r>
            <a:endParaRPr/>
          </a:p>
          <a:p>
            <a:pPr indent="-300037" lvl="0" marL="457200" rtl="0" algn="just">
              <a:spcBef>
                <a:spcPts val="1200"/>
              </a:spcBef>
              <a:spcAft>
                <a:spcPts val="0"/>
              </a:spcAft>
              <a:buSzPct val="100000"/>
              <a:buChar char="❖"/>
            </a:pPr>
            <a:r>
              <a:rPr lang="ru"/>
              <a:t>Испорченные брендовые, люксовые изделия (обувь, сумки, верхняя одежда, чемоданы)</a:t>
            </a:r>
            <a:endParaRPr/>
          </a:p>
          <a:p>
            <a:pPr indent="-300037" lvl="0" marL="457200" rtl="0" algn="just">
              <a:spcBef>
                <a:spcPts val="0"/>
              </a:spcBef>
              <a:spcAft>
                <a:spcPts val="0"/>
              </a:spcAft>
              <a:buSzPct val="100000"/>
              <a:buChar char="❖"/>
            </a:pPr>
            <a:r>
              <a:rPr lang="ru"/>
              <a:t>Грязная обувь</a:t>
            </a:r>
            <a:endParaRPr/>
          </a:p>
          <a:p>
            <a:pPr indent="-300037" lvl="0" marL="457200" rtl="0" algn="just">
              <a:spcBef>
                <a:spcPts val="0"/>
              </a:spcBef>
              <a:spcAft>
                <a:spcPts val="0"/>
              </a:spcAft>
              <a:buSzPct val="100000"/>
              <a:buChar char="❖"/>
            </a:pPr>
            <a:r>
              <a:rPr lang="ru"/>
              <a:t>Потускневшие обуви, сумки, ремни</a:t>
            </a:r>
            <a:endParaRPr/>
          </a:p>
          <a:p>
            <a:pPr indent="-300037" lvl="0" marL="457200" rtl="0" algn="just">
              <a:spcBef>
                <a:spcPts val="0"/>
              </a:spcBef>
              <a:spcAft>
                <a:spcPts val="0"/>
              </a:spcAft>
              <a:buSzPct val="100000"/>
              <a:buChar char="❖"/>
            </a:pPr>
            <a:r>
              <a:rPr lang="ru"/>
              <a:t>Сломанные чемоданы после перелетов</a:t>
            </a:r>
            <a:endParaRPr/>
          </a:p>
          <a:p>
            <a:pPr indent="-300037" lvl="0" marL="457200" rtl="0" algn="just">
              <a:spcBef>
                <a:spcPts val="0"/>
              </a:spcBef>
              <a:spcAft>
                <a:spcPts val="0"/>
              </a:spcAft>
              <a:buSzPct val="100000"/>
              <a:buChar char="❖"/>
            </a:pPr>
            <a:r>
              <a:rPr lang="ru"/>
              <a:t>Потерянные, сломанные ключи</a:t>
            </a:r>
            <a:endParaRPr/>
          </a:p>
          <a:p>
            <a:pPr indent="-300037" lvl="0" marL="457200" rtl="0" algn="just">
              <a:spcBef>
                <a:spcPts val="0"/>
              </a:spcBef>
              <a:spcAft>
                <a:spcPts val="0"/>
              </a:spcAft>
              <a:buSzPct val="100000"/>
              <a:buChar char="❖"/>
            </a:pPr>
            <a:r>
              <a:rPr lang="ru"/>
              <a:t>Устаревшая, но очень удобная и любимая обувь</a:t>
            </a:r>
            <a:endParaRPr/>
          </a:p>
          <a:p>
            <a:pPr indent="0" lvl="0" marL="0" rtl="0" algn="just">
              <a:spcBef>
                <a:spcPts val="1200"/>
              </a:spcBef>
              <a:spcAft>
                <a:spcPts val="0"/>
              </a:spcAft>
              <a:buNone/>
            </a:pPr>
            <a:r>
              <a:rPr lang="ru"/>
              <a:t>         Решения, которые мы предлагаем:</a:t>
            </a:r>
            <a:endParaRPr/>
          </a:p>
          <a:p>
            <a:pPr indent="-300037" lvl="0" marL="457200" rtl="0" algn="just">
              <a:spcBef>
                <a:spcPts val="1200"/>
              </a:spcBef>
              <a:spcAft>
                <a:spcPts val="0"/>
              </a:spcAft>
              <a:buSzPct val="100000"/>
              <a:buChar char="➢"/>
            </a:pPr>
            <a:r>
              <a:rPr lang="ru"/>
              <a:t>Реставрация любой сложности</a:t>
            </a:r>
            <a:endParaRPr/>
          </a:p>
          <a:p>
            <a:pPr indent="-300037" lvl="0" marL="457200" rtl="0" algn="just">
              <a:spcBef>
                <a:spcPts val="0"/>
              </a:spcBef>
              <a:spcAft>
                <a:spcPts val="0"/>
              </a:spcAft>
              <a:buSzPct val="100000"/>
              <a:buChar char="➢"/>
            </a:pPr>
            <a:r>
              <a:rPr lang="ru"/>
              <a:t>Глубокая, легкая и экспресс чистка</a:t>
            </a:r>
            <a:endParaRPr/>
          </a:p>
          <a:p>
            <a:pPr indent="-300037" lvl="0" marL="457200" rtl="0" algn="just">
              <a:spcBef>
                <a:spcPts val="0"/>
              </a:spcBef>
              <a:spcAft>
                <a:spcPts val="0"/>
              </a:spcAft>
              <a:buSzPct val="100000"/>
              <a:buChar char="➢"/>
            </a:pPr>
            <a:r>
              <a:rPr lang="ru"/>
              <a:t>Устранение царапин и потертостей, полная покраска</a:t>
            </a:r>
            <a:endParaRPr/>
          </a:p>
          <a:p>
            <a:pPr indent="-300037" lvl="0" marL="457200" rtl="0" algn="just">
              <a:spcBef>
                <a:spcPts val="0"/>
              </a:spcBef>
              <a:spcAft>
                <a:spcPts val="0"/>
              </a:spcAft>
              <a:buSzPct val="100000"/>
              <a:buChar char="➢"/>
            </a:pPr>
            <a:r>
              <a:rPr lang="ru"/>
              <a:t>Замена колеса и ручек на чемоданах, а так же реставрация трещин на пластиковых корпусах</a:t>
            </a:r>
            <a:endParaRPr/>
          </a:p>
          <a:p>
            <a:pPr indent="-300037" lvl="0" marL="457200" rtl="0" algn="just">
              <a:spcBef>
                <a:spcPts val="0"/>
              </a:spcBef>
              <a:spcAft>
                <a:spcPts val="0"/>
              </a:spcAft>
              <a:buSzPct val="100000"/>
              <a:buChar char="➢"/>
            </a:pPr>
            <a:r>
              <a:rPr lang="ru"/>
              <a:t>Изготовление ключей и домофонных магнитов</a:t>
            </a:r>
            <a:endParaRPr/>
          </a:p>
          <a:p>
            <a:pPr indent="-300037" lvl="0" marL="457200" rtl="0" algn="just">
              <a:spcBef>
                <a:spcPts val="0"/>
              </a:spcBef>
              <a:spcAft>
                <a:spcPts val="0"/>
              </a:spcAft>
              <a:buSzPct val="100000"/>
              <a:buChar char="➢"/>
            </a:pPr>
            <a:r>
              <a:rPr lang="ru"/>
              <a:t>Полная модернизация обуви по желанию клиента</a:t>
            </a:r>
            <a:endParaRPr/>
          </a:p>
          <a:p>
            <a:pPr indent="0" lvl="0" marL="0" rtl="0" algn="just">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nvSpPr>
        <p:spPr>
          <a:xfrm>
            <a:off x="322300" y="496900"/>
            <a:ext cx="8393700" cy="3746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200">
                <a:solidFill>
                  <a:schemeClr val="dk2"/>
                </a:solidFill>
              </a:rPr>
              <a:t>3. Работаем с СММ агенством, продвигаемся через таргетинг в социальных сетях.</a:t>
            </a:r>
            <a:endParaRPr sz="1200">
              <a:solidFill>
                <a:schemeClr val="dk2"/>
              </a:solidFill>
            </a:endParaRPr>
          </a:p>
          <a:p>
            <a:pPr indent="0" lvl="0" marL="0" rtl="0" algn="l">
              <a:lnSpc>
                <a:spcPct val="115000"/>
              </a:lnSpc>
              <a:spcBef>
                <a:spcPts val="1200"/>
              </a:spcBef>
              <a:spcAft>
                <a:spcPts val="0"/>
              </a:spcAft>
              <a:buNone/>
            </a:pPr>
            <a:r>
              <a:rPr lang="ru" sz="1200">
                <a:solidFill>
                  <a:schemeClr val="dk2"/>
                </a:solidFill>
              </a:rPr>
              <a:t>4. Основной трафик клиентов приходят по сарафанному радио и через продвижение в социальных сетях. То есть это уже “теплые клиенты”, которые приходят с конкретным запросом. А так же мы используем разные воронки продаж для привлечения новых клиентов. Есть разные сценарии разговоров с клиентами, которые приводят к успешным сделкам.</a:t>
            </a:r>
            <a:endParaRPr sz="1200">
              <a:solidFill>
                <a:schemeClr val="dk2"/>
              </a:solidFill>
            </a:endParaRPr>
          </a:p>
          <a:p>
            <a:pPr indent="0" lvl="0" marL="0" rtl="0" algn="l">
              <a:lnSpc>
                <a:spcPct val="115000"/>
              </a:lnSpc>
              <a:spcBef>
                <a:spcPts val="1200"/>
              </a:spcBef>
              <a:spcAft>
                <a:spcPts val="0"/>
              </a:spcAft>
              <a:buNone/>
            </a:pPr>
            <a:r>
              <a:rPr lang="ru" sz="1200">
                <a:solidFill>
                  <a:schemeClr val="dk2"/>
                </a:solidFill>
              </a:rPr>
              <a:t>5. После принятия заказа мастер приступает к работе в порядке очереди. Работы выполняются в тех филиалах, в которых были приняты. Сроки выполнения работ варьируются от 1 до 10 дней, в зависимости от сложности работ. После завершения работ администратор уведомляет клиента о готовности заказа. Работаем по 100% предоплате.</a:t>
            </a:r>
            <a:endParaRPr sz="1200">
              <a:solidFill>
                <a:schemeClr val="dk2"/>
              </a:solidFill>
            </a:endParaRPr>
          </a:p>
          <a:p>
            <a:pPr indent="0" lvl="0" marL="0" rtl="0" algn="l">
              <a:lnSpc>
                <a:spcPct val="115000"/>
              </a:lnSpc>
              <a:spcBef>
                <a:spcPts val="1200"/>
              </a:spcBef>
              <a:spcAft>
                <a:spcPts val="0"/>
              </a:spcAft>
              <a:buClr>
                <a:schemeClr val="dk1"/>
              </a:buClr>
              <a:buSzPts val="1100"/>
              <a:buFont typeface="Arial"/>
              <a:buNone/>
            </a:pPr>
            <a:r>
              <a:rPr lang="ru" sz="1200">
                <a:solidFill>
                  <a:schemeClr val="dk2"/>
                </a:solidFill>
              </a:rPr>
              <a:t>6. В данный момент, готовимся к открытию 3 филиала в ТРЦ MEGA PARK. За 2 года работы наладили взаимовыгодное сотрудничество с химчистками и обувными магазинами. Есть база лояльных клиентов. Более 14000 живых подписчиков в инстаграм. Налажена вся операционная часть бизнеса и закупочный процесс. </a:t>
            </a:r>
            <a:endParaRPr sz="1200">
              <a:solidFill>
                <a:schemeClr val="dk2"/>
              </a:solidFill>
            </a:endParaRPr>
          </a:p>
          <a:p>
            <a:pPr indent="0" lvl="0" marL="0" rtl="0" algn="l">
              <a:lnSpc>
                <a:spcPct val="115000"/>
              </a:lnSpc>
              <a:spcBef>
                <a:spcPts val="1200"/>
              </a:spcBef>
              <a:spcAft>
                <a:spcPts val="1200"/>
              </a:spcAft>
              <a:buClr>
                <a:schemeClr val="dk1"/>
              </a:buClr>
              <a:buSzPts val="1100"/>
              <a:buFont typeface="Arial"/>
              <a:buNone/>
            </a:pPr>
            <a:r>
              <a:rPr lang="ru" sz="1200">
                <a:solidFill>
                  <a:schemeClr val="dk2"/>
                </a:solidFill>
              </a:rPr>
              <a:t>7. Мы единственная мастерская в городе Алматы, где большой спектр услуг по ремонту чемоданов. Работаем исключительно с материалами из Европы. Привлекаем на работу людей с инвалидностью. Все наши работы 100% ручная работа. </a:t>
            </a:r>
            <a:endParaRPr sz="12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nvSpPr>
        <p:spPr>
          <a:xfrm>
            <a:off x="1007225" y="792350"/>
            <a:ext cx="72921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a:t>Рынок</a:t>
            </a:r>
            <a:endParaRPr b="1"/>
          </a:p>
          <a:p>
            <a:pPr indent="0" lvl="0" marL="0" rtl="0" algn="l">
              <a:spcBef>
                <a:spcPts val="0"/>
              </a:spcBef>
              <a:spcAft>
                <a:spcPts val="0"/>
              </a:spcAft>
              <a:buNone/>
            </a:pPr>
            <a:r>
              <a:t/>
            </a:r>
            <a:endParaRPr/>
          </a:p>
          <a:p>
            <a:pPr indent="0" lvl="0" marL="0" rtl="0" algn="l">
              <a:spcBef>
                <a:spcPts val="0"/>
              </a:spcBef>
              <a:spcAft>
                <a:spcPts val="0"/>
              </a:spcAft>
              <a:buNone/>
            </a:pPr>
            <a:r>
              <a:rPr lang="ru"/>
              <a:t>Так как сейчас спрос на услуги большой, наблюдаем скачок наполняемости рынка. Но с учетом того, что все хорошие мастера работают на своих стабильных местах, новым мастерским сложно оставаться на плаву. Сейчас стало очень много спа для обуви на рынке, но мы не считаем их конкурентами, так как у них очень узкий спектр услуг. </a:t>
            </a:r>
            <a:endParaRPr/>
          </a:p>
          <a:p>
            <a:pPr indent="0" lvl="0" marL="0" rtl="0" algn="l">
              <a:spcBef>
                <a:spcPts val="0"/>
              </a:spcBef>
              <a:spcAft>
                <a:spcPts val="0"/>
              </a:spcAft>
              <a:buClr>
                <a:schemeClr val="dk1"/>
              </a:buClr>
              <a:buSzPts val="1100"/>
              <a:buFont typeface="Arial"/>
              <a:buNone/>
            </a:pPr>
            <a:r>
              <a:rPr lang="ru">
                <a:solidFill>
                  <a:schemeClr val="dk1"/>
                </a:solidFill>
              </a:rPr>
              <a:t>Рынок заполнен на 40%. Ключевыми игроками в нем являются Маленькая Италия и Кожмастер. У них большой срок существования на рынке и хорошие мастера. Есть еще сеть мастерских Shoe shine, у них все топовые локации. </a:t>
            </a:r>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8"/>
          <p:cNvSpPr txBox="1"/>
          <p:nvPr/>
        </p:nvSpPr>
        <p:spPr>
          <a:xfrm>
            <a:off x="752050" y="886350"/>
            <a:ext cx="7641600" cy="2986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a:t>Основатель</a:t>
            </a:r>
            <a:endParaRPr b="1"/>
          </a:p>
          <a:p>
            <a:pPr indent="0" lvl="0" marL="0" rtl="0" algn="ctr">
              <a:spcBef>
                <a:spcPts val="0"/>
              </a:spcBef>
              <a:spcAft>
                <a:spcPts val="0"/>
              </a:spcAft>
              <a:buNone/>
            </a:pPr>
            <a:r>
              <a:t/>
            </a:r>
            <a:endParaRPr/>
          </a:p>
          <a:p>
            <a:pPr indent="0" lvl="0" marL="0" rtl="0" algn="l">
              <a:spcBef>
                <a:spcPts val="0"/>
              </a:spcBef>
              <a:spcAft>
                <a:spcPts val="0"/>
              </a:spcAft>
              <a:buNone/>
            </a:pPr>
            <a:r>
              <a:rPr lang="ru"/>
              <a:t>Основателем сети мастерских “SHEBER” является - Равиль, 27 лет. </a:t>
            </a:r>
            <a:endParaRPr/>
          </a:p>
          <a:p>
            <a:pPr indent="0" lvl="0" marL="0" rtl="0" algn="l">
              <a:spcBef>
                <a:spcPts val="0"/>
              </a:spcBef>
              <a:spcAft>
                <a:spcPts val="0"/>
              </a:spcAft>
              <a:buNone/>
            </a:pPr>
            <a:r>
              <a:rPr lang="ru"/>
              <a:t>После окончания школы работал официантом, затем 3 года проработал в аэропорту упаковщиком, после работал в ломбарде, на всех работах быстро повышался в должности. В последствие есть опыт работы директором по развитию в кафе и ломбарде, открывал большое количество филиалов. </a:t>
            </a:r>
            <a:endParaRPr/>
          </a:p>
          <a:p>
            <a:pPr indent="0" lvl="0" marL="0" rtl="0" algn="l">
              <a:spcBef>
                <a:spcPts val="0"/>
              </a:spcBef>
              <a:spcAft>
                <a:spcPts val="0"/>
              </a:spcAft>
              <a:buNone/>
            </a:pPr>
            <a:r>
              <a:rPr lang="ru"/>
              <a:t>Потом устал от всей этой суеты и ушел работать мастером по ремонту кожгалантереи. </a:t>
            </a:r>
            <a:endParaRPr/>
          </a:p>
          <a:p>
            <a:pPr indent="0" lvl="0" marL="0" rtl="0" algn="l">
              <a:spcBef>
                <a:spcPts val="0"/>
              </a:spcBef>
              <a:spcAft>
                <a:spcPts val="0"/>
              </a:spcAft>
              <a:buNone/>
            </a:pPr>
            <a:r>
              <a:rPr lang="ru"/>
              <a:t>Захотелось заняться тем что нравиться, тем что приносит удовольствие, так как с детства любил рукоделие.</a:t>
            </a:r>
            <a:endParaRPr/>
          </a:p>
          <a:p>
            <a:pPr indent="0" lvl="0" marL="0" rtl="0" algn="l">
              <a:spcBef>
                <a:spcPts val="0"/>
              </a:spcBef>
              <a:spcAft>
                <a:spcPts val="0"/>
              </a:spcAft>
              <a:buNone/>
            </a:pPr>
            <a:r>
              <a:rPr lang="ru"/>
              <a:t> До открытия мастерской были 7 разных попыток в предпринимательстве. Каждая попытка заканчивалась хорошим опытом. Собрав весь этот опыт и все свои знания была открыта мастерская SHEBER.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9"/>
          <p:cNvSpPr txBox="1"/>
          <p:nvPr/>
        </p:nvSpPr>
        <p:spPr>
          <a:xfrm>
            <a:off x="805775" y="711775"/>
            <a:ext cx="7386300" cy="2986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a:t>Команда</a:t>
            </a:r>
            <a:endParaRPr b="1"/>
          </a:p>
          <a:p>
            <a:pPr indent="0" lvl="0" marL="0" rtl="0" algn="l">
              <a:spcBef>
                <a:spcPts val="0"/>
              </a:spcBef>
              <a:spcAft>
                <a:spcPts val="0"/>
              </a:spcAft>
              <a:buNone/>
            </a:pPr>
            <a:r>
              <a:t/>
            </a:r>
            <a:endParaRPr/>
          </a:p>
          <a:p>
            <a:pPr indent="0" lvl="0" marL="0" rtl="0" algn="l">
              <a:spcBef>
                <a:spcPts val="0"/>
              </a:spcBef>
              <a:spcAft>
                <a:spcPts val="0"/>
              </a:spcAft>
              <a:buNone/>
            </a:pPr>
            <a:r>
              <a:rPr lang="ru"/>
              <a:t>Мастер Айту - работает со дня основания мастерской, опыт работы в этой сфере более 2 лет. </a:t>
            </a:r>
            <a:r>
              <a:rPr lang="ru">
                <a:solidFill>
                  <a:schemeClr val="dk1"/>
                </a:solidFill>
              </a:rPr>
              <a:t>Делает работы по кожаным изделиям и чемоданам любой сложности</a:t>
            </a:r>
            <a:r>
              <a:rPr lang="ru"/>
              <a:t>. </a:t>
            </a:r>
            <a:endParaRPr/>
          </a:p>
          <a:p>
            <a:pPr indent="0" lvl="0" marL="0" rtl="0" algn="l">
              <a:spcBef>
                <a:spcPts val="0"/>
              </a:spcBef>
              <a:spcAft>
                <a:spcPts val="0"/>
              </a:spcAft>
              <a:buNone/>
            </a:pPr>
            <a:r>
              <a:t/>
            </a:r>
            <a:endParaRPr/>
          </a:p>
          <a:p>
            <a:pPr indent="0" lvl="0" marL="0" rtl="0" algn="l">
              <a:spcBef>
                <a:spcPts val="0"/>
              </a:spcBef>
              <a:spcAft>
                <a:spcPts val="0"/>
              </a:spcAft>
              <a:buNone/>
            </a:pPr>
            <a:r>
              <a:rPr lang="ru"/>
              <a:t>Мастер Санжар - </a:t>
            </a:r>
            <a:r>
              <a:rPr lang="ru">
                <a:solidFill>
                  <a:schemeClr val="dk1"/>
                </a:solidFill>
              </a:rPr>
              <a:t>работает более одного года, опыт работы в этой сфере более 1 года. Делает работы по кожаным изделиям и чемоданам любой сложности.</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ru">
                <a:solidFill>
                  <a:schemeClr val="dk1"/>
                </a:solidFill>
              </a:rPr>
              <a:t>Мастер Арнасбек - работает более одного года, опыт работы в этой сфере более 1 года. Делает работы по чемоданам любой сложности.</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ru">
                <a:solidFill>
                  <a:schemeClr val="dk1"/>
                </a:solidFill>
              </a:rPr>
              <a:t>Мастер Тимур - работает более 2 лет, опыт работы в этой сфере более 7 лет. Делает работы по кожаным изделиям любой сложности.</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nvSpPr>
        <p:spPr>
          <a:xfrm>
            <a:off x="805775" y="711775"/>
            <a:ext cx="7386300" cy="1800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a:t>На что нужны инвестиции</a:t>
            </a:r>
            <a:endParaRPr b="1"/>
          </a:p>
          <a:p>
            <a:pPr indent="0" lvl="0" marL="0" rtl="0" algn="l">
              <a:spcBef>
                <a:spcPts val="0"/>
              </a:spcBef>
              <a:spcAft>
                <a:spcPts val="0"/>
              </a:spcAft>
              <a:buNone/>
            </a:pPr>
            <a:r>
              <a:t/>
            </a:r>
            <a:endParaRPr sz="1300"/>
          </a:p>
          <a:p>
            <a:pPr indent="0" lvl="0" marL="0" rtl="0" algn="l">
              <a:spcBef>
                <a:spcPts val="0"/>
              </a:spcBef>
              <a:spcAft>
                <a:spcPts val="0"/>
              </a:spcAft>
              <a:buNone/>
            </a:pPr>
            <a:r>
              <a:rPr lang="ru" sz="1300"/>
              <a:t>1. Открытие еще 2 филиала в городе Алматы</a:t>
            </a:r>
            <a:endParaRPr sz="1300"/>
          </a:p>
          <a:p>
            <a:pPr indent="0" lvl="0" marL="0" rtl="0" algn="l">
              <a:spcBef>
                <a:spcPts val="0"/>
              </a:spcBef>
              <a:spcAft>
                <a:spcPts val="0"/>
              </a:spcAft>
              <a:buNone/>
            </a:pPr>
            <a:r>
              <a:rPr lang="ru" sz="1300"/>
              <a:t>2. Повышение квалификации сотрудников.</a:t>
            </a:r>
            <a:endParaRPr sz="1300"/>
          </a:p>
          <a:p>
            <a:pPr indent="0" lvl="0" marL="0" rtl="0" algn="l">
              <a:spcBef>
                <a:spcPts val="0"/>
              </a:spcBef>
              <a:spcAft>
                <a:spcPts val="0"/>
              </a:spcAft>
              <a:buNone/>
            </a:pPr>
            <a:r>
              <a:rPr lang="ru" sz="1300"/>
              <a:t>3. Освоение новых технологий.</a:t>
            </a:r>
            <a:endParaRPr sz="1300"/>
          </a:p>
          <a:p>
            <a:pPr indent="0" lvl="0" marL="0" rtl="0" algn="l">
              <a:spcBef>
                <a:spcPts val="0"/>
              </a:spcBef>
              <a:spcAft>
                <a:spcPts val="0"/>
              </a:spcAft>
              <a:buNone/>
            </a:pPr>
            <a:r>
              <a:rPr lang="ru" sz="1300"/>
              <a:t>4. Закуп высокоточных станков для работы.</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1"/>
          <p:cNvSpPr txBox="1"/>
          <p:nvPr/>
        </p:nvSpPr>
        <p:spPr>
          <a:xfrm>
            <a:off x="805200" y="268600"/>
            <a:ext cx="7386300" cy="1416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a:solidFill>
                  <a:schemeClr val="dk1"/>
                </a:solidFill>
              </a:rPr>
              <a:t>Финансовые прогнозы по проекту</a:t>
            </a:r>
            <a:endParaRPr sz="1300"/>
          </a:p>
          <a:p>
            <a:pPr indent="0" lvl="0" marL="0" rtl="0" algn="l">
              <a:spcBef>
                <a:spcPts val="0"/>
              </a:spcBef>
              <a:spcAft>
                <a:spcPts val="0"/>
              </a:spcAft>
              <a:buNone/>
            </a:pPr>
            <a:r>
              <a:t/>
            </a:r>
            <a:endParaRPr sz="1300"/>
          </a:p>
          <a:p>
            <a:pPr indent="-311150" lvl="0" marL="457200" rtl="0" algn="l">
              <a:spcBef>
                <a:spcPts val="0"/>
              </a:spcBef>
              <a:spcAft>
                <a:spcPts val="0"/>
              </a:spcAft>
              <a:buSzPts val="1300"/>
              <a:buAutoNum type="arabicPeriod"/>
            </a:pPr>
            <a:r>
              <a:rPr b="1" lang="ru" sz="1300"/>
              <a:t>План доходов по 5 филиалам:</a:t>
            </a:r>
            <a:endParaRPr b="1" sz="1300"/>
          </a:p>
          <a:p>
            <a:pPr indent="0" lvl="0" marL="0" rtl="0" algn="l">
              <a:spcBef>
                <a:spcPts val="0"/>
              </a:spcBef>
              <a:spcAft>
                <a:spcPts val="0"/>
              </a:spcAft>
              <a:buNone/>
            </a:pPr>
            <a:r>
              <a:t/>
            </a:r>
            <a:endParaRPr sz="1300"/>
          </a:p>
          <a:p>
            <a:pPr indent="-1905" lvl="0" marL="635" rtl="0" algn="just">
              <a:spcBef>
                <a:spcPts val="0"/>
              </a:spcBef>
              <a:spcAft>
                <a:spcPts val="0"/>
              </a:spcAft>
              <a:buNone/>
            </a:pPr>
            <a:r>
              <a:rPr lang="ru">
                <a:solidFill>
                  <a:schemeClr val="dk1"/>
                </a:solidFill>
                <a:latin typeface="Times New Roman"/>
                <a:ea typeface="Times New Roman"/>
                <a:cs typeface="Times New Roman"/>
                <a:sym typeface="Times New Roman"/>
              </a:rPr>
              <a:t>Месячный доход составляет  10 500 000 тенге.</a:t>
            </a:r>
            <a:endParaRPr sz="1300"/>
          </a:p>
          <a:p>
            <a:pPr indent="0" lvl="0" marL="0" rtl="0" algn="l">
              <a:spcBef>
                <a:spcPts val="0"/>
              </a:spcBef>
              <a:spcAft>
                <a:spcPts val="0"/>
              </a:spcAft>
              <a:buNone/>
            </a:pPr>
            <a:r>
              <a:t/>
            </a:r>
            <a:endParaRPr sz="1300"/>
          </a:p>
        </p:txBody>
      </p:sp>
      <p:graphicFrame>
        <p:nvGraphicFramePr>
          <p:cNvPr id="98" name="Google Shape;98;p21"/>
          <p:cNvGraphicFramePr/>
          <p:nvPr/>
        </p:nvGraphicFramePr>
        <p:xfrm>
          <a:off x="845150" y="1684595"/>
          <a:ext cx="3000000" cy="3000000"/>
        </p:xfrm>
        <a:graphic>
          <a:graphicData uri="http://schemas.openxmlformats.org/drawingml/2006/table">
            <a:tbl>
              <a:tblPr>
                <a:noFill/>
                <a:tableStyleId>{88283D61-7570-499C-A222-669F1D339C99}</a:tableStyleId>
              </a:tblPr>
              <a:tblGrid>
                <a:gridCol w="1844650"/>
                <a:gridCol w="1844650"/>
                <a:gridCol w="1844650"/>
                <a:gridCol w="1919725"/>
              </a:tblGrid>
              <a:tr h="361925">
                <a:tc>
                  <a:txBody>
                    <a:bodyPr/>
                    <a:lstStyle/>
                    <a:p>
                      <a:pPr indent="0" lvl="0" marL="0" rtl="0" algn="l">
                        <a:spcBef>
                          <a:spcPts val="0"/>
                        </a:spcBef>
                        <a:spcAft>
                          <a:spcPts val="0"/>
                        </a:spcAft>
                        <a:buNone/>
                      </a:pPr>
                      <a:r>
                        <a:rPr lang="ru" sz="1000">
                          <a:highlight>
                            <a:srgbClr val="FFFFFF"/>
                          </a:highlight>
                        </a:rPr>
                        <a:t>Филиал</a:t>
                      </a:r>
                      <a:endParaRPr sz="1000">
                        <a:highlight>
                          <a:srgbClr val="FFFFFF"/>
                        </a:highlight>
                      </a:endParaRPr>
                    </a:p>
                  </a:txBody>
                  <a:tcPr marT="91425" marB="91425" marR="91425" marL="91425"/>
                </a:tc>
                <a:tc>
                  <a:txBody>
                    <a:bodyPr/>
                    <a:lstStyle/>
                    <a:p>
                      <a:pPr indent="0" lvl="0" marL="0" rtl="0" algn="l">
                        <a:spcBef>
                          <a:spcPts val="0"/>
                        </a:spcBef>
                        <a:spcAft>
                          <a:spcPts val="0"/>
                        </a:spcAft>
                        <a:buNone/>
                      </a:pPr>
                      <a:r>
                        <a:rPr lang="ru" sz="1000">
                          <a:highlight>
                            <a:srgbClr val="FFFFFF"/>
                          </a:highlight>
                        </a:rPr>
                        <a:t>Количество филиалов</a:t>
                      </a:r>
                      <a:endParaRPr sz="1000">
                        <a:highlight>
                          <a:srgbClr val="FFFFFF"/>
                        </a:highlight>
                      </a:endParaRPr>
                    </a:p>
                  </a:txBody>
                  <a:tcPr marT="91425" marB="91425" marR="91425" marL="91425"/>
                </a:tc>
                <a:tc>
                  <a:txBody>
                    <a:bodyPr/>
                    <a:lstStyle/>
                    <a:p>
                      <a:pPr indent="0" lvl="0" marL="0" rtl="0" algn="l">
                        <a:spcBef>
                          <a:spcPts val="0"/>
                        </a:spcBef>
                        <a:spcAft>
                          <a:spcPts val="0"/>
                        </a:spcAft>
                        <a:buNone/>
                      </a:pPr>
                      <a:r>
                        <a:rPr lang="ru" sz="1000">
                          <a:highlight>
                            <a:srgbClr val="FFFFFF"/>
                          </a:highlight>
                        </a:rPr>
                        <a:t>Сумма дохода (тенге)</a:t>
                      </a:r>
                      <a:endParaRPr sz="1000">
                        <a:highlight>
                          <a:srgbClr val="FFFFFF"/>
                        </a:highlight>
                      </a:endParaRPr>
                    </a:p>
                  </a:txBody>
                  <a:tcPr marT="91425" marB="91425" marR="91425" marL="91425"/>
                </a:tc>
                <a:tc>
                  <a:txBody>
                    <a:bodyPr/>
                    <a:lstStyle/>
                    <a:p>
                      <a:pPr indent="0" lvl="0" marL="0" rtl="0" algn="l">
                        <a:spcBef>
                          <a:spcPts val="0"/>
                        </a:spcBef>
                        <a:spcAft>
                          <a:spcPts val="0"/>
                        </a:spcAft>
                        <a:buNone/>
                      </a:pPr>
                      <a:r>
                        <a:rPr lang="ru" sz="1000">
                          <a:highlight>
                            <a:srgbClr val="FFFFFF"/>
                          </a:highlight>
                        </a:rPr>
                        <a:t>Поступления</a:t>
                      </a:r>
                      <a:endParaRPr sz="1000">
                        <a:highlight>
                          <a:srgbClr val="FFFFFF"/>
                        </a:highlight>
                      </a:endParaRPr>
                    </a:p>
                  </a:txBody>
                  <a:tcPr marT="91425" marB="91425" marR="91425" marL="91425"/>
                </a:tc>
              </a:tr>
              <a:tr h="314500">
                <a:tc>
                  <a:txBody>
                    <a:bodyPr/>
                    <a:lstStyle/>
                    <a:p>
                      <a:pPr indent="0" lvl="0" marL="0" rtl="0" algn="l">
                        <a:spcBef>
                          <a:spcPts val="0"/>
                        </a:spcBef>
                        <a:spcAft>
                          <a:spcPts val="0"/>
                        </a:spcAft>
                        <a:buNone/>
                      </a:pPr>
                      <a:r>
                        <a:rPr lang="ru" sz="1000"/>
                        <a:t>Абая</a:t>
                      </a:r>
                      <a:endParaRPr sz="1000"/>
                    </a:p>
                  </a:txBody>
                  <a:tcPr marT="91425" marB="91425" marR="91425" marL="91425"/>
                </a:tc>
                <a:tc>
                  <a:txBody>
                    <a:bodyPr/>
                    <a:lstStyle/>
                    <a:p>
                      <a:pPr indent="0" lvl="0" marL="0" rtl="0" algn="l">
                        <a:spcBef>
                          <a:spcPts val="0"/>
                        </a:spcBef>
                        <a:spcAft>
                          <a:spcPts val="0"/>
                        </a:spcAft>
                        <a:buNone/>
                      </a:pPr>
                      <a:r>
                        <a:rPr lang="ru" sz="1000"/>
                        <a:t>1</a:t>
                      </a:r>
                      <a:endParaRPr sz="1000"/>
                    </a:p>
                  </a:txBody>
                  <a:tcPr marT="91425" marB="91425" marR="91425" marL="91425"/>
                </a:tc>
                <a:tc>
                  <a:txBody>
                    <a:bodyPr/>
                    <a:lstStyle/>
                    <a:p>
                      <a:pPr indent="0" lvl="0" marL="0" rtl="0" algn="l">
                        <a:spcBef>
                          <a:spcPts val="0"/>
                        </a:spcBef>
                        <a:spcAft>
                          <a:spcPts val="0"/>
                        </a:spcAft>
                        <a:buNone/>
                      </a:pPr>
                      <a:r>
                        <a:rPr lang="ru" sz="1000"/>
                        <a:t>1 500 000</a:t>
                      </a:r>
                      <a:endParaRPr sz="1000"/>
                    </a:p>
                  </a:txBody>
                  <a:tcPr marT="91425" marB="91425" marR="91425" marL="91425"/>
                </a:tc>
                <a:tc>
                  <a:txBody>
                    <a:bodyPr/>
                    <a:lstStyle/>
                    <a:p>
                      <a:pPr indent="0" lvl="0" marL="0" rtl="0" algn="l">
                        <a:spcBef>
                          <a:spcPts val="0"/>
                        </a:spcBef>
                        <a:spcAft>
                          <a:spcPts val="0"/>
                        </a:spcAft>
                        <a:buNone/>
                      </a:pPr>
                      <a:r>
                        <a:rPr lang="ru" sz="1000">
                          <a:solidFill>
                            <a:schemeClr val="dk1"/>
                          </a:solidFill>
                        </a:rPr>
                        <a:t>Ежемесячно</a:t>
                      </a:r>
                      <a:endParaRPr sz="1000"/>
                    </a:p>
                  </a:txBody>
                  <a:tcPr marT="91425" marB="91425" marR="91425" marL="91425"/>
                </a:tc>
              </a:tr>
              <a:tr h="314500">
                <a:tc>
                  <a:txBody>
                    <a:bodyPr/>
                    <a:lstStyle/>
                    <a:p>
                      <a:pPr indent="0" lvl="0" marL="0" rtl="0" algn="l">
                        <a:spcBef>
                          <a:spcPts val="0"/>
                        </a:spcBef>
                        <a:spcAft>
                          <a:spcPts val="0"/>
                        </a:spcAft>
                        <a:buNone/>
                      </a:pPr>
                      <a:r>
                        <a:rPr lang="ru" sz="1000"/>
                        <a:t>Коктем</a:t>
                      </a:r>
                      <a:endParaRPr sz="1000"/>
                    </a:p>
                  </a:txBody>
                  <a:tcPr marT="91425" marB="91425" marR="91425" marL="91425"/>
                </a:tc>
                <a:tc>
                  <a:txBody>
                    <a:bodyPr/>
                    <a:lstStyle/>
                    <a:p>
                      <a:pPr indent="0" lvl="0" marL="0" rtl="0" algn="l">
                        <a:spcBef>
                          <a:spcPts val="0"/>
                        </a:spcBef>
                        <a:spcAft>
                          <a:spcPts val="0"/>
                        </a:spcAft>
                        <a:buNone/>
                      </a:pPr>
                      <a:r>
                        <a:rPr lang="ru" sz="1000"/>
                        <a:t>1</a:t>
                      </a:r>
                      <a:endParaRPr sz="1000"/>
                    </a:p>
                  </a:txBody>
                  <a:tcPr marT="91425" marB="91425" marR="91425" marL="91425"/>
                </a:tc>
                <a:tc>
                  <a:txBody>
                    <a:bodyPr/>
                    <a:lstStyle/>
                    <a:p>
                      <a:pPr indent="0" lvl="0" marL="0" rtl="0" algn="l">
                        <a:spcBef>
                          <a:spcPts val="0"/>
                        </a:spcBef>
                        <a:spcAft>
                          <a:spcPts val="0"/>
                        </a:spcAft>
                        <a:buNone/>
                      </a:pPr>
                      <a:r>
                        <a:rPr lang="ru" sz="1000"/>
                        <a:t>1 500 000</a:t>
                      </a:r>
                      <a:endParaRPr sz="1000"/>
                    </a:p>
                  </a:txBody>
                  <a:tcPr marT="91425" marB="91425" marR="91425" marL="91425"/>
                </a:tc>
                <a:tc>
                  <a:txBody>
                    <a:bodyPr/>
                    <a:lstStyle/>
                    <a:p>
                      <a:pPr indent="0" lvl="0" marL="0" rtl="0" algn="l">
                        <a:spcBef>
                          <a:spcPts val="0"/>
                        </a:spcBef>
                        <a:spcAft>
                          <a:spcPts val="0"/>
                        </a:spcAft>
                        <a:buNone/>
                      </a:pPr>
                      <a:r>
                        <a:rPr lang="ru" sz="1000">
                          <a:solidFill>
                            <a:schemeClr val="dk1"/>
                          </a:solidFill>
                        </a:rPr>
                        <a:t>Ежемесячно</a:t>
                      </a:r>
                      <a:endParaRPr sz="1000"/>
                    </a:p>
                  </a:txBody>
                  <a:tcPr marT="91425" marB="91425" marR="91425" marL="91425"/>
                </a:tc>
              </a:tr>
              <a:tr h="314500">
                <a:tc>
                  <a:txBody>
                    <a:bodyPr/>
                    <a:lstStyle/>
                    <a:p>
                      <a:pPr indent="0" lvl="0" marL="0" rtl="0" algn="l">
                        <a:spcBef>
                          <a:spcPts val="0"/>
                        </a:spcBef>
                        <a:spcAft>
                          <a:spcPts val="0"/>
                        </a:spcAft>
                        <a:buNone/>
                      </a:pPr>
                      <a:r>
                        <a:rPr lang="ru" sz="1000">
                          <a:solidFill>
                            <a:schemeClr val="dk1"/>
                          </a:solidFill>
                        </a:rPr>
                        <a:t>Мега Парк</a:t>
                      </a:r>
                      <a:endParaRPr sz="1000"/>
                    </a:p>
                  </a:txBody>
                  <a:tcPr marT="91425" marB="91425" marR="91425" marL="91425"/>
                </a:tc>
                <a:tc>
                  <a:txBody>
                    <a:bodyPr/>
                    <a:lstStyle/>
                    <a:p>
                      <a:pPr indent="0" lvl="0" marL="0" rtl="0" algn="l">
                        <a:spcBef>
                          <a:spcPts val="0"/>
                        </a:spcBef>
                        <a:spcAft>
                          <a:spcPts val="0"/>
                        </a:spcAft>
                        <a:buNone/>
                      </a:pPr>
                      <a:r>
                        <a:rPr lang="ru" sz="1000"/>
                        <a:t>1</a:t>
                      </a:r>
                      <a:endParaRPr sz="1000"/>
                    </a:p>
                  </a:txBody>
                  <a:tcPr marT="91425" marB="91425" marR="91425" marL="91425"/>
                </a:tc>
                <a:tc>
                  <a:txBody>
                    <a:bodyPr/>
                    <a:lstStyle/>
                    <a:p>
                      <a:pPr indent="0" lvl="0" marL="0" rtl="0" algn="l">
                        <a:spcBef>
                          <a:spcPts val="0"/>
                        </a:spcBef>
                        <a:spcAft>
                          <a:spcPts val="0"/>
                        </a:spcAft>
                        <a:buNone/>
                      </a:pPr>
                      <a:r>
                        <a:rPr lang="ru" sz="1000"/>
                        <a:t>2</a:t>
                      </a:r>
                      <a:r>
                        <a:rPr lang="ru" sz="1000"/>
                        <a:t> 500 000</a:t>
                      </a:r>
                      <a:endParaRPr sz="1000"/>
                    </a:p>
                  </a:txBody>
                  <a:tcPr marT="91425" marB="91425" marR="91425" marL="91425"/>
                </a:tc>
                <a:tc>
                  <a:txBody>
                    <a:bodyPr/>
                    <a:lstStyle/>
                    <a:p>
                      <a:pPr indent="0" lvl="0" marL="0" rtl="0" algn="l">
                        <a:spcBef>
                          <a:spcPts val="0"/>
                        </a:spcBef>
                        <a:spcAft>
                          <a:spcPts val="0"/>
                        </a:spcAft>
                        <a:buNone/>
                      </a:pPr>
                      <a:r>
                        <a:rPr lang="ru" sz="1000">
                          <a:solidFill>
                            <a:schemeClr val="dk1"/>
                          </a:solidFill>
                        </a:rPr>
                        <a:t>Ежемесячно</a:t>
                      </a:r>
                      <a:endParaRPr sz="1000"/>
                    </a:p>
                  </a:txBody>
                  <a:tcPr marT="91425" marB="91425" marR="91425" marL="91425"/>
                </a:tc>
              </a:tr>
              <a:tr h="314500">
                <a:tc>
                  <a:txBody>
                    <a:bodyPr/>
                    <a:lstStyle/>
                    <a:p>
                      <a:pPr indent="0" lvl="0" marL="0" rtl="0" algn="l">
                        <a:spcBef>
                          <a:spcPts val="0"/>
                        </a:spcBef>
                        <a:spcAft>
                          <a:spcPts val="0"/>
                        </a:spcAft>
                        <a:buNone/>
                      </a:pPr>
                      <a:r>
                        <a:rPr lang="ru" sz="1000"/>
                        <a:t>крупный ТРЦ </a:t>
                      </a:r>
                      <a:endParaRPr sz="1000"/>
                    </a:p>
                  </a:txBody>
                  <a:tcPr marT="91425" marB="91425" marR="91425" marL="91425"/>
                </a:tc>
                <a:tc>
                  <a:txBody>
                    <a:bodyPr/>
                    <a:lstStyle/>
                    <a:p>
                      <a:pPr indent="0" lvl="0" marL="0" rtl="0" algn="l">
                        <a:spcBef>
                          <a:spcPts val="0"/>
                        </a:spcBef>
                        <a:spcAft>
                          <a:spcPts val="0"/>
                        </a:spcAft>
                        <a:buNone/>
                      </a:pPr>
                      <a:r>
                        <a:rPr lang="ru" sz="1000"/>
                        <a:t>1</a:t>
                      </a:r>
                      <a:endParaRPr sz="1000"/>
                    </a:p>
                  </a:txBody>
                  <a:tcPr marT="91425" marB="91425" marR="91425" marL="91425"/>
                </a:tc>
                <a:tc>
                  <a:txBody>
                    <a:bodyPr/>
                    <a:lstStyle/>
                    <a:p>
                      <a:pPr indent="0" lvl="0" marL="0" rtl="0" algn="l">
                        <a:spcBef>
                          <a:spcPts val="0"/>
                        </a:spcBef>
                        <a:spcAft>
                          <a:spcPts val="0"/>
                        </a:spcAft>
                        <a:buNone/>
                      </a:pPr>
                      <a:r>
                        <a:rPr lang="ru" sz="1000"/>
                        <a:t>2</a:t>
                      </a:r>
                      <a:r>
                        <a:rPr lang="ru" sz="1000"/>
                        <a:t> 500 000</a:t>
                      </a:r>
                      <a:endParaRPr sz="1000"/>
                    </a:p>
                  </a:txBody>
                  <a:tcPr marT="91425" marB="91425" marR="91425" marL="91425"/>
                </a:tc>
                <a:tc>
                  <a:txBody>
                    <a:bodyPr/>
                    <a:lstStyle/>
                    <a:p>
                      <a:pPr indent="0" lvl="0" marL="0" rtl="0" algn="l">
                        <a:spcBef>
                          <a:spcPts val="0"/>
                        </a:spcBef>
                        <a:spcAft>
                          <a:spcPts val="0"/>
                        </a:spcAft>
                        <a:buNone/>
                      </a:pPr>
                      <a:r>
                        <a:rPr lang="ru" sz="1000">
                          <a:solidFill>
                            <a:schemeClr val="dk1"/>
                          </a:solidFill>
                        </a:rPr>
                        <a:t>Ежемесячно</a:t>
                      </a:r>
                      <a:endParaRPr sz="1000"/>
                    </a:p>
                  </a:txBody>
                  <a:tcPr marT="91425" marB="91425" marR="91425" marL="91425"/>
                </a:tc>
              </a:tr>
              <a:tr h="314500">
                <a:tc>
                  <a:txBody>
                    <a:bodyPr/>
                    <a:lstStyle/>
                    <a:p>
                      <a:pPr indent="0" lvl="0" marL="0" rtl="0" algn="l">
                        <a:spcBef>
                          <a:spcPts val="0"/>
                        </a:spcBef>
                        <a:spcAft>
                          <a:spcPts val="0"/>
                        </a:spcAft>
                        <a:buNone/>
                      </a:pPr>
                      <a:r>
                        <a:rPr lang="ru" sz="1000"/>
                        <a:t>крупный ТРЦ</a:t>
                      </a:r>
                      <a:endParaRPr sz="1000"/>
                    </a:p>
                  </a:txBody>
                  <a:tcPr marT="91425" marB="91425" marR="91425" marL="91425"/>
                </a:tc>
                <a:tc>
                  <a:txBody>
                    <a:bodyPr/>
                    <a:lstStyle/>
                    <a:p>
                      <a:pPr indent="0" lvl="0" marL="0" rtl="0" algn="l">
                        <a:spcBef>
                          <a:spcPts val="0"/>
                        </a:spcBef>
                        <a:spcAft>
                          <a:spcPts val="0"/>
                        </a:spcAft>
                        <a:buNone/>
                      </a:pPr>
                      <a:r>
                        <a:rPr lang="ru" sz="1000"/>
                        <a:t>1</a:t>
                      </a:r>
                      <a:endParaRPr sz="1000"/>
                    </a:p>
                  </a:txBody>
                  <a:tcPr marT="91425" marB="91425" marR="91425" marL="91425"/>
                </a:tc>
                <a:tc>
                  <a:txBody>
                    <a:bodyPr/>
                    <a:lstStyle/>
                    <a:p>
                      <a:pPr indent="0" lvl="0" marL="0" rtl="0" algn="l">
                        <a:spcBef>
                          <a:spcPts val="0"/>
                        </a:spcBef>
                        <a:spcAft>
                          <a:spcPts val="0"/>
                        </a:spcAft>
                        <a:buNone/>
                      </a:pPr>
                      <a:r>
                        <a:rPr lang="ru" sz="1000"/>
                        <a:t>2</a:t>
                      </a:r>
                      <a:r>
                        <a:rPr lang="ru" sz="1000"/>
                        <a:t> 500 000</a:t>
                      </a:r>
                      <a:endParaRPr sz="1000"/>
                    </a:p>
                  </a:txBody>
                  <a:tcPr marT="91425" marB="91425" marR="91425" marL="91425"/>
                </a:tc>
                <a:tc>
                  <a:txBody>
                    <a:bodyPr/>
                    <a:lstStyle/>
                    <a:p>
                      <a:pPr indent="0" lvl="0" marL="0" rtl="0" algn="l">
                        <a:spcBef>
                          <a:spcPts val="0"/>
                        </a:spcBef>
                        <a:spcAft>
                          <a:spcPts val="0"/>
                        </a:spcAft>
                        <a:buNone/>
                      </a:pPr>
                      <a:r>
                        <a:rPr lang="ru" sz="1000"/>
                        <a:t>Ежемесячно</a:t>
                      </a:r>
                      <a:endParaRPr sz="1000"/>
                    </a:p>
                  </a:txBody>
                  <a:tcPr marT="91425" marB="91425" marR="91425" marL="91425"/>
                </a:tc>
              </a:tr>
            </a:tbl>
          </a:graphicData>
        </a:graphic>
      </p:graphicFrame>
      <p:sp>
        <p:nvSpPr>
          <p:cNvPr id="99" name="Google Shape;99;p21"/>
          <p:cNvSpPr txBox="1"/>
          <p:nvPr/>
        </p:nvSpPr>
        <p:spPr>
          <a:xfrm>
            <a:off x="805200" y="3948275"/>
            <a:ext cx="74937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300">
                <a:solidFill>
                  <a:schemeClr val="dk1"/>
                </a:solidFill>
              </a:rPr>
              <a:t>2.План по оплате аренды помещений и коммунальных платежей по 5 филиалам:</a:t>
            </a:r>
            <a:endParaRPr b="1" sz="1300">
              <a:solidFill>
                <a:schemeClr val="dk1"/>
              </a:solidFill>
            </a:endParaRPr>
          </a:p>
          <a:p>
            <a:pPr indent="0" lvl="0" marL="0" rtl="0" algn="l">
              <a:spcBef>
                <a:spcPts val="0"/>
              </a:spcBef>
              <a:spcAft>
                <a:spcPts val="0"/>
              </a:spcAft>
              <a:buNone/>
            </a:pPr>
            <a:r>
              <a:t/>
            </a:r>
            <a:endParaRPr sz="1300">
              <a:solidFill>
                <a:schemeClr val="dk1"/>
              </a:solidFill>
            </a:endParaRPr>
          </a:p>
          <a:p>
            <a:pPr indent="-1905" lvl="0" marL="635" rtl="0" algn="just">
              <a:spcBef>
                <a:spcPts val="0"/>
              </a:spcBef>
              <a:spcAft>
                <a:spcPts val="0"/>
              </a:spcAft>
              <a:buNone/>
            </a:pPr>
            <a:r>
              <a:rPr lang="ru">
                <a:solidFill>
                  <a:schemeClr val="dk1"/>
                </a:solidFill>
                <a:latin typeface="Times New Roman"/>
                <a:ea typeface="Times New Roman"/>
                <a:cs typeface="Times New Roman"/>
                <a:sym typeface="Times New Roman"/>
              </a:rPr>
              <a:t>Месячный фонд оплаты аренды и коммунальных платежей составляет  1 500 000 тенге.</a:t>
            </a:r>
            <a:endParaRPr>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