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85063" autoAdjust="0"/>
  </p:normalViewPr>
  <p:slideViewPr>
    <p:cSldViewPr snapToGrid="0">
      <p:cViewPr>
        <p:scale>
          <a:sx n="65" d="100"/>
          <a:sy n="65" d="100"/>
        </p:scale>
        <p:origin x="-6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Производство древесного угля (</a:t>
            </a:r>
            <a:r>
              <a:rPr lang="ru-RU" dirty="0" err="1"/>
              <a:t>млн.тн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15643824938698381"/>
          <c:y val="5.00264628001713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5-48E4-BB0A-892B8D341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5-48E4-BB0A-892B8D341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47-422C-B7FA-EFC14B131E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B47-422C-B7FA-EFC14B131ECB}"/>
              </c:ext>
            </c:extLst>
          </c:dPt>
          <c:dLbls>
            <c:dLbl>
              <c:idx val="2"/>
              <c:layout>
                <c:manualLayout>
                  <c:x val="1.7616683784092205E-3"/>
                  <c:y val="-5.324798946898631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7-422C-B7FA-EFC14B131ECB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7-422C-B7FA-EFC14B131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Бразилия</c:v>
                </c:pt>
                <c:pt idx="1">
                  <c:v>Др.страны</c:v>
                </c:pt>
                <c:pt idx="2">
                  <c:v>Россия</c:v>
                </c:pt>
                <c:pt idx="3">
                  <c:v>Казахстан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  <c:pt idx="1">
                  <c:v>1.5</c:v>
                </c:pt>
                <c:pt idx="2">
                  <c:v>0.1</c:v>
                </c:pt>
                <c:pt idx="3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47-422C-B7FA-EFC14B131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2,7 млн км2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4E-4638-835C-71B2AC212D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4E-4638-835C-71B2AC212D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Вся территория</c:v>
                </c:pt>
                <c:pt idx="1">
                  <c:v>Лес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4E-4638-835C-71B2AC212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A638-D68C-42B8-B593-CA6412F60E84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0545D-822A-49C5-ABBD-915642978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4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0545D-822A-49C5-ABBD-9156429781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8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0545D-822A-49C5-ABBD-9156429781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0545D-822A-49C5-ABBD-9156429781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5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4ADC7-A25D-4712-BB1E-954ABF2A7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E665EE-1115-4F57-8A9E-AAAA00D1C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61BEC1-C5BA-4477-B333-7A9D2C03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A6461D-4456-4336-A79C-93953341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F9FF46-0F6D-4B63-863A-2778BCD9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9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460FC-B0A5-47EF-82AF-499CBEE7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033485-DEE6-4D09-9517-52D855F1A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D15F43-F28E-462B-9BEC-0AAFD758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5B4A96-EDB0-4DAA-8A72-075640B0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02C429-9550-423D-B1C8-42C79452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9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C5007F-CF91-4B9C-8601-FA638ED67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2E92F7-1284-467D-BFDC-4713A4E0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CBE5F4-ECB8-4951-9BB5-AC763BB7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9FC3B6-B021-43E0-945D-863CC3A5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147327-B8A3-40F7-AC9C-5F2844DA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4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D59A7-D48A-4A51-9672-83403CC5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40F811-879E-498B-9E89-A46DCA3C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C97516-D628-461F-85BF-FA5066F0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98FBD9-51A4-4ABA-8927-F97A3D07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C6887-7140-4C0D-946E-0850152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8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D1978A-B196-4C88-8B32-C5C481B3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BD9776-E551-46DB-9773-472471FF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B906C8-B27E-4AEA-860A-D3B22ED2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81BC8-905C-4BAF-B768-AC9B42A3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E37F03-6A57-4928-B689-1D41D2BB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5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DCEE2-9EB3-408E-A91B-4E318093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937708-5525-4725-80D4-3C89BC22B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9D92D0E-2BE5-47CA-B65C-C6FCACD6D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089873-1AE6-47A7-ACF4-64155DD8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486B43-23D2-4E53-B197-D7A415CC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58D310-033D-4B4A-8F31-59E0C368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6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87A32-649E-4959-A7DA-C4E0AB50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BBE54A-3FAD-4843-956D-BEEB67DB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CB0868-6999-4260-A39E-044373EFB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ADC00C-84C8-41DE-950F-D96597DA3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22642EC-47C9-4174-8F43-513E27C78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A7C1E97-94CB-42AE-885B-4BF40DE4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EF515C-3177-44BB-BE9C-1A4DF9F3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130AF9-E880-4B6B-83A6-C704D709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8383F8-9DCB-4A47-80F6-C1E4F4BA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0398B5-9459-4731-A49E-72E66786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A9CB21-01A6-4600-B39B-A752C3E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EC4940-B857-4F67-9A26-142E60F0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2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7240F88-E8C7-4F6A-82DD-B6DB34C5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D0378E-5139-48E2-BFE2-DCDD3000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771145-B729-4242-A454-85827DC2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2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CDDD04-A11A-4B4B-9B06-DAD15280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EA4F38-036A-4F6C-A8AB-B336D7149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56061A-2206-47A7-AE75-230E8E010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BC9950-CEB6-49A2-88A0-0B515E20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EA61FA-36E4-4C2F-ADC6-CC0C28FC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B1667A-87A6-4441-A265-C2E1BE56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8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798E2B-C716-4008-9638-7715B901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5B10D6-466C-4BC1-AEBB-28C2B5E0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AA95D3-42F4-4CE9-B14D-4CF5B5D70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3B40D6-62F6-4736-8354-AEDC7033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326F73-E65A-4A09-8291-35871EB2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154E8E-4F39-4C93-A542-03F41CF8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9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ACC8E3-7B59-4C31-B22E-FE498A82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0018DD-457E-4299-BC45-90AB514D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80C290-DE57-4666-A764-94037CA4D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74F5-D38D-4782-AFCE-A9E06079F23B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8E6583-5A67-443D-9294-3FF593ED5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90F2F9-3489-494C-BCD3-05AA02BA7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F9FA-7141-45D9-B9B3-D7D47A177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6AC50A-4668-444D-A9EF-814AA96C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37" y="2839429"/>
            <a:ext cx="5438103" cy="2688569"/>
          </a:xfrm>
          <a:prstGeom prst="rect">
            <a:avLst/>
          </a:prstGeom>
          <a:effectLst>
            <a:outerShdw blurRad="1066800" dist="749300" dir="5400000" algn="ctr" rotWithShape="0">
              <a:srgbClr val="000000">
                <a:alpha val="71000"/>
              </a:srgbClr>
            </a:outerShdw>
            <a:reflection endPos="2000" dist="50800" dir="5400000" sy="-100000" algn="bl" rotWithShape="0"/>
            <a:softEdge rad="3683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B01B88-E6EE-4CF3-8B24-AB2128D01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71" y="-292779"/>
            <a:ext cx="10747445" cy="3976914"/>
          </a:xfrm>
          <a:noFill/>
        </p:spPr>
        <p:txBody>
          <a:bodyPr>
            <a:normAutofit/>
          </a:bodyPr>
          <a:lstStyle/>
          <a:p>
            <a:r>
              <a:rPr lang="ru-RU" sz="4200" b="1" dirty="0" smtClean="0"/>
              <a:t>ТОО «НАУЧНО-ПРОИЗВОДСТВЕННЫЙ </a:t>
            </a:r>
            <a:r>
              <a:rPr lang="ru-RU" sz="4200" b="1" dirty="0"/>
              <a:t>ЦЕНТР КОМПЛЕКСНОЙ ПЕРЕРАБОТКИ РАСТИТЕЛЬНОГО </a:t>
            </a:r>
            <a:r>
              <a:rPr lang="ru-RU" sz="4200" b="1" dirty="0" smtClean="0"/>
              <a:t>СЫРЬЯ»                          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F88AF1-F1F0-4608-ADED-F495A6D2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598" y="5735637"/>
            <a:ext cx="9144000" cy="578077"/>
          </a:xfrm>
        </p:spPr>
        <p:txBody>
          <a:bodyPr/>
          <a:lstStyle/>
          <a:p>
            <a:r>
              <a:rPr lang="ru-RU" b="1" dirty="0"/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35055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1F7F09-2F3F-4DEC-B6FB-6FDD66D2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ИДЕЯ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4F8079-8791-496E-AE72-DA3EBD8D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2020" cy="4297918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Производство </a:t>
            </a:r>
            <a:r>
              <a:rPr lang="ru-RU" dirty="0"/>
              <a:t>зерновых </a:t>
            </a:r>
            <a:r>
              <a:rPr lang="ru-RU" dirty="0" smtClean="0"/>
              <a:t>культур;</a:t>
            </a:r>
          </a:p>
          <a:p>
            <a:r>
              <a:rPr lang="ru-RU" dirty="0" smtClean="0"/>
              <a:t>Производство древесного угля;</a:t>
            </a:r>
          </a:p>
          <a:p>
            <a:r>
              <a:rPr lang="ru-RU" sz="2800" dirty="0" smtClean="0"/>
              <a:t>Производство экологически чистого плитного материала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4675413" y="5758990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CE71C6-622D-447B-8CF5-C3B7739C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908" y="1119385"/>
            <a:ext cx="3216744" cy="18007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5629BE4-4F19-45E9-A00A-D1EB5FBDB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585" y="3449398"/>
            <a:ext cx="2543529" cy="2036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9B2FBA-945A-4033-B8FF-F6D158187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182687" y="2719163"/>
            <a:ext cx="1690814" cy="3276908"/>
          </a:xfrm>
          <a:prstGeom prst="rect">
            <a:avLst/>
          </a:prstGeom>
        </p:spPr>
      </p:pic>
      <p:pic>
        <p:nvPicPr>
          <p:cNvPr id="1026" name="Picture 2" descr="D:\Всё моё 2020 по 2023гг\Инвесторы 2023г\Оборудование натурлигнин\V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08" y="3538683"/>
            <a:ext cx="2361937" cy="19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3B4F48-32DA-4D24-9BC0-1948AEBD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2" y="545740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ru-RU" dirty="0"/>
              <a:t>Древесный уголь - продукт, образующийся при пиролизе древесины без доступа воздуха.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141059-A10B-47AA-A844-F37D5C016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38865"/>
            <a:ext cx="7089058" cy="420328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используют при выплавке металлов, например марганца, также  как покровный флюс при выплавке некоторых видов бронзы и латуни, никелевых сплавов (мельхиор, нейзильбер). </a:t>
            </a:r>
          </a:p>
          <a:p>
            <a:r>
              <a:rPr lang="ru-RU" dirty="0"/>
              <a:t>применяется при производстве кристаллического кремния для радиоэлектронной промышленности</a:t>
            </a:r>
          </a:p>
          <a:p>
            <a:r>
              <a:rPr lang="ru-RU" dirty="0"/>
              <a:t>идеально подходит для домашнего использования – в  мангалах, каминах, барбекю, так как он является бездымным и экологически чистым топливом. Саксаул занесен в Красную книгу.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81D132-3ADA-498C-92A9-71A0414B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670" y="3007000"/>
            <a:ext cx="2536631" cy="18112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971F08-7305-4D19-8220-4A534483D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71" y="1061368"/>
            <a:ext cx="2536630" cy="19008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B93B5F-5F72-47BC-93AF-231C4B5F4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670" y="4818265"/>
            <a:ext cx="2536632" cy="19779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4577443" y="5819854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9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FCD58C-E850-4E5E-8F06-C753D26F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91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Технология  производства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AF99CFF-DD57-46BC-B797-4A40A0EF3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43" y="798286"/>
            <a:ext cx="11190513" cy="519467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4822370" y="5941839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23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CCC03-48D5-4A2E-99A6-7103EA82AD6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r>
              <a:rPr lang="ru-RU" dirty="0"/>
              <a:t>Производство зерна в РК - 20 млн. </a:t>
            </a:r>
            <a:r>
              <a:rPr lang="ru-RU" dirty="0" err="1"/>
              <a:t>тн</a:t>
            </a:r>
            <a:r>
              <a:rPr lang="ru-RU" dirty="0"/>
              <a:t>/год</a:t>
            </a:r>
            <a:br>
              <a:rPr lang="ru-RU" dirty="0"/>
            </a:br>
            <a:r>
              <a:rPr lang="ru-RU" dirty="0"/>
              <a:t>Соломы остается около   -  20-30 млн. </a:t>
            </a:r>
            <a:r>
              <a:rPr lang="ru-RU" dirty="0" err="1"/>
              <a:t>тн</a:t>
            </a:r>
            <a:r>
              <a:rPr lang="ru-RU" dirty="0"/>
              <a:t>/год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5123F2-FBA8-41B4-BA64-64DC5902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5068" cy="310654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Утилизация соломы является скрытым сырьевым резервом, так как солома является целлюлозным сырьём с быстро возобновляемым ресурсом -1 год .</a:t>
            </a:r>
          </a:p>
          <a:p>
            <a:r>
              <a:rPr lang="ru-RU" dirty="0"/>
              <a:t>В РК солому на полях измельчают и запахивают в пашню, предполагая, что это создаёт гуминовое удобрение в почве. Однако, такая технология не эффективна без дополнительного внесения азотных удобрений или иных агротехнологий. Измельчение соломы несёт дополнительные затраты в ГСМ, и потому не все крестьяне могут себе позволить такие затраты. В большинстве случаях солому просто сжигают на поле, подготавливая поле к пахотным работам.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9DEB75-88A5-471E-88B8-7853A5D71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49"/>
          <a:stretch/>
        </p:blipFill>
        <p:spPr>
          <a:xfrm>
            <a:off x="8775290" y="4679347"/>
            <a:ext cx="2876752" cy="172145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4789712" y="5786670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8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2A427B-ECF2-4F7F-AF5E-9D20CFBF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4149"/>
          </a:xfrm>
        </p:spPr>
        <p:txBody>
          <a:bodyPr>
            <a:noAutofit/>
          </a:bodyPr>
          <a:lstStyle/>
          <a:p>
            <a:r>
              <a:rPr lang="ru-RU" sz="3200" dirty="0"/>
              <a:t>Мировое производство древесного угля  9млн.тн/год.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B9358340-B8A1-466B-B0DC-421C4DAFA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160565"/>
              </p:ext>
            </p:extLst>
          </p:nvPr>
        </p:nvGraphicFramePr>
        <p:xfrm>
          <a:off x="427352" y="1933917"/>
          <a:ext cx="4395018" cy="437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BA081D-150A-4F1D-91DC-ED8578C7A83C}"/>
              </a:ext>
            </a:extLst>
          </p:cNvPr>
          <p:cNvSpPr/>
          <p:nvPr/>
        </p:nvSpPr>
        <p:spPr>
          <a:xfrm>
            <a:off x="4984602" y="2841224"/>
            <a:ext cx="6756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Республике Казахстан древесный уголь не производится. Есть компании, которые занимаются расфасовкой поставляемого древесного угля из РФ (твердолиственная древесина).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5309067" y="5793733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21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71F39-9BD0-4F86-AA45-A3CC6640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Востребованность в древесном угле в РК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02F412-1CCB-4E00-AE32-3AF52216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574"/>
            <a:ext cx="8080512" cy="41121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Республике Казахстан леса составляют всего 4% от всей территории;</a:t>
            </a:r>
          </a:p>
          <a:p>
            <a:r>
              <a:rPr lang="ru-RU" dirty="0"/>
              <a:t>В лесах РК не производят промышленной вырубки лесов, только санитарная вырубка лесов;</a:t>
            </a:r>
          </a:p>
          <a:p>
            <a:r>
              <a:rPr lang="ru-RU" dirty="0"/>
              <a:t>Все дрова на рынках РК, это хищническая вырубка лесов в РК, либо контрабанда из </a:t>
            </a:r>
            <a:r>
              <a:rPr lang="ru-RU" dirty="0" err="1" smtClean="0"/>
              <a:t>др.стран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Республике Казахстан населением используется саксаул, он внесён в Красную книгу;</a:t>
            </a:r>
          </a:p>
          <a:p>
            <a:r>
              <a:rPr lang="ru-RU" dirty="0" smtClean="0"/>
              <a:t>Но саксаул незаконным способом вырубают и поставляют на рынок контрабандным способом.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xmlns="" id="{395DC9AE-B1E7-4582-80F5-587333542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024412"/>
              </p:ext>
            </p:extLst>
          </p:nvPr>
        </p:nvGraphicFramePr>
        <p:xfrm>
          <a:off x="8737533" y="1173149"/>
          <a:ext cx="3454467" cy="231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6629C5-8EEB-4FF1-BCAA-C592922F5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5" t="12755"/>
          <a:stretch/>
        </p:blipFill>
        <p:spPr>
          <a:xfrm>
            <a:off x="9621047" y="3508968"/>
            <a:ext cx="2138516" cy="13206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4724399" y="5719761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  <p:pic>
        <p:nvPicPr>
          <p:cNvPr id="8" name="Picture 3" descr="C:\Users\Виталий Хен\Documents\Турсунов Т\TXT Company\Древесный уголь\Саксаул\Фото саксаула\Саксаул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4514" r="20412" b="16493"/>
          <a:stretch/>
        </p:blipFill>
        <p:spPr bwMode="auto">
          <a:xfrm>
            <a:off x="8164614" y="4829605"/>
            <a:ext cx="1322963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Виталий Хен\Documents\Турсунов Т\TXT Company\Древесный уголь\Саксаул\Фото саксаула\Саксаул 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-1201" b="1201"/>
          <a:stretch/>
        </p:blipFill>
        <p:spPr bwMode="auto">
          <a:xfrm>
            <a:off x="9621047" y="5017759"/>
            <a:ext cx="2138516" cy="14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8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658" y="365126"/>
            <a:ext cx="10513142" cy="962230"/>
          </a:xfrm>
        </p:spPr>
        <p:txBody>
          <a:bodyPr/>
          <a:lstStyle/>
          <a:p>
            <a:r>
              <a:rPr lang="ru-RU" b="1" dirty="0" smtClean="0"/>
              <a:t>Повышение урожайности зерновых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509" y="1270610"/>
            <a:ext cx="6929284" cy="42010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Эффективность проекта по переработке растительного сырья изначально зависит от урожайности </a:t>
            </a:r>
            <a:r>
              <a:rPr lang="ru-RU" dirty="0"/>
              <a:t>зерновых </a:t>
            </a:r>
            <a:r>
              <a:rPr lang="ru-RU" dirty="0" smtClean="0"/>
              <a:t>культур. Для достижения цели в повышении урожайности, решено применить инновационное </a:t>
            </a:r>
            <a:r>
              <a:rPr lang="ru-RU" dirty="0" err="1" smtClean="0"/>
              <a:t>биоминеральное</a:t>
            </a:r>
            <a:r>
              <a:rPr lang="ru-RU" dirty="0" smtClean="0"/>
              <a:t> удобрение, которое </a:t>
            </a:r>
            <a:r>
              <a:rPr lang="ru-RU" dirty="0"/>
              <a:t>восполняет природные свойства </a:t>
            </a:r>
            <a:r>
              <a:rPr lang="ru-RU" dirty="0" smtClean="0"/>
              <a:t>почвы и: </a:t>
            </a:r>
            <a:endParaRPr lang="ru-RU" dirty="0"/>
          </a:p>
          <a:p>
            <a:pPr lvl="0"/>
            <a:r>
              <a:rPr lang="ru-RU" dirty="0" smtClean="0"/>
              <a:t>выводит </a:t>
            </a:r>
            <a:r>
              <a:rPr lang="ru-RU" dirty="0"/>
              <a:t>имеющиеся в избытке минеральные удобрения, применённые раннее в нарушение агротехнологий;</a:t>
            </a:r>
          </a:p>
          <a:p>
            <a:pPr lvl="0"/>
            <a:r>
              <a:rPr lang="ru-RU" dirty="0" smtClean="0"/>
              <a:t>наполняет </a:t>
            </a:r>
            <a:r>
              <a:rPr lang="ru-RU" dirty="0"/>
              <a:t>почву гуминовым содержанием;</a:t>
            </a:r>
          </a:p>
          <a:p>
            <a:pPr lvl="0"/>
            <a:r>
              <a:rPr lang="ru-RU" dirty="0" smtClean="0"/>
              <a:t>улучшает </a:t>
            </a:r>
            <a:r>
              <a:rPr lang="ru-RU" dirty="0"/>
              <a:t>антистрессовое состояние у растений – </a:t>
            </a:r>
            <a:r>
              <a:rPr lang="ru-RU" dirty="0" smtClean="0"/>
              <a:t>укрепляет корневую систему, </a:t>
            </a:r>
            <a:r>
              <a:rPr lang="ru-RU" dirty="0"/>
              <a:t>которая сохраняет влагу в </a:t>
            </a:r>
            <a:r>
              <a:rPr lang="ru-RU" dirty="0" smtClean="0"/>
              <a:t>почве;</a:t>
            </a:r>
          </a:p>
          <a:p>
            <a:pPr lvl="0"/>
            <a:r>
              <a:rPr lang="ru-RU" dirty="0" smtClean="0"/>
              <a:t>Повышает урожайность зерновых не менее 50ц/га.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шеница 28 0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4"/>
          <a:stretch/>
        </p:blipFill>
        <p:spPr bwMode="auto">
          <a:xfrm>
            <a:off x="1072558" y="1262110"/>
            <a:ext cx="2879586" cy="143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SAM_82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0"/>
          <a:stretch/>
        </p:blipFill>
        <p:spPr bwMode="auto">
          <a:xfrm>
            <a:off x="1617729" y="3547766"/>
            <a:ext cx="2120044" cy="14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5889523" y="5731896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A5123F2-FBA8-41B4-BA64-64DC5902D04F}"/>
              </a:ext>
            </a:extLst>
          </p:cNvPr>
          <p:cNvSpPr txBox="1">
            <a:spLocks/>
          </p:cNvSpPr>
          <p:nvPr/>
        </p:nvSpPr>
        <p:spPr>
          <a:xfrm>
            <a:off x="684224" y="2698954"/>
            <a:ext cx="3949265" cy="86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Трактористы вспахали поле на глубину 5см, всходы 25-30%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BA5123F2-FBA8-41B4-BA64-64DC5902D04F}"/>
              </a:ext>
            </a:extLst>
          </p:cNvPr>
          <p:cNvSpPr txBox="1">
            <a:spLocks/>
          </p:cNvSpPr>
          <p:nvPr/>
        </p:nvSpPr>
        <p:spPr>
          <a:xfrm>
            <a:off x="755893" y="5059320"/>
            <a:ext cx="3949265" cy="864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Через 2 недели после обработки удобрениями.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01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172" y="2602139"/>
            <a:ext cx="638447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РАХМЕТ!</a:t>
            </a:r>
            <a:br>
              <a:rPr lang="ru-RU" sz="4800" b="1" dirty="0" smtClean="0"/>
            </a:br>
            <a:r>
              <a:rPr lang="ru-RU" sz="4800" b="1" dirty="0" smtClean="0"/>
              <a:t>СПАСИБО</a:t>
            </a:r>
            <a:r>
              <a:rPr lang="ru-RU" sz="4800" dirty="0" smtClean="0"/>
              <a:t>!</a:t>
            </a:r>
            <a:endParaRPr lang="ru-RU" sz="4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E1A90E-3154-4091-9E93-52C1CEA86742}"/>
              </a:ext>
            </a:extLst>
          </p:cNvPr>
          <p:cNvSpPr/>
          <p:nvPr/>
        </p:nvSpPr>
        <p:spPr>
          <a:xfrm>
            <a:off x="5080906" y="5798474"/>
            <a:ext cx="19213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ТОО «НПЦ КПРС»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68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397</Words>
  <Application>Microsoft Office PowerPoint</Application>
  <PresentationFormat>Произвольный</PresentationFormat>
  <Paragraphs>46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ТОО «НАУЧНО-ПРОИЗВОДСТВЕННЫЙ ЦЕНТР КОМПЛЕКСНОЙ ПЕРЕРАБОТКИ РАСТИТЕЛЬНОГО СЫРЬЯ»                            </vt:lpstr>
      <vt:lpstr>ИДЕЯ ПРОЕКТА</vt:lpstr>
      <vt:lpstr>Древесный уголь - продукт, образующийся при пиролизе древесины без доступа воздуха. </vt:lpstr>
      <vt:lpstr> Технология  производства </vt:lpstr>
      <vt:lpstr>Производство зерна в РК - 20 млн. тн/год Соломы остается около   -  20-30 млн. тн/год</vt:lpstr>
      <vt:lpstr>Мировое производство древесного угля  9млн.тн/год. </vt:lpstr>
      <vt:lpstr>Востребованность в древесном угле в РК</vt:lpstr>
      <vt:lpstr>Повышение урожайности зерновых</vt:lpstr>
      <vt:lpstr>РАХМЕТ!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НАУЧНО-ПРОИЗВОДСТВЕННЫЙ ЦЕНТР КОМПЛЕКСНОЙ ПЕРЕРАБОТКИ РАСТИТЕЛЬНОГО СЫРЬЯ «БЕТПАК-ДАЛА АГРО» </dc:title>
  <dc:creator>Admin</dc:creator>
  <cp:lastModifiedBy>Admin</cp:lastModifiedBy>
  <cp:revision>37</cp:revision>
  <dcterms:created xsi:type="dcterms:W3CDTF">2023-07-30T10:31:11Z</dcterms:created>
  <dcterms:modified xsi:type="dcterms:W3CDTF">2023-09-17T12:30:30Z</dcterms:modified>
</cp:coreProperties>
</file>