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4" r:id="rId7"/>
    <p:sldId id="265" r:id="rId8"/>
    <p:sldId id="268" r:id="rId9"/>
    <p:sldId id="261" r:id="rId10"/>
    <p:sldId id="269" r:id="rId11"/>
    <p:sldId id="270" r:id="rId12"/>
    <p:sldId id="271" r:id="rId13"/>
    <p:sldId id="267" r:id="rId14"/>
    <p:sldId id="272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2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mrp.kz/index.php?option=com_content&amp;view=article&amp;id=731&amp;Itemid=143&amp;lang=r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6402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Инновационная технология экологически чистого плитного материала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540" y="476672"/>
            <a:ext cx="8229600" cy="57606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Экономические расчёты</a:t>
            </a:r>
            <a:br>
              <a:rPr lang="ru-RU" sz="2400" b="1" dirty="0" smtClean="0"/>
            </a:br>
            <a:r>
              <a:rPr lang="ru-RU" sz="2400" b="1" dirty="0" smtClean="0"/>
              <a:t>Затраты в месяц по предприятию:</a:t>
            </a:r>
            <a:endParaRPr lang="ru-RU" sz="2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3501008"/>
            <a:ext cx="754201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Себестоимость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продукции: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728475"/>
              </p:ext>
            </p:extLst>
          </p:nvPr>
        </p:nvGraphicFramePr>
        <p:xfrm>
          <a:off x="1302466" y="1271041"/>
          <a:ext cx="7427169" cy="207211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05238"/>
                <a:gridCol w="1944216"/>
                <a:gridCol w="1301073"/>
                <a:gridCol w="918327"/>
                <a:gridCol w="1453008"/>
                <a:gridCol w="1205307"/>
              </a:tblGrid>
              <a:tr h="616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п./п.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Ед. изм.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Цена,    тенге/Ед.изм.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Сумма,              тенге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1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Солома (тн)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тонна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1 000 000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6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Электроэнергия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КВт/час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45 </a:t>
                      </a:r>
                      <a:r>
                        <a:rPr lang="ru-RU" sz="1400" dirty="0">
                          <a:effectLst/>
                        </a:rPr>
                        <a:t>015  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       15  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675 229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97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ГСМ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Тонна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1 321 320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Зарплата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Чел.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  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6 700 000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58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033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9 696 549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99463"/>
              </p:ext>
            </p:extLst>
          </p:nvPr>
        </p:nvGraphicFramePr>
        <p:xfrm>
          <a:off x="906254" y="4103111"/>
          <a:ext cx="7848600" cy="127010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09600"/>
                <a:gridCol w="1866900"/>
                <a:gridCol w="609600"/>
                <a:gridCol w="927100"/>
                <a:gridCol w="1295400"/>
                <a:gridCol w="1320800"/>
                <a:gridCol w="1219200"/>
              </a:tblGrid>
              <a:tr h="753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№ п./п.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Доля затрат в производстве плитного материала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Ед. изм.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Кол-во/в мес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 Сумма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 Себестоимость  (тенге/кв.м.)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 Себестоимость  ($/</a:t>
                      </a:r>
                      <a:r>
                        <a:rPr lang="ru-RU" sz="1400" b="1" u="none" strike="noStrike" dirty="0" err="1">
                          <a:effectLst/>
                        </a:rPr>
                        <a:t>кв.м</a:t>
                      </a:r>
                      <a:r>
                        <a:rPr lang="ru-RU" sz="1400" b="1" u="none" strike="noStrike" dirty="0">
                          <a:effectLst/>
                        </a:rPr>
                        <a:t>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Плитный материал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Кв.м.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17 333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7 757 239,05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 447,53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  1,01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Напольный материал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Кв.м.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8 667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1 939 309,76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 223,77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                  0,50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Экономические расчёты</a:t>
            </a:r>
            <a:br>
              <a:rPr lang="ru-RU" sz="2800" b="1" dirty="0" smtClean="0"/>
            </a:br>
            <a:r>
              <a:rPr lang="ru-RU" sz="2800" b="1" dirty="0" smtClean="0"/>
              <a:t>Объём производства</a:t>
            </a:r>
            <a:endParaRPr lang="ru-RU" sz="2800" dirty="0"/>
          </a:p>
        </p:txBody>
      </p:sp>
      <p:pic>
        <p:nvPicPr>
          <p:cNvPr id="7" name="Рисунок 6" descr="C:\Users\Виталий Хен\Documents\Турсунов Т\TXT Company\Инвесторы\Prime investment\ТЭО проекта\Линия\Новая папка\sc 007_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428736"/>
            <a:ext cx="4143404" cy="22860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813176"/>
              </p:ext>
            </p:extLst>
          </p:nvPr>
        </p:nvGraphicFramePr>
        <p:xfrm>
          <a:off x="1115616" y="3933056"/>
          <a:ext cx="7776865" cy="201464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20178"/>
                <a:gridCol w="1760995"/>
                <a:gridCol w="765650"/>
                <a:gridCol w="1187601"/>
                <a:gridCol w="1230983"/>
                <a:gridCol w="1159329"/>
                <a:gridCol w="1152129"/>
              </a:tblGrid>
              <a:tr h="693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</a:t>
                      </a:r>
                      <a:r>
                        <a:rPr lang="ru-RU" sz="1400" dirty="0" err="1">
                          <a:effectLst/>
                        </a:rPr>
                        <a:t>п.п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изделий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Ед. изм.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Производи-тельность в час (кв.м./час)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Производи-тельность в год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Цена за ед.            (</a:t>
                      </a:r>
                      <a:r>
                        <a:rPr lang="ru-RU" sz="1400" dirty="0" smtClean="0">
                          <a:effectLst/>
                        </a:rPr>
                        <a:t>тенге/</a:t>
                      </a:r>
                      <a:r>
                        <a:rPr lang="ru-RU" sz="1400" dirty="0" err="1" smtClean="0">
                          <a:effectLst/>
                        </a:rPr>
                        <a:t>кв.м</a:t>
                      </a:r>
                      <a:r>
                        <a:rPr lang="ru-RU" sz="1400" dirty="0" smtClean="0">
                          <a:effectLst/>
                        </a:rPr>
                        <a:t>.)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Сумма                     (тенге)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1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Плитный материал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кв.м.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           113  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208 000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1 000,00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208 000 000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4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Напольный материал, кровля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кв.м.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            56  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104 000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3 000,00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312 000 000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5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Всего: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кв.м.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312 000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520 000 000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Сводная таблица по проекту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6482" y="5517232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Все расчёты имеют приблизительный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характер, и только показывают перспективу в проекте. Затратная часть увеличена, чтобы показать резерв в рисках  проекта.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16463"/>
              </p:ext>
            </p:extLst>
          </p:nvPr>
        </p:nvGraphicFramePr>
        <p:xfrm>
          <a:off x="740840" y="1052736"/>
          <a:ext cx="7920884" cy="452492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60148"/>
                <a:gridCol w="1407988"/>
                <a:gridCol w="749946"/>
                <a:gridCol w="917916"/>
                <a:gridCol w="862379"/>
                <a:gridCol w="833818"/>
                <a:gridCol w="890147"/>
                <a:gridCol w="906014"/>
                <a:gridCol w="892528"/>
              </a:tblGrid>
              <a:tr h="35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п.п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инвестиций (тенге)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                       (тенге)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18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Денежные поступления: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-324 936 872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-4 132 958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142 256 716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288 646 390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18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Объём производства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2 340 000 000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18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Убытие ДС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584 936 872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199 196 086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373 610 326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373 610 326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373 610 326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1 904 963 935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272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Строительно-монтажные работы 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132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З/пл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80 400 000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80 400 000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80 400 000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80 400 000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18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Эл. Энергия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4 051 373  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8 102 746  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8 102 746  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8 102 746  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8 102 746  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4 051 373  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132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18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Запчасти, инструменты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18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ГСМ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10 570 560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15 855 840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190 270 080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190 270 080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190 270 080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10 570 560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363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средства (Оборудование, машины )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349 262 449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349 262 449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363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Транспортные расходы (10% от затрат на оборудование)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34 926 245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45 225 000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45 225 000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45 225 000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45 225 000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34 926 245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54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Накладные расходы  5% от затрат на оборудование) + командировочные 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34 926 245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22 612 500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22 612 500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22 612 500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22 612 500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34 926 245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18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Пусконаладочные работы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50 000 000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18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Уменьшение-увеличение ДС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-324 936 872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-4 132 958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142 256 716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288 646 390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435 036 065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18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 на конец периода: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-324 936 872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-4 132 958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142 256 716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288 646 390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435 036 065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272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Требуемая сумма инвестиций: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584 936 872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132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ПРИБЫЛЬ: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435 036 065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  <a:tr h="18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Рентабельность (%):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009" marR="42009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12781"/>
            <a:ext cx="7786742" cy="12731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OST Common" panose="020B0604020202020204" pitchFamily="34" charset="0"/>
              </a:rPr>
              <a:t>Источники сырья</a:t>
            </a:r>
            <a:br>
              <a:rPr lang="ru-RU" b="1" dirty="0" smtClean="0">
                <a:latin typeface="GOST Common" panose="020B0604020202020204" pitchFamily="34" charset="0"/>
              </a:rPr>
            </a:br>
            <a:r>
              <a:rPr lang="ru-RU" sz="2700" b="1" dirty="0"/>
              <a:t>Расчетная мощность сырьевой базы РК (соломы)</a:t>
            </a:r>
            <a:br>
              <a:rPr lang="ru-RU" sz="2700" b="1" dirty="0"/>
            </a:br>
            <a:r>
              <a:rPr lang="en-US" sz="2700" b="1" dirty="0"/>
              <a:t> </a:t>
            </a:r>
            <a:r>
              <a:rPr lang="ru-RU" sz="2700" b="1" dirty="0"/>
              <a:t>В РК ежегодно </a:t>
            </a:r>
            <a:r>
              <a:rPr lang="ru-RU" sz="2700" b="1" dirty="0" smtClean="0"/>
              <a:t>производится:</a:t>
            </a:r>
            <a:endParaRPr lang="ru-RU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2143116"/>
            <a:ext cx="3631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200 тысяч тонн соломы рисовой, 50 тысяч тонн шелухи рисовой из которых можно произвести 10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млн.кв.м.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плитного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материала (ПДФ)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76" y="3929066"/>
            <a:ext cx="2553091" cy="200193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1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5000628" y="3929066"/>
            <a:ext cx="2462491" cy="20530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465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2071678"/>
            <a:ext cx="3921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 </a:t>
            </a:r>
            <a:r>
              <a:rPr lang="ru-RU" sz="1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тонн соломы пшеничной из которых можно произвести 15 </a:t>
            </a:r>
            <a:r>
              <a:rPr lang="ru-RU" sz="1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тонн </a:t>
            </a:r>
            <a:r>
              <a:rPr lang="ru-RU" sz="1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лигнинсодержащих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гранул или 900 </a:t>
            </a:r>
            <a:r>
              <a:rPr lang="ru-RU" sz="1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кв.м.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плитного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материала (ПДФ)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786956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реализацию проекта «Производство плитного материала по инновационной технологии» необходимо 584,0 млн тенге сроком на 3 года;</a:t>
            </a:r>
          </a:p>
          <a:p>
            <a:r>
              <a:rPr lang="ru-RU" dirty="0" smtClean="0"/>
              <a:t>Потребление сырья по данному проекту составит 2400 тонн соломы любых культур, с 1800га посевных площадей;</a:t>
            </a:r>
          </a:p>
          <a:p>
            <a:r>
              <a:rPr lang="ru-RU" dirty="0" smtClean="0"/>
              <a:t>Производительность составит 312,0 тысяч кв.м. готовой продукции;</a:t>
            </a:r>
          </a:p>
          <a:p>
            <a:r>
              <a:rPr lang="ru-RU" dirty="0" smtClean="0"/>
              <a:t>Цена продукции: Плитный материал – 1000 </a:t>
            </a:r>
            <a:r>
              <a:rPr lang="ru-RU" dirty="0" err="1" smtClean="0"/>
              <a:t>тнг</a:t>
            </a:r>
            <a:r>
              <a:rPr lang="ru-RU" dirty="0" smtClean="0"/>
              <a:t>/кв.м. Напольное и потолочное перекрытие – 3000тнг/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Рентабельность проекта – 74%</a:t>
            </a:r>
          </a:p>
          <a:p>
            <a:r>
              <a:rPr lang="ru-RU" dirty="0" smtClean="0"/>
              <a:t>Точка безубыточности проекта составит 27 месяцев.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41148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феврале 2021г в журнале «Промышленность Казахстана» Национального центра комплексной переработки минерального сырья, напечатали статью о возможности изготовления </a:t>
            </a:r>
            <a:r>
              <a:rPr lang="ru-RU" dirty="0" err="1" smtClean="0"/>
              <a:t>плитного</a:t>
            </a:r>
            <a:r>
              <a:rPr lang="ru-RU" dirty="0" smtClean="0"/>
              <a:t> материала на основе казахстанской технологии гидролиза древесного волокна с угольной кислотой;</a:t>
            </a:r>
          </a:p>
          <a:p>
            <a:r>
              <a:rPr lang="ru-RU" dirty="0" smtClean="0"/>
              <a:t>Соавторами статьи является исследовательская группа из казахстанских и белорусских учёных, имеющих схожие результаты в этой части исследовательских работ;</a:t>
            </a:r>
          </a:p>
          <a:p>
            <a:r>
              <a:rPr lang="ru-RU" dirty="0" smtClean="0"/>
              <a:t> На 11 </a:t>
            </a:r>
            <a:r>
              <a:rPr lang="ru-RU" dirty="0" err="1" smtClean="0"/>
              <a:t>стр</a:t>
            </a:r>
            <a:r>
              <a:rPr lang="ru-RU" dirty="0" smtClean="0"/>
              <a:t> статья про </a:t>
            </a:r>
            <a:r>
              <a:rPr lang="ru-RU" dirty="0" err="1" smtClean="0"/>
              <a:t>плитные</a:t>
            </a:r>
            <a:r>
              <a:rPr lang="ru-RU" dirty="0" smtClean="0"/>
              <a:t> материалы. </a:t>
            </a:r>
            <a:r>
              <a:rPr lang="ru-RU" u="sng" dirty="0" smtClean="0">
                <a:hlinkClick r:id="rId2"/>
              </a:rPr>
              <a:t>http://www.cmrp.kz/index.php?option=com_content&amp;view=article&amp;id=731&amp;Itemid=143&amp;lang=ru</a:t>
            </a:r>
            <a:endParaRPr lang="ru-RU" u="sng" dirty="0" smtClean="0"/>
          </a:p>
          <a:p>
            <a:r>
              <a:rPr lang="ru-RU" dirty="0" smtClean="0"/>
              <a:t>В конце статьи перечень литературы, </a:t>
            </a:r>
            <a:r>
              <a:rPr lang="ru-RU" dirty="0" err="1" smtClean="0"/>
              <a:t>пп</a:t>
            </a:r>
            <a:r>
              <a:rPr lang="ru-RU" dirty="0" smtClean="0"/>
              <a:t>. 30, 31 - сноска на статью "Гипотеза о едином процессе образования углеводородов, кремния, сланцев и всех полезных ископаемых на Земле".</a:t>
            </a:r>
            <a:endParaRPr lang="ru-RU" dirty="0"/>
          </a:p>
        </p:txBody>
      </p:sp>
      <p:pic>
        <p:nvPicPr>
          <p:cNvPr id="1026" name="Picture 2" descr="C:\Users\Моё всё\Инвестор кз 2021г\Альберт 04 2021\Screenshot_20210309_082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6" y="1144893"/>
            <a:ext cx="3666567" cy="4980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Спасибо за просмотр!</a:t>
            </a:r>
            <a:br>
              <a:rPr lang="ru-RU" sz="4800" b="1" dirty="0" smtClean="0">
                <a:latin typeface="Monotype Corsiva" pitchFamily="66" charset="0"/>
              </a:rPr>
            </a:br>
            <a:r>
              <a:rPr lang="ru-RU" sz="4800" b="1" dirty="0" smtClean="0">
                <a:latin typeface="Monotype Corsiva" pitchFamily="66" charset="0"/>
              </a:rPr>
              <a:t>Рахмет!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8775" cy="735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OST Common" panose="020B0604020202020204" pitchFamily="34" charset="0"/>
              </a:rPr>
              <a:t>О проекте:</a:t>
            </a:r>
            <a:endParaRPr lang="ru-RU" dirty="0">
              <a:latin typeface="GOST Common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428736"/>
            <a:ext cx="7747794" cy="242889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GOST Common" panose="020B0604020202020204" pitchFamily="34" charset="0"/>
              </a:rPr>
              <a:t>Суть проекта: Производство инновационного </a:t>
            </a:r>
            <a:r>
              <a:rPr lang="ru-RU" sz="2400" dirty="0" err="1" smtClean="0">
                <a:latin typeface="GOST Common" panose="020B0604020202020204" pitchFamily="34" charset="0"/>
              </a:rPr>
              <a:t>плитного</a:t>
            </a:r>
            <a:r>
              <a:rPr lang="ru-RU" sz="2400" dirty="0" smtClean="0">
                <a:latin typeface="GOST Common" panose="020B0604020202020204" pitchFamily="34" charset="0"/>
              </a:rPr>
              <a:t> материала ПДФ</a:t>
            </a:r>
          </a:p>
          <a:p>
            <a:r>
              <a:rPr lang="ru-RU" sz="2400" dirty="0" smtClean="0">
                <a:latin typeface="GOST Common" panose="020B0604020202020204" pitchFamily="34" charset="0"/>
              </a:rPr>
              <a:t>Инициаторы: ТОО «Научно-производственный  центр комплексной переработки растительного сырья»;</a:t>
            </a:r>
          </a:p>
          <a:p>
            <a:r>
              <a:rPr lang="ru-RU" sz="2400" dirty="0" smtClean="0">
                <a:latin typeface="GOST Common" panose="020B0604020202020204" pitchFamily="34" charset="0"/>
              </a:rPr>
              <a:t>Мощность производства – не менее 312 тыс.кв.м.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8662" y="3929066"/>
            <a:ext cx="7579759" cy="221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сбыта: Казахстан, зарубежье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инвестиции: 585,0 млн тенге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реализации: Республика Казахстан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проекта: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Получены предварительные образцы при отработке технологии и протестированы на механическую прочность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Существующие </a:t>
            </a:r>
            <a:r>
              <a:rPr lang="ru-RU" dirty="0" err="1" smtClean="0"/>
              <a:t>плитные</a:t>
            </a:r>
            <a:r>
              <a:rPr lang="ru-RU" dirty="0" smtClean="0"/>
              <a:t>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6043626" cy="4840303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/>
              <a:t>В мировой промышленности применяются </a:t>
            </a:r>
            <a:r>
              <a:rPr lang="ru-RU" dirty="0" err="1" smtClean="0"/>
              <a:t>плитные</a:t>
            </a:r>
            <a:r>
              <a:rPr lang="ru-RU" dirty="0" smtClean="0"/>
              <a:t> материалы различных типов – экологически чистые и не </a:t>
            </a:r>
            <a:r>
              <a:rPr lang="ru-RU" dirty="0" err="1" smtClean="0"/>
              <a:t>экологичные</a:t>
            </a:r>
            <a:r>
              <a:rPr lang="ru-RU" dirty="0" smtClean="0"/>
              <a:t> материалы;</a:t>
            </a:r>
          </a:p>
          <a:p>
            <a:pPr>
              <a:buNone/>
            </a:pPr>
            <a:r>
              <a:rPr lang="ru-RU" dirty="0" smtClean="0"/>
              <a:t>К экологически чистым относятся материалы: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МДФ</a:t>
            </a:r>
            <a:r>
              <a:rPr lang="ru-RU" dirty="0" smtClean="0"/>
              <a:t> - </a:t>
            </a:r>
            <a:r>
              <a:rPr lang="ru-RU" b="1" dirty="0" smtClean="0"/>
              <a:t>мелкодисперсная фракция</a:t>
            </a:r>
            <a:r>
              <a:rPr lang="ru-RU" dirty="0" smtClean="0"/>
              <a:t> — листовой материал, изготавливаемый методом сухого прессования мелкой древесной стружки при высоком давлении и температуре);</a:t>
            </a:r>
          </a:p>
          <a:p>
            <a:r>
              <a:rPr lang="ru-RU" dirty="0" smtClean="0"/>
              <a:t>ДВП – </a:t>
            </a:r>
            <a:r>
              <a:rPr lang="ru-RU" dirty="0" err="1" smtClean="0"/>
              <a:t>древесно-волокнистая</a:t>
            </a:r>
            <a:r>
              <a:rPr lang="ru-RU" dirty="0" smtClean="0"/>
              <a:t> плита </a:t>
            </a:r>
            <a:r>
              <a:rPr lang="ru-RU" b="1" dirty="0" smtClean="0"/>
              <a:t>древесноволокнистая плита</a:t>
            </a:r>
            <a:r>
              <a:rPr lang="ru-RU" dirty="0" smtClean="0"/>
              <a:t>, изготавливается из волокон дерева путем горячего прессования с добавлением связующих и других веществ, придающих готовым изделиям необходимые качества. Количество связующих в ДВП очень незначительно.</a:t>
            </a:r>
          </a:p>
          <a:p>
            <a:pPr>
              <a:buNone/>
            </a:pPr>
            <a:r>
              <a:rPr lang="ru-RU" dirty="0" smtClean="0"/>
              <a:t>К не </a:t>
            </a:r>
            <a:r>
              <a:rPr lang="ru-RU" dirty="0" err="1" smtClean="0"/>
              <a:t>экологичным</a:t>
            </a:r>
            <a:r>
              <a:rPr lang="ru-RU" dirty="0" smtClean="0"/>
              <a:t> </a:t>
            </a:r>
            <a:r>
              <a:rPr lang="ru-RU" dirty="0" err="1" smtClean="0"/>
              <a:t>плитным</a:t>
            </a:r>
            <a:r>
              <a:rPr lang="ru-RU" dirty="0" smtClean="0"/>
              <a:t> материалам относятся:</a:t>
            </a:r>
          </a:p>
          <a:p>
            <a:r>
              <a:rPr lang="ru-RU" dirty="0" smtClean="0"/>
              <a:t>ДСП – древесно-стружечная плита, изготавливается методом добавления клея, чаще всего на основе формальдегидных смол в измельчённую древесную щепу;</a:t>
            </a:r>
          </a:p>
          <a:p>
            <a:r>
              <a:rPr lang="en-US" dirty="0" smtClean="0"/>
              <a:t>OSB</a:t>
            </a:r>
            <a:r>
              <a:rPr lang="ru-RU" dirty="0" smtClean="0"/>
              <a:t> - Ориентированно-стружечная плита (ОСП, англ. </a:t>
            </a:r>
            <a:r>
              <a:rPr lang="ru-RU" dirty="0" err="1" smtClean="0"/>
              <a:t>oriented</a:t>
            </a:r>
            <a:r>
              <a:rPr lang="ru-RU" dirty="0" smtClean="0"/>
              <a:t> </a:t>
            </a:r>
            <a:r>
              <a:rPr lang="ru-RU" dirty="0" err="1" smtClean="0"/>
              <a:t>strand</a:t>
            </a:r>
            <a:r>
              <a:rPr lang="ru-RU" dirty="0" smtClean="0"/>
              <a:t> </a:t>
            </a:r>
            <a:r>
              <a:rPr lang="ru-RU" dirty="0" err="1" smtClean="0"/>
              <a:t>board</a:t>
            </a:r>
            <a:r>
              <a:rPr lang="ru-RU" dirty="0" smtClean="0"/>
              <a:t>, </a:t>
            </a:r>
            <a:r>
              <a:rPr lang="ru-RU" b="1" dirty="0" smtClean="0"/>
              <a:t>OSB</a:t>
            </a:r>
            <a:r>
              <a:rPr lang="ru-RU" dirty="0" smtClean="0"/>
              <a:t>) — представляет собой многослойный (3-4 и более слоев) лист, состоящий из древесной стружки (тонких щепок), склеенной различными смолами с добавлением синтетического воска и борной кислоты;</a:t>
            </a:r>
          </a:p>
          <a:p>
            <a:r>
              <a:rPr lang="ru-RU" dirty="0" smtClean="0"/>
              <a:t>Прочие </a:t>
            </a:r>
            <a:r>
              <a:rPr lang="ru-RU" dirty="0" err="1" smtClean="0"/>
              <a:t>плитные</a:t>
            </a:r>
            <a:r>
              <a:rPr lang="ru-RU" dirty="0" smtClean="0"/>
              <a:t> материалы с различными связующими (цемент, прочие добавки и отвердители) –ЦСП, фанера и прочее.</a:t>
            </a:r>
          </a:p>
          <a:p>
            <a:endParaRPr lang="ru-RU" dirty="0" smtClean="0"/>
          </a:p>
        </p:txBody>
      </p:sp>
      <p:pic>
        <p:nvPicPr>
          <p:cNvPr id="1026" name="Picture 2" descr="C:\Users\Моё всё\Инвестор кз 2021г\Альберт 04 2021\Презентация плитный материал\923_1.jpg"/>
          <p:cNvPicPr>
            <a:picLocks noChangeAspect="1" noChangeArrowheads="1"/>
          </p:cNvPicPr>
          <p:nvPr/>
        </p:nvPicPr>
        <p:blipFill>
          <a:blip r:embed="rId2" cstate="print"/>
          <a:srcRect t="19844" b="12687"/>
          <a:stretch>
            <a:fillRect/>
          </a:stretch>
        </p:blipFill>
        <p:spPr bwMode="auto">
          <a:xfrm>
            <a:off x="6572264" y="4643446"/>
            <a:ext cx="2322581" cy="1214446"/>
          </a:xfrm>
          <a:prstGeom prst="rect">
            <a:avLst/>
          </a:prstGeom>
          <a:noFill/>
        </p:spPr>
      </p:pic>
      <p:pic>
        <p:nvPicPr>
          <p:cNvPr id="1027" name="Picture 3" descr="C:\Users\Моё всё\Инвестор кз 2021г\Альберт 04 2021\Презентация плитный материал\ДС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928934"/>
            <a:ext cx="2400317" cy="1500198"/>
          </a:xfrm>
          <a:prstGeom prst="rect">
            <a:avLst/>
          </a:prstGeom>
          <a:noFill/>
        </p:spPr>
      </p:pic>
      <p:pic>
        <p:nvPicPr>
          <p:cNvPr id="1028" name="Picture 4" descr="C:\Users\Моё всё\Инвестор кз 2021г\Альберт 04 2021\Презентация плитный материал\VLA.jpg"/>
          <p:cNvPicPr>
            <a:picLocks noChangeAspect="1" noChangeArrowheads="1"/>
          </p:cNvPicPr>
          <p:nvPr/>
        </p:nvPicPr>
        <p:blipFill>
          <a:blip r:embed="rId4"/>
          <a:srcRect b="27589"/>
          <a:stretch>
            <a:fillRect/>
          </a:stretch>
        </p:blipFill>
        <p:spPr bwMode="auto">
          <a:xfrm>
            <a:off x="6500826" y="1357298"/>
            <a:ext cx="2274247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Технологии изготовления </a:t>
            </a:r>
            <a:r>
              <a:rPr lang="ru-RU" dirty="0" err="1" smtClean="0"/>
              <a:t>плитных</a:t>
            </a:r>
            <a:r>
              <a:rPr lang="ru-RU" dirty="0" smtClean="0"/>
              <a:t> материалов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Все технологии изготовления </a:t>
            </a:r>
            <a:r>
              <a:rPr lang="ru-RU" dirty="0" err="1" smtClean="0"/>
              <a:t>плитных</a:t>
            </a:r>
            <a:r>
              <a:rPr lang="ru-RU" dirty="0" smtClean="0"/>
              <a:t> материалов весьма громоздкие и ориентированы только на переработку древесины;</a:t>
            </a:r>
          </a:p>
          <a:p>
            <a:r>
              <a:rPr lang="ru-RU" dirty="0" smtClean="0"/>
              <a:t>Существуют малочисленные технологии изготовления </a:t>
            </a:r>
            <a:r>
              <a:rPr lang="ru-RU" dirty="0" err="1" smtClean="0"/>
              <a:t>плитных</a:t>
            </a:r>
            <a:r>
              <a:rPr lang="ru-RU" dirty="0" smtClean="0"/>
              <a:t> материалов из соломы, но технология также громоздкая и продукция их весьма дорогая – не менее 8-10</a:t>
            </a:r>
            <a:r>
              <a:rPr lang="en-US" dirty="0" smtClean="0"/>
              <a:t>$</a:t>
            </a:r>
            <a:r>
              <a:rPr lang="ru-RU" dirty="0" smtClean="0"/>
              <a:t>/кв.м.;</a:t>
            </a:r>
          </a:p>
          <a:p>
            <a:r>
              <a:rPr lang="ru-RU" dirty="0" smtClean="0"/>
              <a:t>Цена на </a:t>
            </a:r>
            <a:r>
              <a:rPr lang="ru-RU" dirty="0" err="1" smtClean="0"/>
              <a:t>плитные</a:t>
            </a:r>
            <a:r>
              <a:rPr lang="ru-RU" dirty="0" smtClean="0"/>
              <a:t> материалы из МДФ </a:t>
            </a:r>
            <a:r>
              <a:rPr lang="ru-RU" dirty="0" err="1" smtClean="0"/>
              <a:t>колеблятся</a:t>
            </a:r>
            <a:r>
              <a:rPr lang="ru-RU" dirty="0" smtClean="0"/>
              <a:t> от 6 и до 20</a:t>
            </a:r>
            <a:r>
              <a:rPr lang="en-US" dirty="0" smtClean="0"/>
              <a:t>$</a:t>
            </a:r>
            <a:r>
              <a:rPr lang="ru-RU" dirty="0" smtClean="0"/>
              <a:t>/кв.м.;</a:t>
            </a:r>
            <a:endParaRPr lang="en-US" dirty="0" smtClean="0"/>
          </a:p>
          <a:p>
            <a:r>
              <a:rPr lang="ru-RU" dirty="0" smtClean="0"/>
              <a:t>Цена </a:t>
            </a:r>
            <a:r>
              <a:rPr lang="ru-RU" dirty="0" err="1" smtClean="0"/>
              <a:t>плитный</a:t>
            </a:r>
            <a:r>
              <a:rPr lang="ru-RU" dirty="0" smtClean="0"/>
              <a:t> материал ДСП – 2,5-6</a:t>
            </a:r>
            <a:r>
              <a:rPr lang="en-US" dirty="0" smtClean="0"/>
              <a:t>$</a:t>
            </a:r>
            <a:r>
              <a:rPr lang="ru-RU" dirty="0" smtClean="0"/>
              <a:t>/кв.м., за </a:t>
            </a:r>
            <a:r>
              <a:rPr lang="ru-RU" dirty="0" err="1" smtClean="0"/>
              <a:t>неламинированный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ДСП ламинированное от 15 и выше 20</a:t>
            </a:r>
            <a:r>
              <a:rPr lang="en-US" dirty="0" smtClean="0"/>
              <a:t>$</a:t>
            </a:r>
            <a:r>
              <a:rPr lang="ru-RU" dirty="0" smtClean="0"/>
              <a:t>/кв.м.;</a:t>
            </a:r>
          </a:p>
          <a:p>
            <a:r>
              <a:rPr lang="ru-RU" dirty="0" smtClean="0"/>
              <a:t>Фанера стоит также, в пределах 10-25</a:t>
            </a:r>
            <a:r>
              <a:rPr lang="en-US" dirty="0" smtClean="0"/>
              <a:t>$</a:t>
            </a:r>
            <a:r>
              <a:rPr lang="ru-RU" dirty="0" smtClean="0"/>
              <a:t>/кв.м.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654906"/>
            <a:ext cx="7878275" cy="8640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ДПК – древесно-полимерный композит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489654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омимо технологии </a:t>
            </a:r>
            <a:r>
              <a:rPr lang="ru-RU" b="1" dirty="0" smtClean="0"/>
              <a:t>плитных</a:t>
            </a:r>
            <a:r>
              <a:rPr lang="ru-RU" dirty="0" smtClean="0"/>
              <a:t> материалов, существует технология ДПК – древесно-полимерного композита;</a:t>
            </a:r>
          </a:p>
          <a:p>
            <a:r>
              <a:rPr lang="ru-RU" dirty="0" smtClean="0"/>
              <a:t>Технология ДПК отличается от технологий </a:t>
            </a:r>
            <a:r>
              <a:rPr lang="ru-RU" dirty="0" err="1" smtClean="0"/>
              <a:t>плитных</a:t>
            </a:r>
            <a:r>
              <a:rPr lang="ru-RU" dirty="0" smtClean="0"/>
              <a:t> материалов тем, что способ производства ДПК существенно отличается от </a:t>
            </a:r>
            <a:r>
              <a:rPr lang="ru-RU" dirty="0" err="1" smtClean="0"/>
              <a:t>плитных</a:t>
            </a:r>
            <a:r>
              <a:rPr lang="ru-RU" dirty="0" smtClean="0"/>
              <a:t> материалов;</a:t>
            </a:r>
          </a:p>
          <a:p>
            <a:r>
              <a:rPr lang="ru-RU" dirty="0" smtClean="0"/>
              <a:t>ДПК – путём добавления в растительную массу пластической массы, при нагреве получает текучесть массы, что позволяет </a:t>
            </a:r>
            <a:r>
              <a:rPr lang="ru-RU" dirty="0" err="1" smtClean="0"/>
              <a:t>выдаливать</a:t>
            </a:r>
            <a:r>
              <a:rPr lang="ru-RU" dirty="0" smtClean="0"/>
              <a:t> в горячем экструдере фигурные материалы, чего нельзя достичь при изготовлении </a:t>
            </a:r>
            <a:r>
              <a:rPr lang="ru-RU" dirty="0" err="1" smtClean="0"/>
              <a:t>плитной</a:t>
            </a:r>
            <a:r>
              <a:rPr lang="ru-RU" dirty="0" smtClean="0"/>
              <a:t> технологии.</a:t>
            </a:r>
            <a:endParaRPr lang="ru-RU" dirty="0"/>
          </a:p>
        </p:txBody>
      </p:sp>
      <p:pic>
        <p:nvPicPr>
          <p:cNvPr id="2052" name="Picture 4" descr="C:\Users\Моё всё\Инвестор кз 2021г\Альберт 04 2021\Презентация плитный материал\ekstruder1.jpg"/>
          <p:cNvPicPr>
            <a:picLocks noChangeAspect="1" noChangeArrowheads="1"/>
          </p:cNvPicPr>
          <p:nvPr/>
        </p:nvPicPr>
        <p:blipFill>
          <a:blip r:embed="rId2"/>
          <a:srcRect t="9725" b="5186"/>
          <a:stretch>
            <a:fillRect/>
          </a:stretch>
        </p:blipFill>
        <p:spPr bwMode="auto">
          <a:xfrm>
            <a:off x="5786446" y="1428736"/>
            <a:ext cx="2919413" cy="2500330"/>
          </a:xfrm>
          <a:prstGeom prst="rect">
            <a:avLst/>
          </a:prstGeom>
          <a:noFill/>
        </p:spPr>
      </p:pic>
      <p:pic>
        <p:nvPicPr>
          <p:cNvPr id="2053" name="Picture 5" descr="C:\Users\Моё всё\Инвестор кз 2021г\Альберт 04 2021\Презентация плитный материал\Screenshot_20210413_155710_com.android.chrome.jpg"/>
          <p:cNvPicPr>
            <a:picLocks noChangeAspect="1" noChangeArrowheads="1"/>
          </p:cNvPicPr>
          <p:nvPr/>
        </p:nvPicPr>
        <p:blipFill>
          <a:blip r:embed="rId3" cstate="print"/>
          <a:srcRect l="8000" t="53483" r="8000" b="24363"/>
          <a:stretch>
            <a:fillRect/>
          </a:stretch>
        </p:blipFill>
        <p:spPr bwMode="auto">
          <a:xfrm>
            <a:off x="5857884" y="4000504"/>
            <a:ext cx="1500198" cy="857256"/>
          </a:xfrm>
          <a:prstGeom prst="rect">
            <a:avLst/>
          </a:prstGeom>
          <a:noFill/>
        </p:spPr>
      </p:pic>
      <p:pic>
        <p:nvPicPr>
          <p:cNvPr id="2055" name="Picture 7" descr="C:\Users\Моё всё\Инвестор кз 2021г\Альберт 04 2021\Презентация плитный материал\Screenshot_20210413_160203_com.android.chrome.jpg"/>
          <p:cNvPicPr>
            <a:picLocks noChangeAspect="1" noChangeArrowheads="1"/>
          </p:cNvPicPr>
          <p:nvPr/>
        </p:nvPicPr>
        <p:blipFill>
          <a:blip r:embed="rId4" cstate="print"/>
          <a:srcRect l="5374" t="17363" b="47909"/>
          <a:stretch>
            <a:fillRect/>
          </a:stretch>
        </p:blipFill>
        <p:spPr bwMode="auto">
          <a:xfrm>
            <a:off x="7500958" y="3857628"/>
            <a:ext cx="1257793" cy="1000132"/>
          </a:xfrm>
          <a:prstGeom prst="rect">
            <a:avLst/>
          </a:prstGeom>
          <a:noFill/>
        </p:spPr>
      </p:pic>
      <p:pic>
        <p:nvPicPr>
          <p:cNvPr id="2056" name="Picture 8" descr="C:\Users\Моё всё\Инвестор кз 2021г\Альберт 04 2021\Презентация плитный материал\Screenshot_20210413_160301_com.android.chrome.jpg"/>
          <p:cNvPicPr>
            <a:picLocks noChangeAspect="1" noChangeArrowheads="1"/>
          </p:cNvPicPr>
          <p:nvPr/>
        </p:nvPicPr>
        <p:blipFill>
          <a:blip r:embed="rId5" cstate="print"/>
          <a:srcRect t="22324" b="45430"/>
          <a:stretch>
            <a:fillRect/>
          </a:stretch>
        </p:blipFill>
        <p:spPr bwMode="auto">
          <a:xfrm>
            <a:off x="6286512" y="4929198"/>
            <a:ext cx="19427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5015"/>
            <a:ext cx="8229600" cy="1154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Казахстанская инновационная технология плитного материала (1)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4173044" cy="434908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Новая технология абсолютно экологически чистая и без отходов;</a:t>
            </a:r>
          </a:p>
          <a:p>
            <a:r>
              <a:rPr lang="ru-RU" dirty="0" smtClean="0"/>
              <a:t>Технологическая линия будет короче всех существующих технологий, потому что здесь применяется совершенно новый принцип переработки растительного сырья;</a:t>
            </a:r>
          </a:p>
          <a:p>
            <a:r>
              <a:rPr lang="ru-RU" dirty="0" smtClean="0"/>
              <a:t>Будет возможность получать текучесть массы и производить продукцию, аналогичное ДПК, но совершенно безвредную;</a:t>
            </a:r>
          </a:p>
          <a:p>
            <a:r>
              <a:rPr lang="ru-RU" dirty="0" smtClean="0"/>
              <a:t>Из-за технологических особенностей, область применения материала будет ограничено: отделочный стеновой материал для </a:t>
            </a:r>
            <a:r>
              <a:rPr lang="ru-RU" dirty="0" err="1" smtClean="0"/>
              <a:t>наружней</a:t>
            </a:r>
            <a:r>
              <a:rPr lang="ru-RU" dirty="0" smtClean="0"/>
              <a:t> и внутренней отделки, напольное и потолочное перекрытие, </a:t>
            </a:r>
            <a:r>
              <a:rPr lang="ru-RU" dirty="0" err="1" smtClean="0"/>
              <a:t>плитный</a:t>
            </a:r>
            <a:r>
              <a:rPr lang="ru-RU" dirty="0" smtClean="0"/>
              <a:t> материал для отделки полов и стен, опалубки;</a:t>
            </a:r>
          </a:p>
          <a:p>
            <a:r>
              <a:rPr lang="ru-RU" dirty="0" smtClean="0"/>
              <a:t>Возможно, при разработке технологии, можно будет добиться такого качественного  уровня материала, чтобы применение его  стало в более широком ассортименте – например, в производстве мебели.</a:t>
            </a:r>
            <a:endParaRPr lang="ru-RU" dirty="0"/>
          </a:p>
        </p:txBody>
      </p:sp>
      <p:pic>
        <p:nvPicPr>
          <p:cNvPr id="4" name="Рисунок 3" descr="C:\Users\Виталий Хен\Documents\Турсунов Т\TXT Company\Инвесторы\Prime investment\ТЭО проекта\Линия\Новая папка\sc 007_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663537"/>
            <a:ext cx="3643338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Моё всё\Инвестор кз 2021г\Альберт 04 2021\Презентация плитный материал\Базальт.png"/>
          <p:cNvPicPr>
            <a:picLocks noChangeAspect="1" noChangeArrowheads="1"/>
          </p:cNvPicPr>
          <p:nvPr/>
        </p:nvPicPr>
        <p:blipFill>
          <a:blip r:embed="rId3" cstate="print"/>
          <a:srcRect t="26562" b="26562"/>
          <a:stretch>
            <a:fillRect/>
          </a:stretch>
        </p:blipFill>
        <p:spPr bwMode="auto">
          <a:xfrm rot="1021039">
            <a:off x="5037028" y="4257529"/>
            <a:ext cx="1374229" cy="942540"/>
          </a:xfrm>
          <a:prstGeom prst="rect">
            <a:avLst/>
          </a:prstGeom>
          <a:noFill/>
        </p:spPr>
      </p:pic>
      <p:pic>
        <p:nvPicPr>
          <p:cNvPr id="4099" name="Picture 3" descr="C:\Users\Моё всё\Инвестор кз 2021г\Альберт 04 2021\Презентация плитный материал\Самый+дешевый+черный+базальтовой+кубиками,+черный+и+серый+Базальт+Cubestone+в+Китае+карьер.jpg"/>
          <p:cNvPicPr>
            <a:picLocks noChangeAspect="1" noChangeArrowheads="1"/>
          </p:cNvPicPr>
          <p:nvPr/>
        </p:nvPicPr>
        <p:blipFill>
          <a:blip r:embed="rId4"/>
          <a:srcRect l="9091" t="8604" r="10454" b="8604"/>
          <a:stretch>
            <a:fillRect/>
          </a:stretch>
        </p:blipFill>
        <p:spPr bwMode="auto">
          <a:xfrm>
            <a:off x="6429356" y="4221088"/>
            <a:ext cx="2714644" cy="1564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620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Казахстанская технология инновационного плитного материала (2)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572008"/>
            <a:ext cx="7258072" cy="150019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На рисунке эскиз станка для производства инновационного материала «Плита </a:t>
            </a:r>
            <a:r>
              <a:rPr lang="ru-RU" dirty="0" err="1" smtClean="0"/>
              <a:t>дельта-форм</a:t>
            </a:r>
            <a:r>
              <a:rPr lang="ru-RU" dirty="0" smtClean="0"/>
              <a:t>», ПДФ;</a:t>
            </a:r>
          </a:p>
          <a:p>
            <a:r>
              <a:rPr lang="ru-RU" dirty="0" smtClean="0"/>
              <a:t>На рисунке справа сверху – то, что вполне возможно </a:t>
            </a:r>
            <a:r>
              <a:rPr lang="ru-RU" dirty="0" err="1" smtClean="0"/>
              <a:t>выпрессовать</a:t>
            </a:r>
            <a:r>
              <a:rPr lang="ru-RU" dirty="0" smtClean="0"/>
              <a:t> по инновационной технологии;</a:t>
            </a:r>
          </a:p>
          <a:p>
            <a:r>
              <a:rPr lang="ru-RU" dirty="0" smtClean="0"/>
              <a:t>На рисунке справа снизу – современный ДПК, но реально можно добиться такого же качества и даже выше.</a:t>
            </a:r>
          </a:p>
          <a:p>
            <a:endParaRPr lang="ru-RU" dirty="0"/>
          </a:p>
        </p:txBody>
      </p:sp>
      <p:pic>
        <p:nvPicPr>
          <p:cNvPr id="4" name="Рисунок 3" descr="C:\Users\Виталий Хен\Documents\Турсунов Т\ТаСКо Алатау\2017 год\ТЭО Парасат\Материалы ТЭО\Вид станка профильного материал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242" r="728" b="18519"/>
          <a:stretch/>
        </p:blipFill>
        <p:spPr bwMode="auto">
          <a:xfrm>
            <a:off x="714348" y="1664821"/>
            <a:ext cx="542928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Виталий Хен\Documents\Турсунов Т\ТаСКо Алатау\2017 год\ТЭО Парасат\Материалы ТЭО\Новый чертёж профиля арм 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824" r="6924" b="22080"/>
          <a:stretch/>
        </p:blipFill>
        <p:spPr bwMode="auto">
          <a:xfrm>
            <a:off x="6429388" y="1634057"/>
            <a:ext cx="2214578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C:\Users\Моё всё\Инвестор кз 2021г\Альберт 04 2021\Презентация плитный материал\Screenshot_20210413_160314_com.android.chrome.jpg"/>
          <p:cNvPicPr>
            <a:picLocks noChangeAspect="1" noChangeArrowheads="1"/>
          </p:cNvPicPr>
          <p:nvPr/>
        </p:nvPicPr>
        <p:blipFill>
          <a:blip r:embed="rId4" cstate="print"/>
          <a:srcRect t="27781" b="38484"/>
          <a:stretch>
            <a:fillRect/>
          </a:stretch>
        </p:blipFill>
        <p:spPr bwMode="auto">
          <a:xfrm>
            <a:off x="6643702" y="2786058"/>
            <a:ext cx="2000264" cy="1462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Отличие казахстанской технологии от существующих технологий в мировой экономике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7992888" cy="4181313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Все существующие в мировой экономике технологии изготовления плитного материала предполагают в своей основе изготовление конечного продукта из древесного сырья с применением клея и/или добавления пластика;</a:t>
            </a:r>
          </a:p>
          <a:p>
            <a:r>
              <a:rPr lang="ru-RU" sz="2400" dirty="0" smtClean="0"/>
              <a:t>Казахстанская технология отличается от существующих технологий тем, что древесно-волокнистое подвергается инновационному гидролизу с </a:t>
            </a:r>
            <a:r>
              <a:rPr lang="ru-RU" sz="2400" i="1" u="sng" dirty="0" smtClean="0"/>
              <a:t>угольной кислотой</a:t>
            </a:r>
            <a:r>
              <a:rPr lang="ru-RU" sz="2400" dirty="0" smtClean="0"/>
              <a:t>,  отличие от применяемой в мировой экономике гидролиз древесно-волокнистого вещества с </a:t>
            </a:r>
            <a:r>
              <a:rPr lang="ru-RU" sz="2400" i="1" u="sng" dirty="0" smtClean="0"/>
              <a:t>минеральной кислотой</a:t>
            </a:r>
            <a:r>
              <a:rPr lang="ru-RU" sz="2400" dirty="0" smtClean="0"/>
              <a:t>, который наносит вред экологии и здоровью человеку;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4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Инновационный материал с использованием казахстанской технологии гидролиза древесного волокна с угольной кислотой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39775"/>
            <a:ext cx="4461076" cy="413305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На основе разработанной в Республике Казахстан инновационной технологии гидролиза древесного сырья с угольной кислотой, был разработан способ получения </a:t>
            </a:r>
            <a:r>
              <a:rPr lang="ru-RU" dirty="0" err="1" smtClean="0"/>
              <a:t>восокопрочного</a:t>
            </a:r>
            <a:r>
              <a:rPr lang="ru-RU" dirty="0" smtClean="0"/>
              <a:t> материала с измененными свойствами и структурой;</a:t>
            </a:r>
          </a:p>
          <a:p>
            <a:r>
              <a:rPr lang="ru-RU" dirty="0" smtClean="0"/>
              <a:t>Этот материал является промежуточным между твёрдой древесиной и камнем;</a:t>
            </a:r>
          </a:p>
          <a:p>
            <a:r>
              <a:rPr lang="ru-RU" dirty="0" smtClean="0"/>
              <a:t>При разработке технологии и изготовлении опытных образцов, были изготовлены гранулы и </a:t>
            </a:r>
            <a:r>
              <a:rPr lang="ru-RU" dirty="0" err="1" smtClean="0"/>
              <a:t>протеститрованы</a:t>
            </a:r>
            <a:r>
              <a:rPr lang="ru-RU" dirty="0" smtClean="0"/>
              <a:t> на прочность в лаборатории г.Санкт-Петербурга.</a:t>
            </a:r>
          </a:p>
          <a:p>
            <a:r>
              <a:rPr lang="ru-RU" dirty="0" smtClean="0"/>
              <a:t>Прочность – 99,6%, </a:t>
            </a:r>
            <a:r>
              <a:rPr lang="ru-RU" dirty="0" err="1" smtClean="0"/>
              <a:t>истираемость</a:t>
            </a:r>
            <a:r>
              <a:rPr lang="ru-RU" dirty="0" smtClean="0"/>
              <a:t> – 0,4%</a:t>
            </a:r>
            <a:endParaRPr lang="ru-RU" dirty="0"/>
          </a:p>
        </p:txBody>
      </p:sp>
      <p:pic>
        <p:nvPicPr>
          <p:cNvPr id="3074" name="Picture 2" descr="C:\Users\Моё всё\Инвестор кз 2021г\Альберт 04 2021\Презентация плитный материал\Анализ прочность.jpg"/>
          <p:cNvPicPr>
            <a:picLocks noChangeAspect="1" noChangeArrowheads="1"/>
          </p:cNvPicPr>
          <p:nvPr/>
        </p:nvPicPr>
        <p:blipFill rotWithShape="1">
          <a:blip r:embed="rId2" cstate="print"/>
          <a:srcRect t="23152" b="31908"/>
          <a:stretch/>
        </p:blipFill>
        <p:spPr bwMode="auto">
          <a:xfrm>
            <a:off x="5000628" y="1860917"/>
            <a:ext cx="3987690" cy="388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1323</Words>
  <Application>Microsoft Office PowerPoint</Application>
  <PresentationFormat>Экран (4:3)</PresentationFormat>
  <Paragraphs>326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Инновационная технология экологически чистого плитного материала</vt:lpstr>
      <vt:lpstr>О проекте:</vt:lpstr>
      <vt:lpstr>Существующие плитные материалы</vt:lpstr>
      <vt:lpstr>Технологии изготовления плитных материалов</vt:lpstr>
      <vt:lpstr>ДПК – древесно-полимерный композит</vt:lpstr>
      <vt:lpstr>Казахстанская инновационная технология плитного материала (1)</vt:lpstr>
      <vt:lpstr>Казахстанская технология инновационного плитного материала (2)</vt:lpstr>
      <vt:lpstr>Отличие казахстанской технологии от существующих технологий в мировой экономике</vt:lpstr>
      <vt:lpstr>Инновационный материал с использованием казахстанской технологии гидролиза древесного волокна с угольной кислотой</vt:lpstr>
      <vt:lpstr>Экономические расчёты Затраты в месяц по предприятию:</vt:lpstr>
      <vt:lpstr>Экономические расчёты Объём производства</vt:lpstr>
      <vt:lpstr>Сводная таблица по проекту</vt:lpstr>
      <vt:lpstr>Источники сырья Расчетная мощность сырьевой базы РК (соломы)  В РК ежегодно производится:</vt:lpstr>
      <vt:lpstr>Заключение</vt:lpstr>
      <vt:lpstr>Публикации</vt:lpstr>
      <vt:lpstr>Спасибо за просмотр! Рахмет!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технология экологически плитного материала</dc:title>
  <dc:creator>user</dc:creator>
  <cp:lastModifiedBy>Admin</cp:lastModifiedBy>
  <cp:revision>30</cp:revision>
  <dcterms:created xsi:type="dcterms:W3CDTF">2021-04-13T10:11:22Z</dcterms:created>
  <dcterms:modified xsi:type="dcterms:W3CDTF">2023-08-18T00:17:57Z</dcterms:modified>
</cp:coreProperties>
</file>