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67" r:id="rId6"/>
    <p:sldId id="265" r:id="rId7"/>
    <p:sldId id="260" r:id="rId8"/>
    <p:sldId id="261" r:id="rId9"/>
    <p:sldId id="262" r:id="rId10"/>
    <p:sldId id="263" r:id="rId11"/>
    <p:sldId id="264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NITSU" initials="Z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40"/>
    <a:srgbClr val="96CDAD"/>
    <a:srgbClr val="008BA4"/>
    <a:srgbClr val="00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ssel-omr\Desktop\music\&#1056;&#1072;&#1089;&#1095;&#1077;&#1090;%20&#1086;&#1082;&#1091;&#1087;&#1072;&#1077;&#1084;&#1086;&#1089;&#1090;&#1080;%20SpeedWas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ru-RU"/>
              <a:t>Сезонность потока клиентов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'[Расчет окупаемости SpeedWash.xlsx]Калькулятор по количеству машин'!$L$1:$L$18</c:f>
              <c:strCache>
                <c:ptCount val="1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2">
                  <c:v>Декабрь</c:v>
                </c:pt>
              </c:strCache>
            </c:strRef>
          </c:cat>
          <c:val>
            <c:numRef>
              <c:f>'[Расчет окупаемости SpeedWash.xlsx]Калькулятор по количеству машин'!$O$1:$O$18</c:f>
              <c:numCache>
                <c:formatCode>General</c:formatCode>
                <c:ptCount val="18"/>
                <c:pt idx="0">
                  <c:v>90</c:v>
                </c:pt>
                <c:pt idx="1">
                  <c:v>90</c:v>
                </c:pt>
                <c:pt idx="2">
                  <c:v>80</c:v>
                </c:pt>
                <c:pt idx="3">
                  <c:v>90</c:v>
                </c:pt>
                <c:pt idx="4">
                  <c:v>140</c:v>
                </c:pt>
                <c:pt idx="5">
                  <c:v>160</c:v>
                </c:pt>
                <c:pt idx="6">
                  <c:v>130</c:v>
                </c:pt>
                <c:pt idx="7">
                  <c:v>130</c:v>
                </c:pt>
                <c:pt idx="8">
                  <c:v>100</c:v>
                </c:pt>
                <c:pt idx="9">
                  <c:v>110.00000000000001</c:v>
                </c:pt>
                <c:pt idx="10">
                  <c:v>90</c:v>
                </c:pt>
                <c:pt idx="12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41F-4246-A47E-31E6FF8465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2739840"/>
        <c:axId val="242349824"/>
      </c:lineChart>
      <c:catAx>
        <c:axId val="242739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x-non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349824"/>
        <c:crosses val="autoZero"/>
        <c:auto val="1"/>
        <c:lblAlgn val="ctr"/>
        <c:lblOffset val="100"/>
        <c:noMultiLvlLbl val="1"/>
      </c:catAx>
      <c:valAx>
        <c:axId val="24234982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x-non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24273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0"/>
    <c:dispBlanksAs val="zero"/>
    <c:showDLblsOverMax val="1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BA96-58E8-4A54-AC3F-A6B6C77E2C8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BB25-4BDA-4E0C-B1EB-9DB3FB8DC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97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BA96-58E8-4A54-AC3F-A6B6C77E2C8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BB25-4BDA-4E0C-B1EB-9DB3FB8DC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9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BA96-58E8-4A54-AC3F-A6B6C77E2C8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BB25-4BDA-4E0C-B1EB-9DB3FB8DC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9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BA96-58E8-4A54-AC3F-A6B6C77E2C8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BB25-4BDA-4E0C-B1EB-9DB3FB8DC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6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BA96-58E8-4A54-AC3F-A6B6C77E2C8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BB25-4BDA-4E0C-B1EB-9DB3FB8DC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0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BA96-58E8-4A54-AC3F-A6B6C77E2C8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BB25-4BDA-4E0C-B1EB-9DB3FB8DC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6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BA96-58E8-4A54-AC3F-A6B6C77E2C8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BB25-4BDA-4E0C-B1EB-9DB3FB8DC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5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BA96-58E8-4A54-AC3F-A6B6C77E2C8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BB25-4BDA-4E0C-B1EB-9DB3FB8DC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7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BA96-58E8-4A54-AC3F-A6B6C77E2C8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BB25-4BDA-4E0C-B1EB-9DB3FB8DC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8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BA96-58E8-4A54-AC3F-A6B6C77E2C8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BB25-4BDA-4E0C-B1EB-9DB3FB8DC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0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BA96-58E8-4A54-AC3F-A6B6C77E2C8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BB25-4BDA-4E0C-B1EB-9DB3FB8DC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1BA96-58E8-4A54-AC3F-A6B6C77E2C89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BB25-4BDA-4E0C-B1EB-9DB3FB8DC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38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94" y="0"/>
            <a:ext cx="12192000" cy="7480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791" y="4750424"/>
            <a:ext cx="9144000" cy="1641490"/>
          </a:xfrm>
          <a:noFill/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r>
              <a:rPr lang="en-US" sz="8800" b="1" dirty="0" smtClean="0">
                <a:solidFill>
                  <a:srgbClr val="002C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</a:t>
            </a:r>
            <a:r>
              <a:rPr lang="ru-RU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51" y="1283373"/>
            <a:ext cx="2183679" cy="2183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064064" y="4986394"/>
            <a:ext cx="425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C40"/>
                </a:solidFill>
              </a:rPr>
              <a:t>Робот мойка без щеток</a:t>
            </a:r>
            <a:endParaRPr lang="ru-RU" sz="3200" dirty="0">
              <a:solidFill>
                <a:srgbClr val="002C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480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31293"/>
              </p:ext>
            </p:extLst>
          </p:nvPr>
        </p:nvGraphicFramePr>
        <p:xfrm>
          <a:off x="1552121" y="1761966"/>
          <a:ext cx="9410756" cy="4547395"/>
        </p:xfrm>
        <a:graphic>
          <a:graphicData uri="http://schemas.openxmlformats.org/drawingml/2006/table">
            <a:tbl>
              <a:tblPr/>
              <a:tblGrid>
                <a:gridCol w="2285287"/>
                <a:gridCol w="2272447"/>
                <a:gridCol w="2773156"/>
                <a:gridCol w="2079866"/>
              </a:tblGrid>
              <a:tr h="538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Режим мойки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ЭКСПРЕСС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СТАНДАРТ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ПРЕМИУМ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86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Стоимость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1</a:t>
                      </a:r>
                      <a:r>
                        <a:rPr lang="ru-RU" sz="2200" b="1" i="0" u="none" strike="noStrike" baseline="0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 500</a:t>
                      </a:r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ru-RU" sz="2200" b="1" i="0" u="none" strike="noStrike" dirty="0" err="1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2200" b="1" i="0" u="none" strike="noStrike" dirty="0">
                        <a:solidFill>
                          <a:srgbClr val="434343"/>
                        </a:solidFill>
                        <a:effectLst/>
                        <a:latin typeface="Montserrat"/>
                      </a:endParaRP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2 000 </a:t>
                      </a:r>
                      <a:r>
                        <a:rPr lang="ru-RU" sz="2200" b="1" i="0" u="none" strike="noStrike" dirty="0" err="1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2200" b="1" i="0" u="none" strike="noStrike" dirty="0">
                        <a:solidFill>
                          <a:srgbClr val="434343"/>
                        </a:solidFill>
                        <a:effectLst/>
                        <a:latin typeface="Montserrat"/>
                      </a:endParaRP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3</a:t>
                      </a:r>
                      <a:r>
                        <a:rPr lang="ru-RU" sz="2200" b="1" i="0" u="none" strike="noStrike" baseline="0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000 </a:t>
                      </a:r>
                      <a:r>
                        <a:rPr lang="ru-RU" sz="2200" b="1" i="0" u="none" strike="noStrike" dirty="0" err="1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2200" b="1" i="0" u="none" strike="noStrike" dirty="0">
                        <a:solidFill>
                          <a:srgbClr val="434343"/>
                        </a:solidFill>
                        <a:effectLst/>
                        <a:latin typeface="Montserrat"/>
                      </a:endParaRP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602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Описание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Экспресс без сушки</a:t>
                      </a:r>
                    </a:p>
                  </a:txBody>
                  <a:tcPr marL="12810" marR="12810" marT="128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Кузов с сушкой</a:t>
                      </a:r>
                    </a:p>
                  </a:txBody>
                  <a:tcPr marL="12810" marR="12810" marT="128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Двойная химия с сушкой</a:t>
                      </a:r>
                    </a:p>
                  </a:txBody>
                  <a:tcPr marL="12810" marR="12810" marT="128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653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Статистика</a:t>
                      </a:r>
                      <a:br>
                        <a:rPr lang="ru-RU" sz="17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</a:br>
                      <a:r>
                        <a:rPr lang="ru-RU" sz="17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покупок от 100%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36%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50%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14%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8582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Кол-во циклов в месяц исходя из статистики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1080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1500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420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704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Выручка по режимам  в месяц 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1 620 000 </a:t>
                      </a:r>
                      <a:r>
                        <a:rPr lang="ru-RU" sz="2200" b="1" i="0" u="none" strike="noStrike" dirty="0" err="1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2200" b="1" i="0" u="none" strike="noStrike" dirty="0">
                        <a:solidFill>
                          <a:srgbClr val="434343"/>
                        </a:solidFill>
                        <a:effectLst/>
                        <a:latin typeface="Montserrat"/>
                      </a:endParaRP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3 000 000 </a:t>
                      </a:r>
                      <a:r>
                        <a:rPr lang="ru-RU" sz="2200" b="1" i="0" u="none" strike="noStrike" dirty="0" err="1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2200" b="1" i="0" u="none" strike="noStrike" dirty="0">
                        <a:solidFill>
                          <a:srgbClr val="434343"/>
                        </a:solidFill>
                        <a:effectLst/>
                        <a:latin typeface="Montserrat"/>
                      </a:endParaRP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1 260 000 </a:t>
                      </a:r>
                      <a:r>
                        <a:rPr lang="ru-RU" sz="2200" b="1" i="0" u="none" strike="noStrike" dirty="0" err="1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2200" b="1" i="0" u="none" strike="noStrike" dirty="0">
                        <a:solidFill>
                          <a:srgbClr val="434343"/>
                        </a:solidFill>
                        <a:effectLst/>
                        <a:latin typeface="Montserrat"/>
                      </a:endParaRP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704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Итого выручка  в месяц </a:t>
                      </a: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5 880 000 </a:t>
                      </a:r>
                      <a:r>
                        <a:rPr lang="ru-RU" sz="2200" b="1" i="0" u="none" strike="noStrike" dirty="0" err="1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2200" b="1" i="0" u="none" strike="noStrike" dirty="0" smtClean="0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2200" b="1" i="0" u="none" strike="noStrike" dirty="0">
                        <a:solidFill>
                          <a:srgbClr val="434343"/>
                        </a:solidFill>
                        <a:effectLst/>
                        <a:latin typeface="Montserrat"/>
                      </a:endParaRPr>
                    </a:p>
                  </a:txBody>
                  <a:tcPr marL="12810" marR="12810" marT="12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264" y="130570"/>
            <a:ext cx="997245" cy="99724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10195" y="629192"/>
            <a:ext cx="5826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ЦЕНЫ НА КАЖДЫЙ </a:t>
            </a:r>
            <a:r>
              <a:rPr lang="ru-RU" sz="2800" b="1" dirty="0" smtClean="0">
                <a:solidFill>
                  <a:srgbClr val="FFC000"/>
                </a:solidFill>
              </a:rPr>
              <a:t>РЕЖИМ МОЙКИ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480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491422"/>
              </p:ext>
            </p:extLst>
          </p:nvPr>
        </p:nvGraphicFramePr>
        <p:xfrm>
          <a:off x="1733369" y="1196823"/>
          <a:ext cx="9091386" cy="5826639"/>
        </p:xfrm>
        <a:graphic>
          <a:graphicData uri="http://schemas.openxmlformats.org/drawingml/2006/table">
            <a:tbl>
              <a:tblPr/>
              <a:tblGrid>
                <a:gridCol w="2203724"/>
                <a:gridCol w="1006945"/>
                <a:gridCol w="1188522"/>
                <a:gridCol w="1304072"/>
                <a:gridCol w="1374232"/>
                <a:gridCol w="2013891"/>
              </a:tblGrid>
              <a:tr h="1399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Месяц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Кол-во</a:t>
                      </a:r>
                      <a:r>
                        <a:rPr lang="ru-RU" sz="13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циклов мойки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Общая выручка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Переменные расходы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Постоянные расходы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Чистая</a:t>
                      </a:r>
                      <a:r>
                        <a:rPr lang="ru-RU" sz="1300" b="1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/>
                      </a:r>
                      <a:br>
                        <a:rPr lang="ru-RU" sz="1300" b="1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</a:br>
                      <a:r>
                        <a:rPr lang="ru-RU" sz="13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прибыль</a:t>
                      </a:r>
                      <a:endParaRPr lang="ru-RU" sz="1300" b="1" i="0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Сентябрь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3 000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5 842 746,00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1 259 244,48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1 233 895,00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3 349 606,52 ₸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4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Октябрь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3 300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6 427 020,60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1 385 168,93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1 233 895,00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3 807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956,67 ₸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Ноябрь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2 700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5 258 471,40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1 133 320,03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1 233 895,00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2 891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256,37 ₸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4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Декабрь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2 700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5 258 471,40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1 133 320,03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1 233 895,00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2 891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256,37 ₸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Январь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2 700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5 258 471,40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1 133 320,03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1 233 895,00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2 891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256,37 ₸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4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Февраль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2 700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5 258 471,40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1 133 320,03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1 233 895,00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2 891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256,37 ₸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Март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2 400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4 674 196,80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1 007 395,58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1 233 895,00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2 432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906,22 ₸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4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Апрель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2 700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5 258 471,40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1 133 320,03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1 233 895,00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2 891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256,37 ₸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Май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4 200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8 179 844,40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1 762 942,27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1 233 895,00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5 183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007,13 ₸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4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Июнь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4 800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9 348 393,60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2 014 791,17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1 233 895,00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6 099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707,43 ₸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Июль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3 900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7 595 569,80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1 637 017,82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1 233 895,00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4 724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656,98 ₸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4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Август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3 900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7 595 569,80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ontserrat"/>
                        </a:rPr>
                        <a:t>    1 637 017,82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1 233 895,00  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    4 724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656,98 ₸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0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1" u="none" strike="noStrike">
                          <a:solidFill>
                            <a:srgbClr val="434343"/>
                          </a:solidFill>
                          <a:effectLst/>
                          <a:latin typeface="Montserrat"/>
                        </a:rPr>
                        <a:t>Итого за год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39 000</a:t>
                      </a: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 75 955 698,00 </a:t>
                      </a:r>
                      <a:endParaRPr lang="ru-RU" sz="1200" b="1" i="1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  16 370 178,24 </a:t>
                      </a:r>
                      <a:endParaRPr lang="ru-RU" sz="1200" b="1" i="1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  14 806 740,00 </a:t>
                      </a:r>
                      <a:endParaRPr lang="ru-RU" sz="1200" b="1" i="1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44 778 779,76 </a:t>
                      </a: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₸ </a:t>
                      </a:r>
                      <a:r>
                        <a:rPr lang="ru-RU" sz="1200" b="1" i="1" u="none" strike="noStrike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  </a:t>
                      </a:r>
                      <a:endParaRPr lang="ru-RU" sz="1200" b="1" i="1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</a:txBody>
                  <a:tcPr marL="9459" marR="9459" marT="94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264" y="130570"/>
            <a:ext cx="997245" cy="99724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105987" y="367582"/>
            <a:ext cx="6487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ФИНАНСОВАЯ </a:t>
            </a:r>
            <a:r>
              <a:rPr lang="ru-RU" sz="2800" b="1" dirty="0" smtClean="0">
                <a:solidFill>
                  <a:srgbClr val="FFC000"/>
                </a:solidFill>
              </a:rPr>
              <a:t>МОДЕЛЬ МОЙКИ </a:t>
            </a:r>
            <a:r>
              <a:rPr lang="ru-RU" sz="2800" b="1" dirty="0" smtClean="0">
                <a:solidFill>
                  <a:schemeClr val="bg1"/>
                </a:solidFill>
              </a:rPr>
              <a:t>НА ГОД</a:t>
            </a:r>
          </a:p>
        </p:txBody>
      </p:sp>
    </p:spTree>
    <p:extLst>
      <p:ext uri="{BB962C8B-B14F-4D97-AF65-F5344CB8AC3E}">
        <p14:creationId xmlns:p14="http://schemas.microsoft.com/office/powerpoint/2010/main" val="16627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480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264" y="130570"/>
            <a:ext cx="997245" cy="99724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85978"/>
              </p:ext>
            </p:extLst>
          </p:nvPr>
        </p:nvGraphicFramePr>
        <p:xfrm>
          <a:off x="1580410" y="1258385"/>
          <a:ext cx="9031180" cy="586530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515590"/>
                <a:gridCol w="4515590"/>
              </a:tblGrid>
              <a:tr h="512434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</a:rPr>
                        <a:t>Ремонт/отделка помещения</a:t>
                      </a:r>
                      <a:endParaRPr lang="ru-RU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L="170634" marR="170634" marT="85317" marB="853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</a:rPr>
                        <a:t>3 000 000 ₸</a:t>
                      </a:r>
                    </a:p>
                  </a:txBody>
                  <a:tcPr marL="170634" marR="170634" marT="85317" marB="85317"/>
                </a:tc>
              </a:tr>
              <a:tr h="76469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Оборудование мойки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170634" marR="170634" marT="85317" marB="853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26 380 000 ₸ </a:t>
                      </a:r>
                      <a:endParaRPr lang="ru-RU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L="170634" marR="170634" marT="85317" marB="85317" anchor="ctr"/>
                </a:tc>
              </a:tr>
              <a:tr h="76469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Монтаж оборудования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170634" marR="170634" marT="85317" marB="853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2 000 000 ₸</a:t>
                      </a:r>
                    </a:p>
                  </a:txBody>
                  <a:tcPr marL="170634" marR="170634" marT="85317" marB="85317" anchor="ctr"/>
                </a:tc>
              </a:tr>
              <a:tr h="76469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Аренда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170634" marR="170634" marT="85317" marB="853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400 000 ₸</a:t>
                      </a:r>
                    </a:p>
                  </a:txBody>
                  <a:tcPr marL="170634" marR="170634" marT="85317" marB="85317" anchor="ctr"/>
                </a:tc>
              </a:tr>
              <a:tr h="76469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Логистика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170634" marR="170634" marT="85317" marB="853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500 000 ₸</a:t>
                      </a:r>
                    </a:p>
                  </a:txBody>
                  <a:tcPr marL="170634" marR="170634" marT="85317" marB="85317" anchor="ctr"/>
                </a:tc>
              </a:tr>
              <a:tr h="76469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Маркетинг (продвижение)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170634" marR="170634" marT="85317" marB="853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1 000 000 ₸</a:t>
                      </a:r>
                    </a:p>
                  </a:txBody>
                  <a:tcPr marL="170634" marR="170634" marT="85317" marB="85317" anchor="ctr"/>
                </a:tc>
              </a:tr>
              <a:tr h="76469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Прочие расходы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170634" marR="170634" marT="85317" marB="853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2 000 000 ₸</a:t>
                      </a:r>
                    </a:p>
                  </a:txBody>
                  <a:tcPr marL="170634" marR="170634" marT="85317" marB="85317" anchor="ctr"/>
                </a:tc>
              </a:tr>
              <a:tr h="764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Итого инвестиции:</a:t>
                      </a:r>
                    </a:p>
                  </a:txBody>
                  <a:tcPr marL="170634" marR="170634" marT="85317" marB="853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100" b="1" dirty="0" smtClean="0"/>
                        <a:t>35 280 000 ₸</a:t>
                      </a:r>
                    </a:p>
                  </a:txBody>
                  <a:tcPr marL="170634" marR="170634" marT="85317" marB="85317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05988" y="367582"/>
            <a:ext cx="697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РАСХОДЫ ПРИ ОТКРЫТИИ </a:t>
            </a:r>
            <a:r>
              <a:rPr lang="ru-RU" sz="2800" b="1" dirty="0" smtClean="0">
                <a:solidFill>
                  <a:srgbClr val="FFC000"/>
                </a:solidFill>
              </a:rPr>
              <a:t>УМНОЙ МОЙКИ</a:t>
            </a:r>
          </a:p>
        </p:txBody>
      </p:sp>
    </p:spTree>
    <p:extLst>
      <p:ext uri="{BB962C8B-B14F-4D97-AF65-F5344CB8AC3E}">
        <p14:creationId xmlns:p14="http://schemas.microsoft.com/office/powerpoint/2010/main" val="41859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650" y="1258385"/>
            <a:ext cx="110346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C000"/>
                </a:solidFill>
              </a:rPr>
              <a:t>В ЧЕМ УНИКАЛЬНОСТЬ?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Умная мойка работает без участия персонала: робот производит мойку на всех этапах и контролирует качество оказания услуги. Процесс мойки полностью автоматизирован. Клиент вносит оплату через терминал, после чего открываются ворота, и процесс мойки происходит по заданным настройкам без вмешательства администратора.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264" y="130570"/>
            <a:ext cx="997245" cy="99724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197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9" b="100000" l="26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67" y="2588908"/>
            <a:ext cx="7783011" cy="4286848"/>
          </a:xfr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01842" y="267292"/>
            <a:ext cx="10515600" cy="157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УНИКАЛЬНЫЙ НОВЫЙ </a:t>
            </a:r>
            <a:r>
              <a:rPr lang="ru-RU" b="1" dirty="0" smtClean="0">
                <a:solidFill>
                  <a:srgbClr val="FFC000"/>
                </a:solidFill>
              </a:rPr>
              <a:t>ФОРМАТ</a:t>
            </a:r>
            <a:endParaRPr lang="en-US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Который </a:t>
            </a:r>
            <a:r>
              <a:rPr lang="ru-RU" dirty="0">
                <a:solidFill>
                  <a:schemeClr val="bg1"/>
                </a:solidFill>
              </a:rPr>
              <a:t>экономит людям время и деньги, дает комфорт, что формирует высокий спрос на робот-мойки в любом городе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842" y="1887931"/>
            <a:ext cx="5225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БЫСТРО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Время мойки от 3 до 10 минут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842" y="2914701"/>
            <a:ext cx="60686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УДОБНО</a:t>
            </a:r>
          </a:p>
          <a:p>
            <a:r>
              <a:rPr lang="ru-RU" sz="2400" dirty="0">
                <a:solidFill>
                  <a:schemeClr val="bg1"/>
                </a:solidFill>
              </a:rPr>
              <a:t>Клиенту не нужно выходить из автомобиля на протяжении всей мойки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842" y="4310803"/>
            <a:ext cx="49589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БЕЗ ЩЕТОК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Процесс мойки происходит без контакта с поверхностью машины, что бережет ее лакокрасочное покрытие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264" y="130570"/>
            <a:ext cx="997245" cy="99724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78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264" y="130570"/>
            <a:ext cx="997245" cy="99724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6" y="1619477"/>
            <a:ext cx="3213896" cy="2394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82873" y="4286363"/>
            <a:ext cx="2416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МОЙКА ДНИЩА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7681" y="4181366"/>
            <a:ext cx="665192" cy="665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298" y="4889010"/>
            <a:ext cx="3496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solidFill>
                  <a:schemeClr val="bg1"/>
                </a:solidFill>
              </a:rPr>
              <a:t>Система предварительной мойки автомобиля осуществляет: мойку днища, порогов, дисков и арок автомобиля. Особенно актуальна в зимнее время.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04" y="1625778"/>
            <a:ext cx="3213896" cy="24572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905400" y="4140915"/>
            <a:ext cx="307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bg1"/>
                </a:solidFill>
              </a:rPr>
              <a:t>НАНЕСЕНИЕ ЭМУЛЬСИИ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1160" y="4889010"/>
            <a:ext cx="3496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solidFill>
                  <a:schemeClr val="bg1"/>
                </a:solidFill>
              </a:rPr>
              <a:t>Первый состав химии. Жидкая эмульсия обладает высокими проникающими свойствами. Обеспечивает эффективное расщепление грязи.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12" y="1641494"/>
            <a:ext cx="3213896" cy="24635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9301345" y="4342105"/>
            <a:ext cx="268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400" b="1" dirty="0">
                <a:solidFill>
                  <a:schemeClr val="bg1"/>
                </a:solidFill>
              </a:rPr>
              <a:t>НАНЕСЕНИЕ ПЕНЫ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51084" y="4889010"/>
            <a:ext cx="3264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solidFill>
                  <a:schemeClr val="bg1"/>
                </a:solidFill>
              </a:rPr>
              <a:t>Второй состав химии. Обеспечивает максимальное покрытие всего кузова автомобиля.</a:t>
            </a:r>
          </a:p>
        </p:txBody>
      </p:sp>
      <p:sp>
        <p:nvSpPr>
          <p:cNvPr id="27" name="Овал 26"/>
          <p:cNvSpPr/>
          <p:nvPr/>
        </p:nvSpPr>
        <p:spPr>
          <a:xfrm>
            <a:off x="4572804" y="4223818"/>
            <a:ext cx="665192" cy="665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29" name="Овал 28"/>
          <p:cNvSpPr/>
          <p:nvPr/>
        </p:nvSpPr>
        <p:spPr>
          <a:xfrm>
            <a:off x="8549260" y="4283635"/>
            <a:ext cx="665192" cy="665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99596" y="365760"/>
            <a:ext cx="416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ЭТАПЫ МОЙКИ </a:t>
            </a:r>
            <a:r>
              <a:rPr lang="ru-RU" sz="2800" b="1" dirty="0" smtClean="0">
                <a:solidFill>
                  <a:srgbClr val="FFC000"/>
                </a:solidFill>
              </a:rPr>
              <a:t>АВТО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264" y="130570"/>
            <a:ext cx="997245" cy="99724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11119" y="4097178"/>
            <a:ext cx="2771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400" b="1" dirty="0">
                <a:solidFill>
                  <a:schemeClr val="bg1"/>
                </a:solidFill>
              </a:rPr>
              <a:t>МОЙКА ВЫСОКИМ ДАВЛЕНИЕМ</a:t>
            </a:r>
          </a:p>
        </p:txBody>
      </p:sp>
      <p:sp>
        <p:nvSpPr>
          <p:cNvPr id="6" name="Овал 5"/>
          <p:cNvSpPr/>
          <p:nvPr/>
        </p:nvSpPr>
        <p:spPr>
          <a:xfrm>
            <a:off x="312632" y="4134137"/>
            <a:ext cx="665192" cy="665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316" y="4836287"/>
            <a:ext cx="3887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solidFill>
                  <a:schemeClr val="bg1"/>
                </a:solidFill>
              </a:rPr>
              <a:t>Мойка автомобиля осуществляется равномерным потоком воды по всей поверхности кузова. Уникальная бесконтактная технология, которая бережёт лакокрасочное покрытие вашего автомобиля.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1162" y="4278178"/>
            <a:ext cx="307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bg1"/>
                </a:solidFill>
              </a:rPr>
              <a:t>ВОСК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1523" y="4836287"/>
            <a:ext cx="3496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solidFill>
                  <a:schemeClr val="bg1"/>
                </a:solidFill>
              </a:rPr>
              <a:t>Покрытие автомобиля воском помогает улучшить сушку автомобиля за счёт гидрофобных свойств и обеспечивает дополнительную защиту кузова автомобиля.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16897" y="4235900"/>
            <a:ext cx="268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400" b="1" dirty="0">
                <a:solidFill>
                  <a:schemeClr val="bg1"/>
                </a:solidFill>
              </a:rPr>
              <a:t>ОБДУВ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42121" y="4830168"/>
            <a:ext cx="3532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solidFill>
                  <a:schemeClr val="bg1"/>
                </a:solidFill>
              </a:rPr>
              <a:t>Осуществляется бесконтактным способом. Работают сразу четыре двигателя с высокой мощностью, которые делают автомобиль сухим на 80% по всей поверхности.</a:t>
            </a:r>
          </a:p>
        </p:txBody>
      </p:sp>
      <p:sp>
        <p:nvSpPr>
          <p:cNvPr id="27" name="Овал 26"/>
          <p:cNvSpPr/>
          <p:nvPr/>
        </p:nvSpPr>
        <p:spPr>
          <a:xfrm>
            <a:off x="4460104" y="4188527"/>
            <a:ext cx="665192" cy="665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29" name="Овал 28"/>
          <p:cNvSpPr/>
          <p:nvPr/>
        </p:nvSpPr>
        <p:spPr>
          <a:xfrm>
            <a:off x="8476006" y="4188527"/>
            <a:ext cx="665192" cy="6651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6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3" y="1481085"/>
            <a:ext cx="3213896" cy="24171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47" y="1492971"/>
            <a:ext cx="3202670" cy="2451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29" y="1503102"/>
            <a:ext cx="3213896" cy="24635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3830" y="367582"/>
            <a:ext cx="393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ЭТАПЫ МОЙКИ </a:t>
            </a:r>
            <a:r>
              <a:rPr lang="ru-RU" sz="2800" b="1" dirty="0" smtClean="0">
                <a:solidFill>
                  <a:srgbClr val="FFC000"/>
                </a:solidFill>
              </a:rPr>
              <a:t>АВТО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10" name="Овал 9"/>
          <p:cNvSpPr/>
          <p:nvPr/>
        </p:nvSpPr>
        <p:spPr>
          <a:xfrm rot="8917683">
            <a:off x="5735912" y="2950616"/>
            <a:ext cx="8731066" cy="61542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15" y="3647322"/>
            <a:ext cx="3117669" cy="30214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072" y="1349091"/>
            <a:ext cx="6966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УПРАВЛЕНИЕ ИНКАССАТОРАМИ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Предоставляйте доступ </a:t>
            </a:r>
            <a:r>
              <a:rPr lang="ru-RU" sz="2000" dirty="0" smtClean="0">
                <a:solidFill>
                  <a:schemeClr val="bg1"/>
                </a:solidFill>
              </a:rPr>
              <a:t>к финансам </a:t>
            </a:r>
            <a:r>
              <a:rPr lang="ru-RU" sz="2000" dirty="0">
                <a:solidFill>
                  <a:schemeClr val="bg1"/>
                </a:solidFill>
              </a:rPr>
              <a:t>только доверенным лицам. </a:t>
            </a:r>
            <a:r>
              <a:rPr lang="ru-RU" sz="2000" dirty="0" smtClean="0">
                <a:solidFill>
                  <a:schemeClr val="bg1"/>
                </a:solidFill>
              </a:rPr>
              <a:t>Есть возможность создать </a:t>
            </a:r>
            <a:r>
              <a:rPr lang="ru-RU" sz="2000" dirty="0">
                <a:solidFill>
                  <a:schemeClr val="bg1"/>
                </a:solidFill>
              </a:rPr>
              <a:t>отдельную учётную запись для ответственного сотрудника и установить секретный код доступа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072" y="3337620"/>
            <a:ext cx="696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SMS </a:t>
            </a:r>
            <a:r>
              <a:rPr lang="ru-RU" sz="2000" b="1" dirty="0" smtClean="0">
                <a:solidFill>
                  <a:srgbClr val="FFC000"/>
                </a:solidFill>
              </a:rPr>
              <a:t>ЦЕНТР С БАЛАНСОМ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Все важные операции в терминале происходят с уведомлениями через смс. Начисление бонусных баллов, авторизация юридических лиц, активация </a:t>
            </a:r>
            <a:r>
              <a:rPr lang="ru-RU" sz="2000" dirty="0" err="1">
                <a:solidFill>
                  <a:schemeClr val="bg1"/>
                </a:solidFill>
              </a:rPr>
              <a:t>промокодов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072" y="5018372"/>
            <a:ext cx="5930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СТАТУС РАБОТЫ ОНЛАЙН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Есть возможность отслеживать </a:t>
            </a:r>
            <a:r>
              <a:rPr lang="ru-RU" sz="2000" dirty="0">
                <a:solidFill>
                  <a:schemeClr val="bg1"/>
                </a:solidFill>
              </a:rPr>
              <a:t>кто, когда и каким способом запускал мойку, какие ошибки и поломки возникали, чтобы оперативно реагировать на неисправности.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264" y="130570"/>
            <a:ext cx="997245" cy="99724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49072" y="130570"/>
            <a:ext cx="9552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СОБСТВЕННАЯ IT-СИСТЕМА ДЛЯ </a:t>
            </a:r>
            <a:r>
              <a:rPr lang="ru-RU" sz="2800" b="1" dirty="0" smtClean="0">
                <a:solidFill>
                  <a:srgbClr val="FFC000"/>
                </a:solidFill>
              </a:rPr>
              <a:t>УДАЛЕННОГО МОНИТОРИНГА</a:t>
            </a:r>
            <a:r>
              <a:rPr lang="ru-RU" sz="2800" b="1" dirty="0" smtClean="0">
                <a:solidFill>
                  <a:schemeClr val="bg1"/>
                </a:solidFill>
              </a:rPr>
              <a:t> И УПРАВЛЕНИЯ МОЕЧНЫМ КОМПЛЕКСОМ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08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647" y="280909"/>
            <a:ext cx="4581204" cy="2373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Умные мойки приносят в </a:t>
            </a:r>
            <a:r>
              <a:rPr lang="ru-RU" sz="3200" b="1" dirty="0">
                <a:solidFill>
                  <a:srgbClr val="FFC000"/>
                </a:solidFill>
              </a:rPr>
              <a:t>2 раза </a:t>
            </a:r>
            <a:r>
              <a:rPr lang="ru-RU" sz="3200" b="1" dirty="0" smtClean="0">
                <a:solidFill>
                  <a:schemeClr val="bg1"/>
                </a:solidFill>
              </a:rPr>
              <a:t>больше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По сравнению с обычными мойками и мойками самообслуживания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966992"/>
              </p:ext>
            </p:extLst>
          </p:nvPr>
        </p:nvGraphicFramePr>
        <p:xfrm>
          <a:off x="660647" y="2370336"/>
          <a:ext cx="5369017" cy="387954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369017"/>
              </a:tblGrid>
              <a:tr h="81790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Положительный прогноз</a:t>
                      </a:r>
                      <a:endParaRPr lang="ru-RU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06163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</a:t>
                      </a:r>
                      <a:endParaRPr lang="ru-RU" sz="2000" b="1" dirty="0">
                        <a:solidFill>
                          <a:srgbClr val="002C4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77499"/>
              </p:ext>
            </p:extLst>
          </p:nvPr>
        </p:nvGraphicFramePr>
        <p:xfrm>
          <a:off x="6281692" y="2371816"/>
          <a:ext cx="5369017" cy="387954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369017"/>
              </a:tblGrid>
              <a:tr h="81790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Средний</a:t>
                      </a:r>
                      <a:r>
                        <a:rPr lang="ru-RU" sz="2800" baseline="0" dirty="0" smtClean="0"/>
                        <a:t> прогноз</a:t>
                      </a:r>
                      <a:endParaRPr lang="ru-RU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0616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12053" y="3435531"/>
            <a:ext cx="2419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C40"/>
                </a:solidFill>
              </a:rPr>
              <a:t>4 </a:t>
            </a:r>
            <a:r>
              <a:rPr lang="ru-RU" sz="2800" b="1" dirty="0">
                <a:solidFill>
                  <a:srgbClr val="002C40"/>
                </a:solidFill>
              </a:rPr>
              <a:t>037 131,75 ₸</a:t>
            </a:r>
            <a:endParaRPr lang="ru-RU" sz="2800" b="1" dirty="0" smtClean="0">
              <a:solidFill>
                <a:srgbClr val="002C40"/>
              </a:solidFill>
            </a:endParaRPr>
          </a:p>
          <a:p>
            <a:r>
              <a:rPr lang="ru-RU" dirty="0" smtClean="0">
                <a:solidFill>
                  <a:srgbClr val="002C40"/>
                </a:solidFill>
              </a:rPr>
              <a:t>Средняя </a:t>
            </a:r>
            <a:r>
              <a:rPr lang="ru-RU" dirty="0">
                <a:solidFill>
                  <a:srgbClr val="002C40"/>
                </a:solidFill>
              </a:rPr>
              <a:t>чистая </a:t>
            </a:r>
            <a:r>
              <a:rPr lang="ru-RU" dirty="0" smtClean="0">
                <a:solidFill>
                  <a:srgbClr val="002C40"/>
                </a:solidFill>
              </a:rPr>
              <a:t>   прибыль </a:t>
            </a:r>
            <a:r>
              <a:rPr lang="ru-RU" dirty="0">
                <a:solidFill>
                  <a:srgbClr val="002C40"/>
                </a:solidFill>
              </a:rPr>
              <a:t>в месяц</a:t>
            </a:r>
            <a:r>
              <a:rPr lang="ru-RU" b="1" dirty="0" smtClean="0">
                <a:solidFill>
                  <a:srgbClr val="002C40"/>
                </a:solidFill>
              </a:rPr>
              <a:t> </a:t>
            </a:r>
            <a:endParaRPr lang="ru-RU" dirty="0">
              <a:solidFill>
                <a:srgbClr val="002C4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8951" y="3429000"/>
            <a:ext cx="2528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C40"/>
                </a:solidFill>
              </a:rPr>
              <a:t>2 месяца</a:t>
            </a:r>
          </a:p>
          <a:p>
            <a:r>
              <a:rPr lang="ru-RU" dirty="0" smtClean="0">
                <a:solidFill>
                  <a:srgbClr val="002C40"/>
                </a:solidFill>
              </a:rPr>
              <a:t>Точка         безубыточности</a:t>
            </a:r>
            <a:endParaRPr lang="ru-RU" dirty="0">
              <a:solidFill>
                <a:srgbClr val="002C4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2053" y="5006150"/>
            <a:ext cx="25286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C40"/>
                </a:solidFill>
              </a:rPr>
              <a:t>10 месяцев</a:t>
            </a:r>
          </a:p>
          <a:p>
            <a:r>
              <a:rPr lang="ru-RU" dirty="0">
                <a:solidFill>
                  <a:srgbClr val="002C40"/>
                </a:solidFill>
              </a:rPr>
              <a:t>Окупаемость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8951" y="5041202"/>
            <a:ext cx="25286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C40"/>
                </a:solidFill>
              </a:rPr>
              <a:t>42</a:t>
            </a:r>
            <a:r>
              <a:rPr lang="ru-RU" sz="2800" b="1" dirty="0" smtClean="0">
                <a:solidFill>
                  <a:srgbClr val="002C40"/>
                </a:solidFill>
              </a:rPr>
              <a:t>%</a:t>
            </a:r>
          </a:p>
          <a:p>
            <a:r>
              <a:rPr lang="ru-RU" dirty="0">
                <a:solidFill>
                  <a:srgbClr val="002C40"/>
                </a:solidFill>
              </a:rPr>
              <a:t>Рентабельность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15342" y="3429000"/>
            <a:ext cx="2528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C40"/>
                </a:solidFill>
              </a:rPr>
              <a:t>2 891 256,37 </a:t>
            </a:r>
            <a:r>
              <a:rPr lang="ru-RU" sz="2800" b="1" dirty="0">
                <a:solidFill>
                  <a:srgbClr val="002C40"/>
                </a:solidFill>
              </a:rPr>
              <a:t>₸</a:t>
            </a:r>
            <a:endParaRPr lang="ru-RU" sz="2800" b="1" dirty="0" smtClean="0">
              <a:solidFill>
                <a:srgbClr val="002C40"/>
              </a:solidFill>
            </a:endParaRPr>
          </a:p>
          <a:p>
            <a:r>
              <a:rPr lang="ru-RU" dirty="0" smtClean="0">
                <a:solidFill>
                  <a:srgbClr val="002C40"/>
                </a:solidFill>
              </a:rPr>
              <a:t>Средняя </a:t>
            </a:r>
            <a:r>
              <a:rPr lang="ru-RU" dirty="0">
                <a:solidFill>
                  <a:srgbClr val="002C40"/>
                </a:solidFill>
              </a:rPr>
              <a:t>чистая </a:t>
            </a:r>
            <a:r>
              <a:rPr lang="ru-RU" dirty="0" smtClean="0">
                <a:solidFill>
                  <a:srgbClr val="002C40"/>
                </a:solidFill>
              </a:rPr>
              <a:t>   прибыль </a:t>
            </a:r>
            <a:r>
              <a:rPr lang="ru-RU" dirty="0">
                <a:solidFill>
                  <a:srgbClr val="002C40"/>
                </a:solidFill>
              </a:rPr>
              <a:t>в месяц</a:t>
            </a:r>
            <a:r>
              <a:rPr lang="ru-RU" b="1" dirty="0" smtClean="0">
                <a:solidFill>
                  <a:srgbClr val="002C40"/>
                </a:solidFill>
              </a:rPr>
              <a:t> </a:t>
            </a:r>
            <a:endParaRPr lang="ru-RU" dirty="0">
              <a:solidFill>
                <a:srgbClr val="002C4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66426" y="3429000"/>
            <a:ext cx="2528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C40"/>
                </a:solidFill>
              </a:rPr>
              <a:t>3</a:t>
            </a:r>
            <a:r>
              <a:rPr lang="ru-RU" sz="2800" b="1" dirty="0" smtClean="0">
                <a:solidFill>
                  <a:srgbClr val="002C40"/>
                </a:solidFill>
              </a:rPr>
              <a:t> месяца</a:t>
            </a:r>
          </a:p>
          <a:p>
            <a:r>
              <a:rPr lang="ru-RU" dirty="0" smtClean="0">
                <a:solidFill>
                  <a:srgbClr val="002C40"/>
                </a:solidFill>
              </a:rPr>
              <a:t>Точка         безубыточности</a:t>
            </a:r>
            <a:endParaRPr lang="ru-RU" dirty="0">
              <a:solidFill>
                <a:srgbClr val="002C4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15342" y="5006149"/>
            <a:ext cx="25286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C40"/>
                </a:solidFill>
              </a:rPr>
              <a:t>23 месяца</a:t>
            </a:r>
          </a:p>
          <a:p>
            <a:r>
              <a:rPr lang="ru-RU" dirty="0">
                <a:solidFill>
                  <a:srgbClr val="002C40"/>
                </a:solidFill>
              </a:rPr>
              <a:t>Окупаемость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66426" y="5006149"/>
            <a:ext cx="25286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C40"/>
                </a:solidFill>
              </a:rPr>
              <a:t>34%</a:t>
            </a:r>
          </a:p>
          <a:p>
            <a:r>
              <a:rPr lang="ru-RU" dirty="0">
                <a:solidFill>
                  <a:srgbClr val="002C40"/>
                </a:solidFill>
              </a:rPr>
              <a:t>Рентабельность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264" y="130570"/>
            <a:ext cx="997245" cy="99724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61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480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Chart 1" title="Диаграмма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1FAD7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978528"/>
              </p:ext>
            </p:extLst>
          </p:nvPr>
        </p:nvGraphicFramePr>
        <p:xfrm>
          <a:off x="184472" y="1666713"/>
          <a:ext cx="11834037" cy="440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264" y="130570"/>
            <a:ext cx="997245" cy="99724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96685" y="539932"/>
            <a:ext cx="5834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СЕЗОННОСТЬ </a:t>
            </a:r>
            <a:r>
              <a:rPr lang="ru-RU" sz="2800" b="1" dirty="0" smtClean="0">
                <a:solidFill>
                  <a:srgbClr val="FFC000"/>
                </a:solidFill>
              </a:rPr>
              <a:t>ПОТОКА</a:t>
            </a:r>
            <a:r>
              <a:rPr lang="ru-RU" sz="2800" b="1" dirty="0" smtClean="0">
                <a:solidFill>
                  <a:schemeClr val="bg1"/>
                </a:solidFill>
              </a:rPr>
              <a:t> КЛИЕНТОВ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10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7480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2231"/>
              </p:ext>
            </p:extLst>
          </p:nvPr>
        </p:nvGraphicFramePr>
        <p:xfrm>
          <a:off x="1447619" y="1290342"/>
          <a:ext cx="9446588" cy="5567658"/>
        </p:xfrm>
        <a:graphic>
          <a:graphicData uri="http://schemas.openxmlformats.org/drawingml/2006/table">
            <a:tbl>
              <a:tblPr/>
              <a:tblGrid>
                <a:gridCol w="5928283"/>
                <a:gridCol w="1430520"/>
                <a:gridCol w="2087785"/>
              </a:tblGrid>
              <a:tr h="475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Аренда бокса</a:t>
                      </a:r>
                    </a:p>
                  </a:txBody>
                  <a:tcPr marL="12858" marR="12858" marT="12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12858" marR="12858" marT="1285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400 000 </a:t>
                      </a:r>
                      <a:r>
                        <a:rPr lang="ru-RU" sz="1900" b="1" i="0" u="none" strike="noStrike" dirty="0" err="1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1900" b="1" i="0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</a:txBody>
                  <a:tcPr marL="12858" marR="12858" marT="12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14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Средняя зарплата 2 операторов.</a:t>
                      </a:r>
                      <a:br>
                        <a:rPr lang="ru-RU" sz="18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долив химии, работа с клиентами.</a:t>
                      </a:r>
                    </a:p>
                  </a:txBody>
                  <a:tcPr marL="12858" marR="12858" marT="1285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400 000 </a:t>
                      </a:r>
                      <a:r>
                        <a:rPr lang="ru-RU" sz="1900" b="1" i="0" u="none" strike="noStrike" dirty="0" err="1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1900" b="1" i="0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</a:txBody>
                  <a:tcPr marL="12858" marR="12858" marT="12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2301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Обслуживание, запасные части.</a:t>
                      </a:r>
                      <a:br>
                        <a:rPr lang="ru-RU" sz="18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</a:br>
                      <a:r>
                        <a:rPr lang="ru-RU" sz="18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(поддержание работоспособности бокса и робота)</a:t>
                      </a:r>
                      <a:br>
                        <a:rPr lang="ru-RU" sz="18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</a:br>
                      <a:r>
                        <a:rPr lang="ru-RU" sz="18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Расходы по боксу ролики автоматических ворот иих смазка, покраска и обновление интерьера,химия для уборки бокса, замена сантехнических элементов робота, обслуживание робота</a:t>
                      </a:r>
                    </a:p>
                  </a:txBody>
                  <a:tcPr marL="12858" marR="12858" marT="1285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80</a:t>
                      </a:r>
                      <a:r>
                        <a:rPr lang="ru-RU" sz="1900" b="1" i="0" u="none" strike="noStrike" baseline="0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 000</a:t>
                      </a:r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ru-RU" sz="1900" b="1" i="0" u="none" strike="noStrike" dirty="0" err="1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1900" b="1" i="0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</a:txBody>
                  <a:tcPr marL="12858" marR="12858" marT="12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57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Амортизация</a:t>
                      </a:r>
                      <a:r>
                        <a:rPr lang="ru-RU" sz="15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 </a:t>
                      </a:r>
                    </a:p>
                  </a:txBody>
                  <a:tcPr marL="12858" marR="12858" marT="1285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0" i="0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</a:txBody>
                  <a:tcPr marL="12858" marR="12858" marT="1285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100 000 </a:t>
                      </a:r>
                      <a:r>
                        <a:rPr lang="ru-RU" sz="1900" b="1" i="0" u="none" strike="noStrike" dirty="0" err="1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1900" b="1" i="0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</a:txBody>
                  <a:tcPr marL="12858" marR="12858" marT="12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757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Налог: Патентная система </a:t>
                      </a:r>
                      <a:r>
                        <a:rPr lang="ru-RU" sz="1800" b="0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(96 000 </a:t>
                      </a:r>
                      <a:r>
                        <a:rPr lang="ru-RU" sz="1800" b="0" i="0" u="none" strike="noStrike" dirty="0" err="1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1800" b="0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в год)</a:t>
                      </a:r>
                    </a:p>
                  </a:txBody>
                  <a:tcPr marL="12858" marR="12858" marT="1285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8 000 </a:t>
                      </a:r>
                      <a:r>
                        <a:rPr lang="ru-RU" sz="1900" b="1" i="0" u="none" strike="noStrike" dirty="0" err="1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1900" b="1" i="0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</a:txBody>
                  <a:tcPr marL="12858" marR="12858" marT="12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786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Маркетинг (</a:t>
                      </a:r>
                      <a:r>
                        <a:rPr lang="ru-RU" sz="1800" b="0" i="0" u="none" strike="noStrike" dirty="0" err="1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блогеры</a:t>
                      </a:r>
                      <a:r>
                        <a:rPr lang="ru-RU" sz="18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, визитки, реклама</a:t>
                      </a:r>
                      <a:r>
                        <a:rPr lang="ru-RU" sz="1800" b="0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</a:txBody>
                  <a:tcPr marL="12858" marR="12858" marT="1285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800" b="0" i="0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</a:txBody>
                  <a:tcPr marL="12858" marR="12858" marT="1285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200 000 </a:t>
                      </a:r>
                      <a:r>
                        <a:rPr lang="ru-RU" sz="1900" b="1" i="0" u="none" strike="noStrike" dirty="0" err="1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1900" b="1" i="0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</a:txBody>
                  <a:tcPr marL="12858" marR="12858" marT="12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786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Не учтенные ежемесячные расходы.</a:t>
                      </a:r>
                      <a:br>
                        <a:rPr lang="ru-RU" sz="18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(Вписать одной суммой)</a:t>
                      </a:r>
                    </a:p>
                  </a:txBody>
                  <a:tcPr marL="12858" marR="12858" marT="1285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30 000 </a:t>
                      </a:r>
                      <a:r>
                        <a:rPr lang="ru-RU" sz="1900" b="1" i="0" u="none" strike="noStrike" dirty="0" err="1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1900" b="1" i="0" u="none" strike="noStrike" dirty="0" smtClean="0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1900" b="1" i="0" u="none" strike="noStrike" dirty="0">
                        <a:solidFill>
                          <a:srgbClr val="3F3F3F"/>
                        </a:solidFill>
                        <a:effectLst/>
                        <a:latin typeface="Montserrat"/>
                      </a:endParaRPr>
                    </a:p>
                  </a:txBody>
                  <a:tcPr marL="12858" marR="12858" marT="12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7862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3F3F3F"/>
                          </a:solidFill>
                          <a:effectLst/>
                          <a:latin typeface="Montserrat"/>
                        </a:rPr>
                        <a:t>ИТОГО ПОСТОЯННЫЕ ЗАТРАТЫ В МЕСЯЦ:</a:t>
                      </a:r>
                    </a:p>
                  </a:txBody>
                  <a:tcPr marL="12858" marR="12858" marT="1285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3F3F3"/>
                          </a:solidFill>
                          <a:effectLst/>
                          <a:latin typeface="Montserrat"/>
                        </a:rPr>
                        <a:t>1 318 000 </a:t>
                      </a:r>
                      <a:r>
                        <a:rPr lang="ru-RU" sz="2400" b="1" i="0" u="none" strike="noStrike" dirty="0" err="1" smtClean="0">
                          <a:solidFill>
                            <a:srgbClr val="F3F3F3"/>
                          </a:solidFill>
                          <a:effectLst/>
                          <a:latin typeface="Montserrat"/>
                        </a:rPr>
                        <a:t>тг</a:t>
                      </a:r>
                      <a:r>
                        <a:rPr lang="ru-RU" sz="2400" b="1" i="0" u="none" strike="noStrike" dirty="0" smtClean="0">
                          <a:solidFill>
                            <a:srgbClr val="F3F3F3"/>
                          </a:solidFill>
                          <a:effectLst/>
                          <a:latin typeface="Montserrat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rgbClr val="F3F3F3"/>
                        </a:solidFill>
                        <a:effectLst/>
                        <a:latin typeface="Montserrat"/>
                      </a:endParaRPr>
                    </a:p>
                  </a:txBody>
                  <a:tcPr marL="12858" marR="12858" marT="12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264" y="130570"/>
            <a:ext cx="997245" cy="99724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88275" y="391421"/>
            <a:ext cx="4136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ПОСТОЯННЫЕ </a:t>
            </a:r>
            <a:r>
              <a:rPr lang="ru-RU" sz="2800" b="1" dirty="0">
                <a:solidFill>
                  <a:srgbClr val="FFC000"/>
                </a:solidFill>
              </a:rPr>
              <a:t>РАСХОДЫ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882</Words>
  <Application>Microsoft Office PowerPoint</Application>
  <PresentationFormat>Широкоэкранный</PresentationFormat>
  <Paragraphs>211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Times New Roman</vt:lpstr>
      <vt:lpstr>Тема Office</vt:lpstr>
      <vt:lpstr>SMART WASH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ZENITSU</dc:creator>
  <cp:lastModifiedBy>ZENITSU</cp:lastModifiedBy>
  <cp:revision>25</cp:revision>
  <dcterms:created xsi:type="dcterms:W3CDTF">2023-06-03T18:42:03Z</dcterms:created>
  <dcterms:modified xsi:type="dcterms:W3CDTF">2023-06-19T21:22:10Z</dcterms:modified>
</cp:coreProperties>
</file>