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32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5937" y="2460558"/>
            <a:ext cx="9572261" cy="171826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dirty="0"/>
              <a:t>Организация </a:t>
            </a:r>
            <a:r>
              <a:rPr lang="ru-RU" dirty="0" smtClean="0"/>
              <a:t>производства газоблоков</a:t>
            </a:r>
            <a:br>
              <a:rPr lang="ru-RU" dirty="0" smtClean="0"/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17258" y="5111815"/>
            <a:ext cx="5789617" cy="9659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г.Карсакпай, область </a:t>
            </a:r>
            <a:r>
              <a:rPr lang="ru-RU" sz="1800" b="1" dirty="0" err="1" smtClean="0"/>
              <a:t>Улытау</a:t>
            </a:r>
            <a:endParaRPr lang="ru-RU" sz="18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Республика Казахстан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2023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6" y="4492890"/>
            <a:ext cx="2813843" cy="187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725" y="4492890"/>
            <a:ext cx="2813843" cy="1875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0" y="427038"/>
            <a:ext cx="2840568" cy="1875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67" y="427038"/>
            <a:ext cx="2813843" cy="18758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549" y="427038"/>
            <a:ext cx="2813843" cy="187589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62785" y="3876525"/>
            <a:ext cx="9572261" cy="6046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63500" dir="2700000" algn="tl" rotWithShape="0">
                    <a:schemeClr val="bg2">
                      <a:lumMod val="40000"/>
                      <a:lumOff val="60000"/>
                      <a:alpha val="48000"/>
                    </a:schemeClr>
                  </a:outerShdw>
                </a:effectLst>
              </a:rPr>
              <a:t>презентация носит ознакомительный характер для информирования потенциального инвестора об идее проекта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>
                <a:outerShdw blurRad="50800" dist="63500" dir="2700000" algn="tl" rotWithShape="0">
                  <a:schemeClr val="bg2">
                    <a:lumMod val="40000"/>
                    <a:lumOff val="60000"/>
                    <a:alpha val="48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011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5269" y="438624"/>
            <a:ext cx="9001462" cy="6366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Авторы (команда) проекта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40900"/>
              </p:ext>
            </p:extLst>
          </p:nvPr>
        </p:nvGraphicFramePr>
        <p:xfrm>
          <a:off x="1083733" y="1608672"/>
          <a:ext cx="10024533" cy="4766733"/>
        </p:xfrm>
        <a:graphic>
          <a:graphicData uri="http://schemas.openxmlformats.org/drawingml/2006/table">
            <a:tbl>
              <a:tblPr/>
              <a:tblGrid>
                <a:gridCol w="5350934"/>
                <a:gridCol w="4673599"/>
              </a:tblGrid>
              <a:tr h="5213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Торежан</a:t>
                      </a:r>
                      <a:r>
                        <a:rPr lang="ru-RU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Жанабай</a:t>
                      </a:r>
                      <a:endParaRPr lang="ru-RU" sz="2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/>
                        <a:t>Тасболат</a:t>
                      </a:r>
                      <a:r>
                        <a:rPr lang="ru-RU" sz="2800" dirty="0" smtClean="0"/>
                        <a:t> Асанов</a:t>
                      </a:r>
                      <a:endParaRPr lang="ru-RU" sz="28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161">
                <a:tc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9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tel. / WhatsApp: </a:t>
                      </a: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+7 771 193 9504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tel. / WhatsApp: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+7 707 711 5103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9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torezhan.01.06@gmail.com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super.tasbolat@gmail.com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921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 лет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56 </a:t>
                      </a: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лет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37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Закончил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Казахскую академию </a:t>
                      </a:r>
                    </a:p>
                    <a:p>
                      <a:pPr algn="ctr" fontAlgn="ctr"/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транспорта и коммуникации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Закончил Казахский химико-технологический институт, КИМЭП.</a:t>
                      </a:r>
                    </a:p>
                    <a:p>
                      <a:pPr algn="ctr" fontAlgn="ctr"/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37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Работал в сфере логистики (6 лет), </a:t>
                      </a: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занимался частным бизнесом по производству газоблоков </a:t>
                      </a: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(3 года)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Работал в АО «БТА Банк», в Фонде развития предпринимательства «Даму», в частной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фирме в качестве заместителя Генерального директора.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921">
                <a:tc>
                  <a:txBody>
                    <a:bodyPr/>
                    <a:lstStyle/>
                    <a:p>
                      <a:pPr algn="r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16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921">
                <a:tc>
                  <a:txBody>
                    <a:bodyPr/>
                    <a:lstStyle/>
                    <a:p>
                      <a:pPr algn="l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83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0572" y="1146546"/>
            <a:ext cx="9001462" cy="6366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ПОСЛЕСЛОВИЕ…</a:t>
            </a:r>
            <a:endParaRPr lang="ru-RU" sz="3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77738" y="3923341"/>
            <a:ext cx="9987130" cy="1483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effectLst>
                  <a:glow>
                    <a:schemeClr val="accent1">
                      <a:alpha val="40000"/>
                    </a:schemeClr>
                  </a:glow>
                  <a:outerShdw dist="50800" dir="960000" algn="tl" rotWithShape="0">
                    <a:schemeClr val="bg2">
                      <a:lumMod val="20000"/>
                      <a:lumOff val="80000"/>
                    </a:schemeClr>
                  </a:outerShdw>
                </a:effectLst>
              </a:rPr>
              <a:t>АВТОРЫ ПРОЕКТА ГОТОВЫ РАССМОТРЕТЬ ВСЕ ВАРИАНТЫ партнерства, КОТОРЫЕ ПОСТУПЯТ ОТ ПОТЕНЦИАЛЬНОГО ИНВЕСТОРА на основе доверия и взаимовыгодного партнерства </a:t>
            </a:r>
          </a:p>
        </p:txBody>
      </p:sp>
    </p:spTree>
    <p:extLst>
      <p:ext uri="{BB962C8B-B14F-4D97-AF65-F5344CB8AC3E}">
        <p14:creationId xmlns:p14="http://schemas.microsoft.com/office/powerpoint/2010/main" val="174317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5269" y="438624"/>
            <a:ext cx="9001462" cy="6366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Паспорт проекта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744552"/>
              </p:ext>
            </p:extLst>
          </p:nvPr>
        </p:nvGraphicFramePr>
        <p:xfrm>
          <a:off x="1066800" y="1303870"/>
          <a:ext cx="10778067" cy="5416334"/>
        </p:xfrm>
        <a:graphic>
          <a:graphicData uri="http://schemas.openxmlformats.org/drawingml/2006/table">
            <a:tbl>
              <a:tblPr/>
              <a:tblGrid>
                <a:gridCol w="3436663"/>
                <a:gridCol w="7341404"/>
              </a:tblGrid>
              <a:tr h="277454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проекта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"Организация производства газоблоков в </a:t>
                      </a:r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г.Карсакпай"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454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 реализации проекта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г.Карсакпай</a:t>
                      </a: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область </a:t>
                      </a:r>
                      <a:r>
                        <a:rPr lang="ru-RU" sz="13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Улытау</a:t>
                      </a: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(80 км от областного центра </a:t>
                      </a:r>
                      <a:r>
                        <a:rPr lang="ru-RU" sz="13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г.Жезказгана</a:t>
                      </a:r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288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Выпускаемая продукция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Газоблоки</a:t>
                      </a: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марки D500:</a:t>
                      </a:r>
                      <a:b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- размером (м): 0,60 (длина) х 0,20 (ширина) х 0,30 (высота) (объем 1 шт. - 0,036 куб м.);</a:t>
                      </a:r>
                      <a:b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- размером (м): 0,60 (длина) х 0,20 (ширина) х 0,30 (высота) (объем 1 шт. - 0,054 куб м.).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454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Производственная мощность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 40 куб м газоблоков в сутки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454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Используемое оборудование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Линия по производству газоблоков </a:t>
                      </a:r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АСМ-40КА (Алтайский завод строительного оборудования)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454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сотрудников всего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454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Запрашивая сумма инвестиции, тенге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83 183 780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77454"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563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Закуп основных средств:</a:t>
                      </a:r>
                      <a:b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технологическое оборудование (линия по производству газоблоков) и автотехника (КАМАЗ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для доставки продукции клиентам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78 232 280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77454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Закуп оборотных средств: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сырье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4 951 500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099453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Вклад в проект собственными средствами: </a:t>
                      </a:r>
                      <a:b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производственной площади (базы) + ремонт + подвод коммуникации в здание цеха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5 000 000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398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Общая стоимость проекта (привлеченные инвестиции + собственные средства)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88 183 780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52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5269" y="438623"/>
            <a:ext cx="9001462" cy="986523"/>
          </a:xfrm>
        </p:spPr>
        <p:txBody>
          <a:bodyPr>
            <a:normAutofit/>
          </a:bodyPr>
          <a:lstStyle/>
          <a:p>
            <a:r>
              <a:rPr lang="ru-RU" sz="3200" dirty="0"/>
              <a:t>Преимущества строительства из газобетона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175103"/>
              </p:ext>
            </p:extLst>
          </p:nvPr>
        </p:nvGraphicFramePr>
        <p:xfrm>
          <a:off x="1070919" y="1551802"/>
          <a:ext cx="10486767" cy="5018330"/>
        </p:xfrm>
        <a:graphic>
          <a:graphicData uri="http://schemas.openxmlformats.org/drawingml/2006/table">
            <a:tbl>
              <a:tblPr/>
              <a:tblGrid>
                <a:gridCol w="2929829"/>
                <a:gridCol w="7556938"/>
              </a:tblGrid>
              <a:tr h="395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Параметр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Характеристика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507005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Экономичность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Цена газоблоков ниже по сравнению с другими стройматериалами. </a:t>
                      </a:r>
                      <a:b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м³ газобетона в среднем на 20 % дешевле 1 м³ кирпича.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05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Огнестойкость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Газобетон – негорючий материал. Дом из газоблоков выдержит 3 часа прямого воздействия огня и не прогорит насквозь.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624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Небольшая усадка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Газобетон незначительно меняет размеры после производства. Усадка – до 0,4 мм/м. К отделке дома можно приступать сразу после кладки.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05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Морозостойкость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Газоблоки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не разрушаются от перепада температур и выдерживают не менее 100 циклов замораживания и оттаивания. Дом прослужит более 100 лет.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574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Хорошая теплоизоляция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доме из газобетона будет тепло и уютно зимой, а летом – свежо и комфортно.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624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Экологичность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Газоблоки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сделаны только из природных материалов. Они не содержат вредной химии и полностью безопасны для химии и полностью безопасны для человека.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005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Хорошая звукоизоляция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Пористая структура материала обеспечивает высокий уровень звукоизоляции (до 53 дБ при толщине стены 400 мм и плотности газобетона D700).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634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Легкость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Стандартный блок плотностью D500 и размерами 600 × 300 × 200 мм весит всего 18 кг. Давление на основание минимально – мощный фундамент не потребуется.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84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5269" y="328557"/>
            <a:ext cx="9716198" cy="814444"/>
          </a:xfrm>
        </p:spPr>
        <p:txBody>
          <a:bodyPr>
            <a:normAutofit/>
          </a:bodyPr>
          <a:lstStyle/>
          <a:p>
            <a:r>
              <a:rPr lang="ru-RU" sz="2400" dirty="0"/>
              <a:t>SWOT-анализ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проекта </a:t>
            </a:r>
            <a:r>
              <a:rPr lang="ru-RU" sz="2400" dirty="0"/>
              <a:t>организации производства </a:t>
            </a:r>
            <a:r>
              <a:rPr lang="ru-RU" sz="2400" dirty="0" smtClean="0"/>
              <a:t>газоблоков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614353"/>
              </p:ext>
            </p:extLst>
          </p:nvPr>
        </p:nvGraphicFramePr>
        <p:xfrm>
          <a:off x="1049867" y="1430867"/>
          <a:ext cx="10795001" cy="5109688"/>
        </p:xfrm>
        <a:graphic>
          <a:graphicData uri="http://schemas.openxmlformats.org/drawingml/2006/table">
            <a:tbl>
              <a:tblPr/>
              <a:tblGrid>
                <a:gridCol w="241230"/>
                <a:gridCol w="2386898"/>
                <a:gridCol w="2717001"/>
                <a:gridCol w="485632"/>
                <a:gridCol w="2247239"/>
                <a:gridCol w="2717001"/>
              </a:tblGrid>
              <a:tr h="397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Сильные сторона</a:t>
                      </a:r>
                      <a:b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Strengths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Комментарии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Слабые стороны</a:t>
                      </a:r>
                      <a:b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Weakness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Комментарии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2396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конкурентов в </a:t>
                      </a: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районе</a:t>
                      </a: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г.Карсакпае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все строительные материалы привозные (с Караганды, 650 км), что сказывается на стоимости товара.</a:t>
                      </a:r>
                      <a:b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Карсакпае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нет производителей аналогичной продукции, в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Жезказгане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имеются 4-5 мелких производителей газоблоков, работающих на кустарным оборудовании. Существует острый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 строительные материалы.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Сезонность производства.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Так как спрос на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газоблоки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зависит от времени года, то в холодный период (ноябрь - март) планируется работать на склад.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При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наступлении сезона строительства (с апреля) сразу же ощущается резкий спрос на продукцию и накопленные на складе продукция быстро будет распродана.</a:t>
                      </a:r>
                      <a:b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Для удовлетворения спроса в сезон повышенного спроса производство газоблоков будет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организовано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три смены.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2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многолетнего опыта в производстве газоблоков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Руководитель и автор проекта родом из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Карсакпая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имеет многолетний опыт в выпуске данной продукции: самостоятельно производил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газоблоки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на своем домашнем оборудовании. Знает технологию производства, местный рынок и логистику.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8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готовых производственных площадей, которые легко приобрести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г.Карсакпае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имеются крытые производственные площади (база), которые в настоящее время простаивают и которые можно легко купить и организовать производство газоблоков.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13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5269" y="328557"/>
            <a:ext cx="9716198" cy="814444"/>
          </a:xfrm>
        </p:spPr>
        <p:txBody>
          <a:bodyPr>
            <a:normAutofit/>
          </a:bodyPr>
          <a:lstStyle/>
          <a:p>
            <a:r>
              <a:rPr lang="ru-RU" sz="2400" dirty="0"/>
              <a:t>SWOT-анализ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проекта </a:t>
            </a:r>
            <a:r>
              <a:rPr lang="ru-RU" sz="2400" dirty="0"/>
              <a:t>организации производства </a:t>
            </a:r>
            <a:r>
              <a:rPr lang="ru-RU" sz="2400" dirty="0" smtClean="0"/>
              <a:t>газоблоков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657164"/>
              </p:ext>
            </p:extLst>
          </p:nvPr>
        </p:nvGraphicFramePr>
        <p:xfrm>
          <a:off x="1049867" y="1430867"/>
          <a:ext cx="10795001" cy="5283200"/>
        </p:xfrm>
        <a:graphic>
          <a:graphicData uri="http://schemas.openxmlformats.org/drawingml/2006/table">
            <a:tbl>
              <a:tblPr/>
              <a:tblGrid>
                <a:gridCol w="241230"/>
                <a:gridCol w="2386898"/>
                <a:gridCol w="2697405"/>
                <a:gridCol w="505228"/>
                <a:gridCol w="2247239"/>
                <a:gridCol w="2717001"/>
              </a:tblGrid>
              <a:tr h="397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Сильные сторона</a:t>
                      </a:r>
                      <a:b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Strengths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Комментарии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Слабые стороны</a:t>
                      </a:r>
                      <a:b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Weakness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Комментарии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817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развитой инфраструктуры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Рядом наличие подъездных путей, трансформатора, большая пустая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прилегающей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территория, линии электропередачи,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действующая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котельная.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Легко найти производственный персонал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регионе существует проблема безработицы среди специалистов рабочих специальностей - легко найти требуемое количество тех персонала на линию.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2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Знание местного рынка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Так как автор проекта занимался производством газоблоков в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Карсакпае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течение трех лет, то владеет знаниями местного рынка (всей области </a:t>
                      </a:r>
                      <a:r>
                        <a:rPr lang="ru-RU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Улытау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производства строительных материалов (в частности, газоблоков)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Продукция будет выпускаться на новейшем современном оборудовании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Уже получено коммерческое предложение от компании "Алтайский завод строительного машиностроения", проведены предварительные переговоры условиям поставки.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6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Социальное влияние проекта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официально трудоустроены 15 чел местных жителей.</a:t>
                      </a:r>
                      <a:b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Выплаты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налоговых отчислении в местный бюджет.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87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5269" y="328557"/>
            <a:ext cx="9716198" cy="814444"/>
          </a:xfrm>
        </p:spPr>
        <p:txBody>
          <a:bodyPr>
            <a:normAutofit/>
          </a:bodyPr>
          <a:lstStyle/>
          <a:p>
            <a:r>
              <a:rPr lang="ru-RU" sz="2400" dirty="0"/>
              <a:t>SWOT-анализ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проекта </a:t>
            </a:r>
            <a:r>
              <a:rPr lang="ru-RU" sz="2400" dirty="0"/>
              <a:t>организации производства </a:t>
            </a:r>
            <a:r>
              <a:rPr lang="ru-RU" sz="2400" dirty="0" smtClean="0"/>
              <a:t>газоблоков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824194"/>
              </p:ext>
            </p:extLst>
          </p:nvPr>
        </p:nvGraphicFramePr>
        <p:xfrm>
          <a:off x="914400" y="1737177"/>
          <a:ext cx="10353676" cy="2792486"/>
        </p:xfrm>
        <a:graphic>
          <a:graphicData uri="http://schemas.openxmlformats.org/drawingml/2006/table">
            <a:tbl>
              <a:tblPr/>
              <a:tblGrid>
                <a:gridCol w="231367"/>
                <a:gridCol w="2289316"/>
                <a:gridCol w="2605924"/>
                <a:gridCol w="465778"/>
                <a:gridCol w="2155367"/>
                <a:gridCol w="2605924"/>
              </a:tblGrid>
              <a:tr h="698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Возможности</a:t>
                      </a:r>
                      <a:b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Opporunities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Комментарии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Угрозы</a:t>
                      </a:r>
                      <a:b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Threats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Комментарии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093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Расширение объема производства в связи с увеличением спроса на строительные материалы.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 связи с тем, что образована самостоятельная область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Улытау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и планами Правительства предусмотрено развитие экономического потенциала области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Улытау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- ожидается увеличение объема строительства как в частном, так и промышленном секторе.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Появление конкурентов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Появление на рынке производства строительных материалов (в том числе, газоблоков)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новых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игроков.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55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6003" y="702798"/>
            <a:ext cx="9716198" cy="50117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Оборудование для изготовления газоблоков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>
                <a:latin typeface="Roboto-Regular"/>
              </a:rPr>
              <a:t>Конвейерная линия для производства </a:t>
            </a:r>
            <a:r>
              <a:rPr lang="ru-RU" sz="1800" dirty="0" smtClean="0">
                <a:latin typeface="Roboto-Regular"/>
              </a:rPr>
              <a:t>газобетона АСМ-40КА</a:t>
            </a:r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649" y="1459597"/>
            <a:ext cx="6843499" cy="34985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028" y="5170245"/>
            <a:ext cx="2267660" cy="14767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424" y="5170245"/>
            <a:ext cx="2255660" cy="14767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17" y="5123787"/>
            <a:ext cx="2539213" cy="15232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18917" y="1790700"/>
            <a:ext cx="41446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Roboto-Regular"/>
              </a:rPr>
              <a:t>Производительность – </a:t>
            </a:r>
            <a:r>
              <a:rPr lang="ru-RU" sz="1200" dirty="0">
                <a:latin typeface="Roboto-Regular"/>
              </a:rPr>
              <a:t>до 40 м3 газобетона в сутки. </a:t>
            </a:r>
            <a:endParaRPr lang="ru-RU" sz="1200" dirty="0" smtClean="0">
              <a:latin typeface="Roboto-Regular"/>
            </a:endParaRPr>
          </a:p>
          <a:p>
            <a:endParaRPr lang="ru-RU" sz="1200" dirty="0" smtClean="0">
              <a:latin typeface="Roboto-Regular"/>
            </a:endParaRPr>
          </a:p>
          <a:p>
            <a:r>
              <a:rPr lang="ru-RU" sz="1200" dirty="0" smtClean="0">
                <a:latin typeface="Roboto-Regular"/>
              </a:rPr>
              <a:t>Блок весовых </a:t>
            </a:r>
            <a:r>
              <a:rPr lang="ru-RU" sz="1200" dirty="0">
                <a:latin typeface="Roboto-Regular"/>
              </a:rPr>
              <a:t>дозаторов в составе линии </a:t>
            </a:r>
            <a:r>
              <a:rPr lang="ru-RU" sz="1200" dirty="0" smtClean="0">
                <a:latin typeface="Roboto-Regular"/>
              </a:rPr>
              <a:t>предназначен </a:t>
            </a:r>
            <a:r>
              <a:rPr lang="ru-RU" sz="1200" dirty="0">
                <a:latin typeface="Roboto-Regular"/>
              </a:rPr>
              <a:t>для взвешивания компонентов. </a:t>
            </a:r>
            <a:endParaRPr lang="ru-RU" sz="1200" dirty="0" smtClean="0">
              <a:latin typeface="Roboto-Regular"/>
            </a:endParaRPr>
          </a:p>
          <a:p>
            <a:r>
              <a:rPr lang="ru-RU" sz="1200" dirty="0" smtClean="0">
                <a:latin typeface="Roboto-Regular"/>
              </a:rPr>
              <a:t>Он обеспечивает </a:t>
            </a:r>
            <a:r>
              <a:rPr lang="ru-RU" sz="1200" dirty="0">
                <a:latin typeface="Roboto-Regular"/>
              </a:rPr>
              <a:t>высокую точность дозирования, </a:t>
            </a:r>
            <a:r>
              <a:rPr lang="ru-RU" sz="1200" dirty="0" smtClean="0">
                <a:latin typeface="Roboto-Regular"/>
              </a:rPr>
              <a:t>соблюдение </a:t>
            </a:r>
            <a:r>
              <a:rPr lang="ru-RU" sz="1200" dirty="0">
                <a:latin typeface="Roboto-Regular"/>
              </a:rPr>
              <a:t>пропорций </a:t>
            </a:r>
            <a:r>
              <a:rPr lang="ru-RU" sz="1200" dirty="0" smtClean="0">
                <a:latin typeface="Roboto-Regular"/>
              </a:rPr>
              <a:t>и стабильно высокое качество </a:t>
            </a:r>
            <a:r>
              <a:rPr lang="ru-RU" sz="1200" dirty="0">
                <a:latin typeface="Roboto-Regular"/>
              </a:rPr>
              <a:t>готовой продукции.</a:t>
            </a:r>
          </a:p>
          <a:p>
            <a:endParaRPr lang="ru-RU" sz="1200" dirty="0" smtClean="0">
              <a:latin typeface="Roboto-Regular"/>
            </a:endParaRPr>
          </a:p>
          <a:p>
            <a:r>
              <a:rPr lang="ru-RU" sz="1200" dirty="0" smtClean="0">
                <a:latin typeface="Roboto-Regular"/>
              </a:rPr>
              <a:t>В </a:t>
            </a:r>
            <a:r>
              <a:rPr lang="ru-RU" sz="1200" dirty="0">
                <a:latin typeface="Roboto-Regular"/>
              </a:rPr>
              <a:t>комплект входит 34 утепленных поддона </a:t>
            </a:r>
            <a:r>
              <a:rPr lang="ru-RU" sz="1200" dirty="0" smtClean="0">
                <a:latin typeface="Roboto-Regular"/>
              </a:rPr>
              <a:t>и 12 </a:t>
            </a:r>
            <a:r>
              <a:rPr lang="ru-RU" sz="1200" dirty="0">
                <a:latin typeface="Roboto-Regular"/>
              </a:rPr>
              <a:t>утепленных бортов форм на 12 газоблоков.</a:t>
            </a:r>
          </a:p>
          <a:p>
            <a:endParaRPr lang="ru-RU" sz="1200" dirty="0" smtClean="0">
              <a:latin typeface="Roboto-Regular"/>
            </a:endParaRPr>
          </a:p>
          <a:p>
            <a:r>
              <a:rPr lang="ru-RU" sz="1200" dirty="0" smtClean="0">
                <a:latin typeface="Roboto-Regular"/>
              </a:rPr>
              <a:t>Размер </a:t>
            </a:r>
            <a:r>
              <a:rPr lang="ru-RU" sz="1200" dirty="0">
                <a:latin typeface="Roboto-Regular"/>
              </a:rPr>
              <a:t>форм: 2,4 × 0,6 × 0,3 м. </a:t>
            </a:r>
            <a:endParaRPr lang="ru-RU" sz="1200" dirty="0" smtClean="0">
              <a:latin typeface="Roboto-Regular"/>
            </a:endParaRPr>
          </a:p>
          <a:p>
            <a:r>
              <a:rPr lang="ru-RU" sz="1200" dirty="0" smtClean="0">
                <a:latin typeface="Roboto-Regular"/>
              </a:rPr>
              <a:t>После заливки формы </a:t>
            </a:r>
            <a:r>
              <a:rPr lang="ru-RU" sz="1200" dirty="0">
                <a:latin typeface="Roboto-Regular"/>
              </a:rPr>
              <a:t>отправляются в камеру </a:t>
            </a:r>
            <a:r>
              <a:rPr lang="ru-RU" sz="1200" dirty="0" smtClean="0">
                <a:latin typeface="Roboto-Regular"/>
              </a:rPr>
              <a:t>предварительного </a:t>
            </a:r>
            <a:r>
              <a:rPr lang="ru-RU" sz="1200" dirty="0">
                <a:latin typeface="Roboto-Regular"/>
              </a:rPr>
              <a:t>прогрева, где происходит подъем и </a:t>
            </a:r>
            <a:r>
              <a:rPr lang="ru-RU" sz="1200" dirty="0" smtClean="0">
                <a:latin typeface="Roboto-Regular"/>
              </a:rPr>
              <a:t>схватывание </a:t>
            </a:r>
            <a:r>
              <a:rPr lang="ru-RU" sz="1200" dirty="0">
                <a:latin typeface="Roboto-Regular"/>
              </a:rPr>
              <a:t>массива</a:t>
            </a:r>
            <a:r>
              <a:rPr lang="ru-RU" sz="1200" dirty="0" smtClean="0">
                <a:latin typeface="Roboto-Regular"/>
              </a:rPr>
              <a:t>.</a:t>
            </a:r>
            <a:endParaRPr lang="ru-RU" sz="1200" dirty="0">
              <a:latin typeface="Roboto-Regular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29785" y="5123787"/>
            <a:ext cx="3351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Требования к </a:t>
            </a:r>
            <a:r>
              <a:rPr lang="ru-RU" sz="1200" dirty="0" smtClean="0"/>
              <a:t>помещению: 8 </a:t>
            </a:r>
            <a:r>
              <a:rPr lang="ru-RU" sz="1200" dirty="0"/>
              <a:t>× 23 × 3,8 м</a:t>
            </a:r>
          </a:p>
          <a:p>
            <a:r>
              <a:rPr lang="ru-RU" sz="1200" dirty="0"/>
              <a:t>Необходимая площадь </a:t>
            </a:r>
            <a:r>
              <a:rPr lang="ru-RU" sz="1200" dirty="0" smtClean="0"/>
              <a:t>помещения: от </a:t>
            </a:r>
            <a:r>
              <a:rPr lang="ru-RU" sz="1200" dirty="0"/>
              <a:t>184 м²</a:t>
            </a:r>
          </a:p>
          <a:p>
            <a:r>
              <a:rPr lang="ru-RU" sz="1200" dirty="0"/>
              <a:t>Потребление </a:t>
            </a:r>
            <a:r>
              <a:rPr lang="ru-RU" sz="1200" dirty="0" smtClean="0"/>
              <a:t>энергии: 13 </a:t>
            </a:r>
            <a:r>
              <a:rPr lang="ru-RU" sz="1200" dirty="0"/>
              <a:t>кВт</a:t>
            </a:r>
          </a:p>
          <a:p>
            <a:r>
              <a:rPr lang="ru-RU" sz="1200" dirty="0"/>
              <a:t>Подогрев </a:t>
            </a:r>
            <a:r>
              <a:rPr lang="ru-RU" sz="1200" dirty="0" smtClean="0"/>
              <a:t>воды: 50-60 </a:t>
            </a:r>
            <a:r>
              <a:rPr lang="ru-RU" sz="1200" dirty="0"/>
              <a:t>ºС</a:t>
            </a:r>
          </a:p>
          <a:p>
            <a:r>
              <a:rPr lang="ru-RU" sz="1200" dirty="0"/>
              <a:t>Температура в </a:t>
            </a:r>
            <a:r>
              <a:rPr lang="ru-RU" sz="1200" dirty="0" smtClean="0"/>
              <a:t>помещении: от </a:t>
            </a:r>
            <a:r>
              <a:rPr lang="ru-RU" sz="1200" dirty="0"/>
              <a:t>15 ºС</a:t>
            </a:r>
          </a:p>
          <a:p>
            <a:r>
              <a:rPr lang="ru-RU" sz="1200" dirty="0"/>
              <a:t>Температура в камере </a:t>
            </a:r>
            <a:r>
              <a:rPr lang="ru-RU" sz="1200" dirty="0" smtClean="0"/>
              <a:t>прогрева: 35 </a:t>
            </a:r>
            <a:r>
              <a:rPr lang="ru-RU" sz="1200" dirty="0"/>
              <a:t>ºС</a:t>
            </a:r>
          </a:p>
          <a:p>
            <a:r>
              <a:rPr lang="ru-RU" sz="1200" dirty="0"/>
              <a:t>Температура в камере </a:t>
            </a:r>
            <a:r>
              <a:rPr lang="ru-RU" sz="1200" dirty="0" smtClean="0"/>
              <a:t>просушки: 50 </a:t>
            </a:r>
            <a:r>
              <a:rPr lang="ru-RU" sz="1200" dirty="0"/>
              <a:t>ºС</a:t>
            </a:r>
          </a:p>
          <a:p>
            <a:r>
              <a:rPr lang="ru-RU" sz="1200" dirty="0"/>
              <a:t>Персонал </a:t>
            </a:r>
            <a:r>
              <a:rPr lang="ru-RU" sz="1200" dirty="0" smtClean="0"/>
              <a:t>линии: от </a:t>
            </a:r>
            <a:r>
              <a:rPr lang="ru-RU" sz="1200" dirty="0"/>
              <a:t>5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39113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5269" y="438624"/>
            <a:ext cx="9001462" cy="6366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Доходность проекта</a:t>
            </a:r>
            <a:endParaRPr lang="ru-RU" sz="3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08173"/>
              </p:ext>
            </p:extLst>
          </p:nvPr>
        </p:nvGraphicFramePr>
        <p:xfrm>
          <a:off x="880532" y="1295407"/>
          <a:ext cx="10405533" cy="5334600"/>
        </p:xfrm>
        <a:graphic>
          <a:graphicData uri="http://schemas.openxmlformats.org/drawingml/2006/table">
            <a:tbl>
              <a:tblPr/>
              <a:tblGrid>
                <a:gridCol w="3692381"/>
                <a:gridCol w="843213"/>
                <a:gridCol w="5869939"/>
              </a:tblGrid>
              <a:tr h="4011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Кол-во производимой продукции в сутки, </a:t>
                      </a:r>
                      <a:r>
                        <a:rPr lang="ru-RU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куб.м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Максимальная проектная мощность линии - 40 куб.м продукции, </a:t>
                      </a:r>
                      <a:b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для расчетов берем средний рабочую мощность - 30 куб 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Цена 1 </a:t>
                      </a:r>
                      <a:r>
                        <a:rPr lang="ru-RU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куб.м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продукции,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32 000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 за 1 день работы,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960 000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Кол-во рабочих дней в месяц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 от продажи </a:t>
                      </a:r>
                      <a:r>
                        <a:rPr lang="ru-RU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газоблоков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в месяц, тенге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24 960 000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ФОТ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3 250 000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Сырье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4 951 500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Коммунальные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500 000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электроэнергия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Затраты на ГСМ для КАМАЗа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300 000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КАМАЗ необходим для доставки продукции клиентам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и другие виды отчислении в бюджет (20% от дохода)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4 992 000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производственные затраты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1 500 000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15 493 500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Чистая прибыль (доход после вычета всех расходов)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9 466 500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11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Рентабельность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553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555" y="678284"/>
            <a:ext cx="11037711" cy="63664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Личный Опыт автора проекта в производстве газоблоков в г.Карсакпай в 2022 году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310" y="1499074"/>
            <a:ext cx="3160889" cy="2434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89" y="1435575"/>
            <a:ext cx="3330223" cy="2497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1555751"/>
            <a:ext cx="2765777" cy="2377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33" y="4174066"/>
            <a:ext cx="3324579" cy="2493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166" y="4174066"/>
            <a:ext cx="2765777" cy="24934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3254" y="4174066"/>
            <a:ext cx="1905000" cy="24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069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377</TotalTime>
  <Words>1042</Words>
  <Application>Microsoft Office PowerPoint</Application>
  <PresentationFormat>Широкоэкранный</PresentationFormat>
  <Paragraphs>198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Bookman Old Style</vt:lpstr>
      <vt:lpstr>Roboto-Regular</vt:lpstr>
      <vt:lpstr>Rockwell</vt:lpstr>
      <vt:lpstr>Times New Roman</vt:lpstr>
      <vt:lpstr>Damask</vt:lpstr>
      <vt:lpstr>Организация производства газоблоков </vt:lpstr>
      <vt:lpstr>Паспорт проекта</vt:lpstr>
      <vt:lpstr>Преимущества строительства из газобетона</vt:lpstr>
      <vt:lpstr>SWOT-анализ  проекта организации производства газоблоков</vt:lpstr>
      <vt:lpstr>SWOT-анализ  проекта организации производства газоблоков</vt:lpstr>
      <vt:lpstr>SWOT-анализ  проекта организации производства газоблоков</vt:lpstr>
      <vt:lpstr>Оборудование для изготовления газоблоков  Конвейерная линия для производства газобетона АСМ-40КА</vt:lpstr>
      <vt:lpstr>Доходность проекта</vt:lpstr>
      <vt:lpstr>Личный Опыт автора проекта в производстве газоблоков в г.Карсакпай в 2022 году</vt:lpstr>
      <vt:lpstr>Авторы (команда) проекта</vt:lpstr>
      <vt:lpstr>ПОСЛЕСЛОВИЕ…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40</cp:revision>
  <dcterms:created xsi:type="dcterms:W3CDTF">2023-04-06T04:33:26Z</dcterms:created>
  <dcterms:modified xsi:type="dcterms:W3CDTF">2023-04-20T07:41:33Z</dcterms:modified>
</cp:coreProperties>
</file>