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317" r:id="rId3"/>
    <p:sldId id="294" r:id="rId4"/>
    <p:sldId id="312" r:id="rId5"/>
    <p:sldId id="315" r:id="rId6"/>
    <p:sldId id="313" r:id="rId7"/>
    <p:sldId id="316" r:id="rId8"/>
    <p:sldId id="299" r:id="rId9"/>
    <p:sldId id="314" r:id="rId10"/>
    <p:sldId id="318" r:id="rId11"/>
    <p:sldId id="320" r:id="rId12"/>
    <p:sldId id="319" r:id="rId13"/>
    <p:sldId id="321" r:id="rId14"/>
    <p:sldId id="322" r:id="rId15"/>
    <p:sldId id="323" r:id="rId16"/>
    <p:sldId id="324" r:id="rId17"/>
    <p:sldId id="286"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8222"/>
    <a:srgbClr val="BEB450"/>
    <a:srgbClr val="090909"/>
    <a:srgbClr val="131415"/>
    <a:srgbClr val="050404"/>
    <a:srgbClr val="000000"/>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5"/>
    <p:restoredTop sz="96296"/>
  </p:normalViewPr>
  <p:slideViewPr>
    <p:cSldViewPr snapToGrid="0" snapToObjects="1" showGuides="1">
      <p:cViewPr varScale="1">
        <p:scale>
          <a:sx n="72" d="100"/>
          <a:sy n="72" d="100"/>
        </p:scale>
        <p:origin x="4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ximshutko\Downloads\_Project_2022\AsterraKZ\&#1044;&#1080;&#1072;&#1075;&#1088;&#1072;&#1084;&#1084;&#1099;&#1040;&#1089;&#1090;&#1077;&#1088;&#1088;&#107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Лист2!$B$23</c:f>
              <c:strCache>
                <c:ptCount val="1"/>
                <c:pt idx="0">
                  <c:v>расходы</c:v>
                </c:pt>
              </c:strCache>
            </c:strRef>
          </c:tx>
          <c:spPr>
            <a:ln w="28575" cap="rnd">
              <a:solidFill>
                <a:schemeClr val="tx1">
                  <a:lumMod val="65000"/>
                  <a:lumOff val="35000"/>
                </a:schemeClr>
              </a:solidFill>
              <a:round/>
            </a:ln>
            <a:effectLst/>
          </c:spPr>
          <c:marker>
            <c:symbol val="circle"/>
            <c:size val="10"/>
            <c:spPr>
              <a:solidFill>
                <a:schemeClr val="tx1"/>
              </a:solidFill>
              <a:ln w="9525">
                <a:solidFill>
                  <a:schemeClr val="tx1">
                    <a:lumMod val="65000"/>
                    <a:lumOff val="35000"/>
                  </a:schemeClr>
                </a:solidFill>
              </a:ln>
              <a:effectLst/>
            </c:spPr>
          </c:marker>
          <c:cat>
            <c:numRef>
              <c:f>Лист2!$C$22:$N$22</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Лист2!$C$23:$N$23</c:f>
              <c:numCache>
                <c:formatCode>_-* #\ ##0_-;\-* #\ ##0_-;_-* "-"??_-;_-@_-</c:formatCode>
                <c:ptCount val="12"/>
                <c:pt idx="0">
                  <c:v>22500000.004999999</c:v>
                </c:pt>
                <c:pt idx="1">
                  <c:v>25700000.004999999</c:v>
                </c:pt>
                <c:pt idx="2">
                  <c:v>16850000.004999999</c:v>
                </c:pt>
                <c:pt idx="3">
                  <c:v>21100000.004999999</c:v>
                </c:pt>
                <c:pt idx="4">
                  <c:v>29000000.005000003</c:v>
                </c:pt>
                <c:pt idx="5">
                  <c:v>31400000.005000003</c:v>
                </c:pt>
                <c:pt idx="6">
                  <c:v>34500000.005000003</c:v>
                </c:pt>
                <c:pt idx="7">
                  <c:v>37750000.005000003</c:v>
                </c:pt>
                <c:pt idx="8">
                  <c:v>41450000.005000003</c:v>
                </c:pt>
                <c:pt idx="9">
                  <c:v>43450000.004999995</c:v>
                </c:pt>
                <c:pt idx="10">
                  <c:v>45650000.004999995</c:v>
                </c:pt>
                <c:pt idx="11">
                  <c:v>47450000.004999995</c:v>
                </c:pt>
              </c:numCache>
            </c:numRef>
          </c:val>
          <c:smooth val="0"/>
          <c:extLst>
            <c:ext xmlns:c16="http://schemas.microsoft.com/office/drawing/2014/chart" uri="{C3380CC4-5D6E-409C-BE32-E72D297353CC}">
              <c16:uniqueId val="{00000000-4138-444E-960F-9BE78F074B93}"/>
            </c:ext>
          </c:extLst>
        </c:ser>
        <c:ser>
          <c:idx val="1"/>
          <c:order val="1"/>
          <c:tx>
            <c:strRef>
              <c:f>Лист2!$B$24</c:f>
              <c:strCache>
                <c:ptCount val="1"/>
                <c:pt idx="0">
                  <c:v>доходы</c:v>
                </c:pt>
              </c:strCache>
            </c:strRef>
          </c:tx>
          <c:spPr>
            <a:ln w="28575" cap="rnd">
              <a:solidFill>
                <a:srgbClr val="0070C0"/>
              </a:solidFill>
              <a:round/>
            </a:ln>
            <a:effectLst/>
          </c:spPr>
          <c:marker>
            <c:symbol val="circle"/>
            <c:size val="10"/>
            <c:spPr>
              <a:solidFill>
                <a:schemeClr val="tx1"/>
              </a:solidFill>
              <a:ln w="9525">
                <a:solidFill>
                  <a:srgbClr val="0070C0"/>
                </a:solidFill>
              </a:ln>
              <a:effectLst/>
            </c:spPr>
          </c:marker>
          <c:cat>
            <c:numRef>
              <c:f>Лист2!$C$22:$N$22</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Лист2!$C$24:$N$24</c:f>
              <c:numCache>
                <c:formatCode>_-* #\ ##0_-;\-* #\ ##0_-;_-* "-"??_-;_-@_-</c:formatCode>
                <c:ptCount val="12"/>
                <c:pt idx="0">
                  <c:v>5600000</c:v>
                </c:pt>
                <c:pt idx="1">
                  <c:v>16200000</c:v>
                </c:pt>
                <c:pt idx="2">
                  <c:v>24600000</c:v>
                </c:pt>
                <c:pt idx="3">
                  <c:v>33000000</c:v>
                </c:pt>
                <c:pt idx="4">
                  <c:v>48000000</c:v>
                </c:pt>
                <c:pt idx="5">
                  <c:v>76200000</c:v>
                </c:pt>
                <c:pt idx="6">
                  <c:v>104400000</c:v>
                </c:pt>
                <c:pt idx="7">
                  <c:v>134800000</c:v>
                </c:pt>
                <c:pt idx="8">
                  <c:v>154200000</c:v>
                </c:pt>
                <c:pt idx="9">
                  <c:v>156000000</c:v>
                </c:pt>
                <c:pt idx="10">
                  <c:v>157800000</c:v>
                </c:pt>
                <c:pt idx="11">
                  <c:v>159600000</c:v>
                </c:pt>
              </c:numCache>
            </c:numRef>
          </c:val>
          <c:smooth val="0"/>
          <c:extLst>
            <c:ext xmlns:c16="http://schemas.microsoft.com/office/drawing/2014/chart" uri="{C3380CC4-5D6E-409C-BE32-E72D297353CC}">
              <c16:uniqueId val="{00000001-4138-444E-960F-9BE78F074B93}"/>
            </c:ext>
          </c:extLst>
        </c:ser>
        <c:ser>
          <c:idx val="2"/>
          <c:order val="2"/>
          <c:tx>
            <c:strRef>
              <c:f>Лист2!$B$25</c:f>
              <c:strCache>
                <c:ptCount val="1"/>
                <c:pt idx="0">
                  <c:v>прибыль</c:v>
                </c:pt>
              </c:strCache>
            </c:strRef>
          </c:tx>
          <c:spPr>
            <a:ln w="28575" cap="rnd">
              <a:solidFill>
                <a:srgbClr val="00B050"/>
              </a:solidFill>
              <a:round/>
            </a:ln>
            <a:effectLst/>
          </c:spPr>
          <c:marker>
            <c:symbol val="circle"/>
            <c:size val="10"/>
            <c:spPr>
              <a:solidFill>
                <a:schemeClr val="tx1"/>
              </a:solidFill>
              <a:ln w="9525">
                <a:solidFill>
                  <a:srgbClr val="00B050"/>
                </a:solidFill>
              </a:ln>
              <a:effectLst/>
            </c:spPr>
          </c:marker>
          <c:cat>
            <c:numRef>
              <c:f>Лист2!$C$22:$N$22</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Лист2!$C$25:$N$25</c:f>
              <c:numCache>
                <c:formatCode>_-* #\ ##0_-;\-* #\ ##0_-;_-* "-"??_-;_-@_-</c:formatCode>
                <c:ptCount val="12"/>
                <c:pt idx="0">
                  <c:v>-16900000.004999999</c:v>
                </c:pt>
                <c:pt idx="1">
                  <c:v>-9500000.004999999</c:v>
                </c:pt>
                <c:pt idx="2">
                  <c:v>7749999.995000001</c:v>
                </c:pt>
                <c:pt idx="3">
                  <c:v>11899999.995000001</c:v>
                </c:pt>
                <c:pt idx="4">
                  <c:v>18999999.994999997</c:v>
                </c:pt>
                <c:pt idx="5">
                  <c:v>44799999.994999997</c:v>
                </c:pt>
                <c:pt idx="6">
                  <c:v>69899999.995000005</c:v>
                </c:pt>
                <c:pt idx="7">
                  <c:v>97049999.995000005</c:v>
                </c:pt>
                <c:pt idx="8">
                  <c:v>112749999.995</c:v>
                </c:pt>
                <c:pt idx="9">
                  <c:v>112549999.995</c:v>
                </c:pt>
                <c:pt idx="10">
                  <c:v>112149999.995</c:v>
                </c:pt>
                <c:pt idx="11">
                  <c:v>112149999.995</c:v>
                </c:pt>
              </c:numCache>
            </c:numRef>
          </c:val>
          <c:smooth val="0"/>
          <c:extLst>
            <c:ext xmlns:c16="http://schemas.microsoft.com/office/drawing/2014/chart" uri="{C3380CC4-5D6E-409C-BE32-E72D297353CC}">
              <c16:uniqueId val="{00000002-4138-444E-960F-9BE78F074B93}"/>
            </c:ext>
          </c:extLst>
        </c:ser>
        <c:dLbls>
          <c:showLegendKey val="0"/>
          <c:showVal val="0"/>
          <c:showCatName val="0"/>
          <c:showSerName val="0"/>
          <c:showPercent val="0"/>
          <c:showBubbleSize val="0"/>
        </c:dLbls>
        <c:marker val="1"/>
        <c:smooth val="0"/>
        <c:axId val="1081783087"/>
        <c:axId val="1073943327"/>
      </c:lineChart>
      <c:catAx>
        <c:axId val="108178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08222"/>
                </a:solidFill>
                <a:latin typeface="Helvetica Neue" panose="02000503000000020004" pitchFamily="2" charset="0"/>
                <a:ea typeface="Helvetica Neue" panose="02000503000000020004" pitchFamily="2" charset="0"/>
                <a:cs typeface="Helvetica Neue" panose="02000503000000020004" pitchFamily="2" charset="0"/>
              </a:defRPr>
            </a:pPr>
            <a:endParaRPr lang="ru-RU"/>
          </a:p>
        </c:txPr>
        <c:crossAx val="1073943327"/>
        <c:crosses val="autoZero"/>
        <c:auto val="1"/>
        <c:lblAlgn val="ctr"/>
        <c:lblOffset val="100"/>
        <c:noMultiLvlLbl val="0"/>
      </c:catAx>
      <c:valAx>
        <c:axId val="1073943327"/>
        <c:scaling>
          <c:orientation val="minMax"/>
        </c:scaling>
        <c:delete val="0"/>
        <c:axPos val="l"/>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B08222"/>
                </a:solidFill>
                <a:latin typeface="Helvetica Neue" panose="02000503000000020004" pitchFamily="2" charset="0"/>
                <a:ea typeface="Helvetica Neue" panose="02000503000000020004" pitchFamily="2" charset="0"/>
                <a:cs typeface="Helvetica Neue" panose="02000503000000020004" pitchFamily="2" charset="0"/>
              </a:defRPr>
            </a:pPr>
            <a:endParaRPr lang="ru-RU"/>
          </a:p>
        </c:txPr>
        <c:crossAx val="1081783087"/>
        <c:crosses val="autoZero"/>
        <c:crossBetween val="between"/>
        <c:dispUnits>
          <c:builtInUnit val="millions"/>
          <c:dispUnitsLbl>
            <c:spPr>
              <a:noFill/>
              <a:ln>
                <a:noFill/>
              </a:ln>
              <a:effectLst/>
            </c:spPr>
            <c:txPr>
              <a:bodyPr rot="-5400000" spcFirstLastPara="1" vertOverflow="ellipsis" vert="horz" wrap="square" anchor="ctr" anchorCtr="1"/>
              <a:lstStyle/>
              <a:p>
                <a:pPr>
                  <a:defRPr sz="1200" b="0" i="0" u="none" strike="noStrike" kern="1200" baseline="0">
                    <a:solidFill>
                      <a:srgbClr val="B08222"/>
                    </a:solidFill>
                    <a:latin typeface="Helvetica Neue" panose="02000503000000020004" pitchFamily="2" charset="0"/>
                    <a:ea typeface="Helvetica Neue" panose="02000503000000020004" pitchFamily="2" charset="0"/>
                    <a:cs typeface="Helvetica Neue" panose="02000503000000020004" pitchFamily="2" charset="0"/>
                  </a:defRPr>
                </a:pPr>
                <a:endParaRPr lang="ru-RU"/>
              </a:p>
            </c:txPr>
          </c:dispUnitsLbl>
        </c:dispUnits>
      </c:valAx>
      <c:spPr>
        <a:noFill/>
        <a:ln>
          <a:noFill/>
        </a:ln>
        <a:effectLst/>
      </c:spPr>
    </c:plotArea>
    <c:legend>
      <c:legendPos val="r"/>
      <c:layout>
        <c:manualLayout>
          <c:xMode val="edge"/>
          <c:yMode val="edge"/>
          <c:x val="0.90562668419585457"/>
          <c:y val="0.85272051497205725"/>
          <c:w val="9.1088861657829479E-2"/>
          <c:h val="0.1306132360400937"/>
        </c:manualLayout>
      </c:layout>
      <c:overlay val="1"/>
      <c:spPr>
        <a:noFill/>
        <a:ln>
          <a:noFill/>
        </a:ln>
        <a:effectLst/>
      </c:spPr>
      <c:txPr>
        <a:bodyPr rot="0" spcFirstLastPara="1" vertOverflow="ellipsis" vert="horz" wrap="square" anchor="ctr" anchorCtr="1"/>
        <a:lstStyle/>
        <a:p>
          <a:pPr>
            <a:defRPr sz="1200" b="0" i="0" u="none" strike="noStrike" kern="1200" baseline="0">
              <a:solidFill>
                <a:srgbClr val="B08222"/>
              </a:solidFill>
              <a:latin typeface="Helvetica Neue" panose="02000503000000020004" pitchFamily="2" charset="0"/>
              <a:ea typeface="Helvetica Neue" panose="02000503000000020004" pitchFamily="2" charset="0"/>
              <a:cs typeface="Helvetica Neue" panose="02000503000000020004" pitchFamily="2"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0" i="0">
          <a:solidFill>
            <a:srgbClr val="B08222"/>
          </a:solidFill>
          <a:latin typeface="Helvetica Neue" panose="02000503000000020004" pitchFamily="2" charset="0"/>
          <a:ea typeface="Helvetica Neue" panose="02000503000000020004" pitchFamily="2" charset="0"/>
          <a:cs typeface="Helvetica Neue" panose="02000503000000020004" pitchFamily="2"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F24EA4-3834-5EAE-0473-D2C8B2D5F85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5A42322-EB82-3679-F3D4-5DC71066A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8F9BB59-FDFB-136B-360A-EB89F820386D}"/>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5" name="Нижний колонтитул 4">
            <a:extLst>
              <a:ext uri="{FF2B5EF4-FFF2-40B4-BE49-F238E27FC236}">
                <a16:creationId xmlns:a16="http://schemas.microsoft.com/office/drawing/2014/main" id="{FB45F581-ACBC-F42F-6ECE-45AC7A49FC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F234306-8B07-9E6E-AD77-DA377E02E71D}"/>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346190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6D6F53-1FFF-991E-DF62-207A9034EB7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754C1C5-7CFB-809A-6A9A-4DE665334D8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DD5A591-86EB-6C93-447C-4CC4AE33E8AD}"/>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5" name="Нижний колонтитул 4">
            <a:extLst>
              <a:ext uri="{FF2B5EF4-FFF2-40B4-BE49-F238E27FC236}">
                <a16:creationId xmlns:a16="http://schemas.microsoft.com/office/drawing/2014/main" id="{5422A6BD-7505-BF57-1127-22BBD91E14E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93ED2B-6FC8-8FE4-CE2B-E0AD7E781A61}"/>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288888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DF68030-CA84-A18C-211D-B8637E27B0A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A8EFD39-11AB-385F-8BF9-850580DD715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5AD966B-4FD0-4A45-81B4-7BAB5B84DC12}"/>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5" name="Нижний колонтитул 4">
            <a:extLst>
              <a:ext uri="{FF2B5EF4-FFF2-40B4-BE49-F238E27FC236}">
                <a16:creationId xmlns:a16="http://schemas.microsoft.com/office/drawing/2014/main" id="{DD51BEB4-E2DA-18FE-6D01-FC752A2909D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F11181-E094-4E8B-CDAB-3E93AB4FE3F6}"/>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252578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3CE007-8550-05AD-D92F-37BEC0853B3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657CF9D-286E-A569-F794-23C016946FF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DBE9F62-1822-EEA9-8580-D7E7A563EA47}"/>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5" name="Нижний колонтитул 4">
            <a:extLst>
              <a:ext uri="{FF2B5EF4-FFF2-40B4-BE49-F238E27FC236}">
                <a16:creationId xmlns:a16="http://schemas.microsoft.com/office/drawing/2014/main" id="{77072A99-22B4-9BF8-E36F-7C0E36F44F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CD2866-89B2-9826-D7C3-422CB40E40FF}"/>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272888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7060EC-6D2E-7A67-A55C-33B8E67C8C9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64C2923-AC85-00F7-13C8-D1275ED58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2ABA944-BBB6-E2CF-9229-8E7E041154B2}"/>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5" name="Нижний колонтитул 4">
            <a:extLst>
              <a:ext uri="{FF2B5EF4-FFF2-40B4-BE49-F238E27FC236}">
                <a16:creationId xmlns:a16="http://schemas.microsoft.com/office/drawing/2014/main" id="{46478A59-DDA8-5B81-2505-D98CEDEB5E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6A3ED5B-BE11-ED11-C480-91E098C3484E}"/>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30031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BF30F8-94CA-E8CC-22DD-FC99E51777D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5814861-603B-FF7D-245C-573705B5BEB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7547DD5-20CC-9B42-93C7-576272E9B92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97EA8D7-91E4-6722-7602-B1E806FA9C77}"/>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6" name="Нижний колонтитул 5">
            <a:extLst>
              <a:ext uri="{FF2B5EF4-FFF2-40B4-BE49-F238E27FC236}">
                <a16:creationId xmlns:a16="http://schemas.microsoft.com/office/drawing/2014/main" id="{E28245C0-A66F-9744-486F-5A2040D280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59FF3DB-F116-C25A-A89E-D0DC79F15EB5}"/>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220882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397AC1-9FE6-06BF-71ED-BD307FECB06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4A87A91-31C4-A7AB-9253-4853E7E0D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732A4DA-98E7-A4CB-4E7A-2BE25A5FDA7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6FCB949-E087-4CBF-5697-FF7944D30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57B6517-EB20-57A5-9FE9-96DE718D6F0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6AB7CEF-2240-2FE8-F86D-C07D6AC608F2}"/>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8" name="Нижний колонтитул 7">
            <a:extLst>
              <a:ext uri="{FF2B5EF4-FFF2-40B4-BE49-F238E27FC236}">
                <a16:creationId xmlns:a16="http://schemas.microsoft.com/office/drawing/2014/main" id="{B3734A38-1240-69E3-E517-0C3762FF160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045A8DA-CCFD-B209-702E-5CEB14A5EFA9}"/>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2316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03CE4D-056C-C905-948E-E37C1AE2D66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539CE10-5806-E164-81F4-F4638C472727}"/>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4" name="Нижний колонтитул 3">
            <a:extLst>
              <a:ext uri="{FF2B5EF4-FFF2-40B4-BE49-F238E27FC236}">
                <a16:creationId xmlns:a16="http://schemas.microsoft.com/office/drawing/2014/main" id="{A3E7DE3A-38F4-BEF5-102E-59CF1BE38D3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677BCDD-2561-89A9-509D-2823241C612C}"/>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67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58AEC12-DE4D-B3F3-A128-BC7768CCA2A4}"/>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3" name="Нижний колонтитул 2">
            <a:extLst>
              <a:ext uri="{FF2B5EF4-FFF2-40B4-BE49-F238E27FC236}">
                <a16:creationId xmlns:a16="http://schemas.microsoft.com/office/drawing/2014/main" id="{7778C8FA-CEFD-FB85-C6F7-188B75B8477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580D888-B16F-5802-1D4B-58DB06129A8A}"/>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163427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CF345B-2F33-1196-7826-BB54F30F48A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3B0A563-3955-07ED-6287-FF2A84FA6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2824975-D0A6-B884-FAD8-C6E74FEC0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9852D13-ED2E-0393-5311-4139E18991F3}"/>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6" name="Нижний колонтитул 5">
            <a:extLst>
              <a:ext uri="{FF2B5EF4-FFF2-40B4-BE49-F238E27FC236}">
                <a16:creationId xmlns:a16="http://schemas.microsoft.com/office/drawing/2014/main" id="{0FD5923C-DFE9-34F5-8387-C41117E5875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00CDF4-05D4-3BF9-F330-C9227237D657}"/>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80529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80DB71-1D3E-0B16-6BE1-7CFE967B6A1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2F23FBB-02AC-444D-C2CB-AAC672BAC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0B3F0A2-419E-710E-0B7C-696D5FFC4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FA22970-A982-4DB5-A5DB-544A84ED66C3}"/>
              </a:ext>
            </a:extLst>
          </p:cNvPr>
          <p:cNvSpPr>
            <a:spLocks noGrp="1"/>
          </p:cNvSpPr>
          <p:nvPr>
            <p:ph type="dt" sz="half" idx="10"/>
          </p:nvPr>
        </p:nvSpPr>
        <p:spPr/>
        <p:txBody>
          <a:bodyPr/>
          <a:lstStyle/>
          <a:p>
            <a:fld id="{7ECCBD6F-8319-4B4E-89D4-2ADC5AC17A53}" type="datetimeFigureOut">
              <a:rPr lang="ru-RU" smtClean="0"/>
              <a:t>24.08.2022</a:t>
            </a:fld>
            <a:endParaRPr lang="ru-RU"/>
          </a:p>
        </p:txBody>
      </p:sp>
      <p:sp>
        <p:nvSpPr>
          <p:cNvPr id="6" name="Нижний колонтитул 5">
            <a:extLst>
              <a:ext uri="{FF2B5EF4-FFF2-40B4-BE49-F238E27FC236}">
                <a16:creationId xmlns:a16="http://schemas.microsoft.com/office/drawing/2014/main" id="{974E7FF5-3E4E-F022-95AE-DED686BDCAF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8C2F82D-261F-BBC9-C11D-90BF1C4B288B}"/>
              </a:ext>
            </a:extLst>
          </p:cNvPr>
          <p:cNvSpPr>
            <a:spLocks noGrp="1"/>
          </p:cNvSpPr>
          <p:nvPr>
            <p:ph type="sldNum" sz="quarter" idx="12"/>
          </p:nvPr>
        </p:nvSpPr>
        <p:spPr/>
        <p:txBody>
          <a:bodyPr/>
          <a:lstStyle/>
          <a:p>
            <a:fld id="{3EC44154-9B7C-B04C-A01D-DDFDDE9758C1}" type="slidenum">
              <a:rPr lang="ru-RU" smtClean="0"/>
              <a:t>‹#›</a:t>
            </a:fld>
            <a:endParaRPr lang="ru-RU"/>
          </a:p>
        </p:txBody>
      </p:sp>
    </p:spTree>
    <p:extLst>
      <p:ext uri="{BB962C8B-B14F-4D97-AF65-F5344CB8AC3E}">
        <p14:creationId xmlns:p14="http://schemas.microsoft.com/office/powerpoint/2010/main" val="63360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2942D9-8746-7A0A-D8D8-AA036C606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DBB2CA2-B2D6-FB70-90E8-415DA9635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164F1E3-6915-4D14-CBB4-7E5A4B629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CBD6F-8319-4B4E-89D4-2ADC5AC17A53}" type="datetimeFigureOut">
              <a:rPr lang="ru-RU" smtClean="0"/>
              <a:t>24.08.2022</a:t>
            </a:fld>
            <a:endParaRPr lang="ru-RU"/>
          </a:p>
        </p:txBody>
      </p:sp>
      <p:sp>
        <p:nvSpPr>
          <p:cNvPr id="5" name="Нижний колонтитул 4">
            <a:extLst>
              <a:ext uri="{FF2B5EF4-FFF2-40B4-BE49-F238E27FC236}">
                <a16:creationId xmlns:a16="http://schemas.microsoft.com/office/drawing/2014/main" id="{FF407E9A-142B-ECB8-7EB5-13D3BD3FA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35ADE2D-A0EA-5223-1300-911B1977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44154-9B7C-B04C-A01D-DDFDDE9758C1}" type="slidenum">
              <a:rPr lang="ru-RU" smtClean="0"/>
              <a:t>‹#›</a:t>
            </a:fld>
            <a:endParaRPr lang="ru-RU"/>
          </a:p>
        </p:txBody>
      </p:sp>
    </p:spTree>
    <p:extLst>
      <p:ext uri="{BB962C8B-B14F-4D97-AF65-F5344CB8AC3E}">
        <p14:creationId xmlns:p14="http://schemas.microsoft.com/office/powerpoint/2010/main" val="2508636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sterra.kz/"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0.png"/><Relationship Id="rId10" Type="http://schemas.openxmlformats.org/officeDocument/2006/relationships/image" Target="../media/image24.svg"/><Relationship Id="rId4" Type="http://schemas.openxmlformats.org/officeDocument/2006/relationships/image" Target="../media/image19.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4CE2B1-09B8-755C-3460-A1C73BE3CC47}"/>
              </a:ext>
            </a:extLst>
          </p:cNvPr>
          <p:cNvSpPr txBox="1"/>
          <p:nvPr/>
        </p:nvSpPr>
        <p:spPr>
          <a:xfrm>
            <a:off x="2412092" y="1669142"/>
            <a:ext cx="2712602" cy="461665"/>
          </a:xfrm>
          <a:prstGeom prst="rect">
            <a:avLst/>
          </a:prstGeom>
          <a:noFill/>
        </p:spPr>
        <p:txBody>
          <a:bodyPr wrap="none" rtlCol="0">
            <a:spAutoFit/>
          </a:bodyPr>
          <a:lstStyle/>
          <a:p>
            <a:pPr algn="ctr"/>
            <a:r>
              <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ТОРГОВЫЙ ДОМ</a:t>
            </a:r>
          </a:p>
        </p:txBody>
      </p:sp>
      <p:sp>
        <p:nvSpPr>
          <p:cNvPr id="5" name="TextBox 4">
            <a:extLst>
              <a:ext uri="{FF2B5EF4-FFF2-40B4-BE49-F238E27FC236}">
                <a16:creationId xmlns:a16="http://schemas.microsoft.com/office/drawing/2014/main" id="{439CD7FB-F8ED-7D9F-B99F-C996F595E8C4}"/>
              </a:ext>
            </a:extLst>
          </p:cNvPr>
          <p:cNvSpPr txBox="1"/>
          <p:nvPr/>
        </p:nvSpPr>
        <p:spPr>
          <a:xfrm>
            <a:off x="2984366" y="4727194"/>
            <a:ext cx="1568058" cy="461665"/>
          </a:xfrm>
          <a:prstGeom prst="rect">
            <a:avLst/>
          </a:prstGeom>
          <a:noFill/>
        </p:spPr>
        <p:txBody>
          <a:bodyPr wrap="none" rtlCol="0">
            <a:spAutoFit/>
          </a:bodyPr>
          <a:lstStyle/>
          <a:p>
            <a:pPr algn="ctr"/>
            <a:r>
              <a:rPr lang="en-US"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ASTERRA</a:t>
            </a:r>
            <a:endPar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object 3">
            <a:extLst>
              <a:ext uri="{FF2B5EF4-FFF2-40B4-BE49-F238E27FC236}">
                <a16:creationId xmlns:a16="http://schemas.microsoft.com/office/drawing/2014/main" id="{67688388-C636-1503-2052-2C15BD0572F5}"/>
              </a:ext>
            </a:extLst>
          </p:cNvPr>
          <p:cNvSpPr txBox="1">
            <a:spLocks/>
          </p:cNvSpPr>
          <p:nvPr/>
        </p:nvSpPr>
        <p:spPr>
          <a:xfrm>
            <a:off x="7067308" y="5549462"/>
            <a:ext cx="3778644" cy="323165"/>
          </a:xfrm>
          <a:prstGeom prst="rect">
            <a:avLst/>
          </a:prstGeom>
        </p:spPr>
        <p:txBody>
          <a:bodyPr vert="horz" wrap="square" lIns="0" tIns="1524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20"/>
              </a:spcBef>
            </a:pPr>
            <a:r>
              <a:rPr lang="ru-RU" sz="2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ЮВЕЛИРНЫЙ МАРКЕТПЛЕЙС</a:t>
            </a:r>
          </a:p>
        </p:txBody>
      </p:sp>
      <p:sp>
        <p:nvSpPr>
          <p:cNvPr id="4" name="object 5">
            <a:extLst>
              <a:ext uri="{FF2B5EF4-FFF2-40B4-BE49-F238E27FC236}">
                <a16:creationId xmlns:a16="http://schemas.microsoft.com/office/drawing/2014/main" id="{E3F17935-6792-151E-E439-0A320BBABFA4}"/>
              </a:ext>
            </a:extLst>
          </p:cNvPr>
          <p:cNvSpPr txBox="1"/>
          <p:nvPr/>
        </p:nvSpPr>
        <p:spPr>
          <a:xfrm>
            <a:off x="8049079" y="5188858"/>
            <a:ext cx="1815102" cy="323165"/>
          </a:xfrm>
          <a:prstGeom prst="rect">
            <a:avLst/>
          </a:prstGeom>
        </p:spPr>
        <p:txBody>
          <a:bodyPr vert="horz" wrap="square" lIns="0" tIns="15240" rIns="0" bIns="0" rtlCol="0">
            <a:spAutoFit/>
          </a:bodyPr>
          <a:lstStyle/>
          <a:p>
            <a:pPr marL="12700">
              <a:lnSpc>
                <a:spcPct val="100000"/>
              </a:lnSpc>
              <a:spcBef>
                <a:spcPts val="120"/>
              </a:spcBef>
            </a:pPr>
            <a:r>
              <a:rPr sz="2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www.asterra.kz</a:t>
            </a:r>
            <a:endParaRPr sz="2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6689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26E0B83-4010-C158-7496-95A25C0A6404}"/>
              </a:ext>
            </a:extLst>
          </p:cNvPr>
          <p:cNvSpPr txBox="1"/>
          <p:nvPr/>
        </p:nvSpPr>
        <p:spPr>
          <a:xfrm>
            <a:off x="214803" y="0"/>
            <a:ext cx="236795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БИЗНЕС МОДЕЛЬ</a:t>
            </a:r>
          </a:p>
        </p:txBody>
      </p:sp>
      <p:grpSp>
        <p:nvGrpSpPr>
          <p:cNvPr id="18" name="Группа 17">
            <a:extLst>
              <a:ext uri="{FF2B5EF4-FFF2-40B4-BE49-F238E27FC236}">
                <a16:creationId xmlns:a16="http://schemas.microsoft.com/office/drawing/2014/main" id="{424706DC-5AA8-37CE-E8BB-A1342EA36425}"/>
              </a:ext>
            </a:extLst>
          </p:cNvPr>
          <p:cNvGrpSpPr/>
          <p:nvPr/>
        </p:nvGrpSpPr>
        <p:grpSpPr>
          <a:xfrm>
            <a:off x="173418" y="531131"/>
            <a:ext cx="11845164" cy="6195848"/>
            <a:chOff x="173418" y="331076"/>
            <a:chExt cx="11845164" cy="6195848"/>
          </a:xfrm>
        </p:grpSpPr>
        <p:sp>
          <p:nvSpPr>
            <p:cNvPr id="4" name="Прямоугольник 3">
              <a:extLst>
                <a:ext uri="{FF2B5EF4-FFF2-40B4-BE49-F238E27FC236}">
                  <a16:creationId xmlns:a16="http://schemas.microsoft.com/office/drawing/2014/main" id="{43C775B8-1A55-8A28-CA62-85F34F87E265}"/>
                </a:ext>
              </a:extLst>
            </p:cNvPr>
            <p:cNvSpPr/>
            <p:nvPr/>
          </p:nvSpPr>
          <p:spPr>
            <a:xfrm>
              <a:off x="173420" y="4130566"/>
              <a:ext cx="5785945" cy="2396358"/>
            </a:xfrm>
            <a:prstGeom prst="rect">
              <a:avLst/>
            </a:prstGeom>
            <a:noFill/>
            <a:ln w="6350">
              <a:solidFill>
                <a:srgbClr val="B08222"/>
              </a:solidFill>
              <a:extLst>
                <a:ext uri="{C807C97D-BFC1-408E-A445-0C87EB9F89A2}">
                  <ask:lineSketchStyleProps xmlns:ask="http://schemas.microsoft.com/office/drawing/2018/sketchyshapes" sd="1219033472">
                    <a:custGeom>
                      <a:avLst/>
                      <a:gdLst>
                        <a:gd name="connsiteX0" fmla="*/ 0 w 5785945"/>
                        <a:gd name="connsiteY0" fmla="*/ 0 h 2396358"/>
                        <a:gd name="connsiteX1" fmla="*/ 5785945 w 5785945"/>
                        <a:gd name="connsiteY1" fmla="*/ 0 h 2396358"/>
                        <a:gd name="connsiteX2" fmla="*/ 5785945 w 5785945"/>
                        <a:gd name="connsiteY2" fmla="*/ 2396358 h 2396358"/>
                        <a:gd name="connsiteX3" fmla="*/ 0 w 5785945"/>
                        <a:gd name="connsiteY3" fmla="*/ 2396358 h 2396358"/>
                        <a:gd name="connsiteX4" fmla="*/ 0 w 5785945"/>
                        <a:gd name="connsiteY4" fmla="*/ 0 h 239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5945" h="2396358" extrusionOk="0">
                          <a:moveTo>
                            <a:pt x="0" y="0"/>
                          </a:moveTo>
                          <a:cubicBezTo>
                            <a:pt x="2347130" y="118645"/>
                            <a:pt x="5188358" y="116012"/>
                            <a:pt x="5785945" y="0"/>
                          </a:cubicBezTo>
                          <a:cubicBezTo>
                            <a:pt x="5653063" y="443178"/>
                            <a:pt x="5870896" y="1482638"/>
                            <a:pt x="5785945" y="2396358"/>
                          </a:cubicBezTo>
                          <a:cubicBezTo>
                            <a:pt x="3917008" y="2530958"/>
                            <a:pt x="812166" y="2239162"/>
                            <a:pt x="0" y="2396358"/>
                          </a:cubicBezTo>
                          <a:cubicBezTo>
                            <a:pt x="-20187" y="1414389"/>
                            <a:pt x="-152480" y="777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costs</a:t>
              </a:r>
              <a:endParaRPr lang="ru-RU" b="1"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разработка и поддержка мобильного приложения</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рекламные кампании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операционные расходы на поддержку проекта (ФОТ, адм. расходы)</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комиссионное вознаграждение поставщикам логистических и платежных сервисов</a:t>
              </a:r>
            </a:p>
            <a:p>
              <a:pPr algn="ctr"/>
              <a:endParaRPr lang="ru-RU" b="1" dirty="0">
                <a:solidFill>
                  <a:srgbClr val="B08222"/>
                </a:solidFill>
                <a:latin typeface="HELVETICA NEUE LIGHT" panose="02000403000000020004" pitchFamily="2" charset="0"/>
                <a:ea typeface="HELVETICA NEUE LIGHT" panose="02000403000000020004" pitchFamily="2" charset="0"/>
              </a:endParaRPr>
            </a:p>
          </p:txBody>
        </p:sp>
        <p:sp>
          <p:nvSpPr>
            <p:cNvPr id="6" name="Прямоугольник 5">
              <a:extLst>
                <a:ext uri="{FF2B5EF4-FFF2-40B4-BE49-F238E27FC236}">
                  <a16:creationId xmlns:a16="http://schemas.microsoft.com/office/drawing/2014/main" id="{135766AD-2894-F56E-FB85-66CEF4CF0E79}"/>
                </a:ext>
              </a:extLst>
            </p:cNvPr>
            <p:cNvSpPr/>
            <p:nvPr/>
          </p:nvSpPr>
          <p:spPr>
            <a:xfrm>
              <a:off x="6232637" y="4130566"/>
              <a:ext cx="5785945" cy="2396358"/>
            </a:xfrm>
            <a:prstGeom prst="rect">
              <a:avLst/>
            </a:prstGeom>
            <a:noFill/>
            <a:ln w="6350">
              <a:solidFill>
                <a:srgbClr val="B08222"/>
              </a:solidFill>
              <a:extLst>
                <a:ext uri="{C807C97D-BFC1-408E-A445-0C87EB9F89A2}">
                  <ask:lineSketchStyleProps xmlns:ask="http://schemas.microsoft.com/office/drawing/2018/sketchyshapes" sd="3098272673">
                    <a:custGeom>
                      <a:avLst/>
                      <a:gdLst>
                        <a:gd name="connsiteX0" fmla="*/ 0 w 5785945"/>
                        <a:gd name="connsiteY0" fmla="*/ 0 h 2396358"/>
                        <a:gd name="connsiteX1" fmla="*/ 5785945 w 5785945"/>
                        <a:gd name="connsiteY1" fmla="*/ 0 h 2396358"/>
                        <a:gd name="connsiteX2" fmla="*/ 5785945 w 5785945"/>
                        <a:gd name="connsiteY2" fmla="*/ 2396358 h 2396358"/>
                        <a:gd name="connsiteX3" fmla="*/ 0 w 5785945"/>
                        <a:gd name="connsiteY3" fmla="*/ 2396358 h 2396358"/>
                        <a:gd name="connsiteX4" fmla="*/ 0 w 5785945"/>
                        <a:gd name="connsiteY4" fmla="*/ 0 h 239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5945" h="2396358" extrusionOk="0">
                          <a:moveTo>
                            <a:pt x="0" y="0"/>
                          </a:moveTo>
                          <a:cubicBezTo>
                            <a:pt x="1404960" y="16463"/>
                            <a:pt x="3174980" y="73504"/>
                            <a:pt x="5785945" y="0"/>
                          </a:cubicBezTo>
                          <a:cubicBezTo>
                            <a:pt x="5845224" y="790228"/>
                            <a:pt x="5888551" y="1938269"/>
                            <a:pt x="5785945" y="2396358"/>
                          </a:cubicBezTo>
                          <a:cubicBezTo>
                            <a:pt x="5077888" y="2438029"/>
                            <a:pt x="2478529" y="2487246"/>
                            <a:pt x="0" y="2396358"/>
                          </a:cubicBezTo>
                          <a:cubicBezTo>
                            <a:pt x="49248" y="1613467"/>
                            <a:pt x="-76477" y="7293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revenue</a:t>
              </a:r>
              <a:endParaRPr lang="ru-RU" b="1"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оплата продавцами</a:t>
              </a:r>
              <a:r>
                <a:rPr lang="en-US" dirty="0">
                  <a:solidFill>
                    <a:srgbClr val="B08222"/>
                  </a:solidFill>
                  <a:latin typeface="Helvetica Neue Light" panose="02000403000000020004" pitchFamily="2" charset="0"/>
                  <a:ea typeface="Helvetica Neue Light" panose="02000403000000020004" pitchFamily="2" charset="0"/>
                </a:rPr>
                <a:t>/</a:t>
              </a:r>
              <a:r>
                <a:rPr lang="ru-RU" dirty="0">
                  <a:solidFill>
                    <a:srgbClr val="B08222"/>
                  </a:solidFill>
                  <a:latin typeface="Helvetica Neue Light" panose="02000403000000020004" pitchFamily="2" charset="0"/>
                  <a:ea typeface="Helvetica Neue Light" panose="02000403000000020004" pitchFamily="2" charset="0"/>
                </a:rPr>
                <a:t>покупателями ежемесячной подписки статус </a:t>
              </a:r>
              <a:r>
                <a:rPr lang="en-US" dirty="0">
                  <a:solidFill>
                    <a:srgbClr val="B08222"/>
                  </a:solidFill>
                  <a:latin typeface="Helvetica Neue Light" panose="02000403000000020004" pitchFamily="2" charset="0"/>
                  <a:ea typeface="Helvetica Neue Light" panose="02000403000000020004" pitchFamily="2" charset="0"/>
                </a:rPr>
                <a:t>PREMIUM VIP</a:t>
              </a:r>
              <a:r>
                <a:rPr lang="ru-RU" dirty="0">
                  <a:solidFill>
                    <a:srgbClr val="B08222"/>
                  </a:solidFill>
                  <a:latin typeface="Helvetica Neue Light" panose="02000403000000020004" pitchFamily="2" charset="0"/>
                  <a:ea typeface="Helvetica Neue Light" panose="02000403000000020004" pitchFamily="2" charset="0"/>
                </a:rPr>
                <a:t> (от 200 тыс. тенге). Продвижение и реализация большего объема товара</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Реклама баннерная и товарная </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комиссионное вознаграждение за каждую транзакцию покупки товара (2.0%)</a:t>
              </a:r>
            </a:p>
          </p:txBody>
        </p:sp>
        <p:sp>
          <p:nvSpPr>
            <p:cNvPr id="7" name="Прямоугольник 6">
              <a:extLst>
                <a:ext uri="{FF2B5EF4-FFF2-40B4-BE49-F238E27FC236}">
                  <a16:creationId xmlns:a16="http://schemas.microsoft.com/office/drawing/2014/main" id="{7398FC4A-6C65-09E8-4FDA-CAAAA5E1E54D}"/>
                </a:ext>
              </a:extLst>
            </p:cNvPr>
            <p:cNvSpPr/>
            <p:nvPr/>
          </p:nvSpPr>
          <p:spPr>
            <a:xfrm>
              <a:off x="5037083" y="331076"/>
              <a:ext cx="2117834" cy="3594538"/>
            </a:xfrm>
            <a:prstGeom prst="rect">
              <a:avLst/>
            </a:prstGeom>
            <a:noFill/>
            <a:ln w="6350">
              <a:solidFill>
                <a:srgbClr val="B08222"/>
              </a:solidFill>
              <a:extLst>
                <a:ext uri="{C807C97D-BFC1-408E-A445-0C87EB9F89A2}">
                  <ask:lineSketchStyleProps xmlns:ask="http://schemas.microsoft.com/office/drawing/2018/sketchyshapes" sd="2992724549">
                    <a:custGeom>
                      <a:avLst/>
                      <a:gdLst>
                        <a:gd name="connsiteX0" fmla="*/ 0 w 2117834"/>
                        <a:gd name="connsiteY0" fmla="*/ 0 h 3594538"/>
                        <a:gd name="connsiteX1" fmla="*/ 2117834 w 2117834"/>
                        <a:gd name="connsiteY1" fmla="*/ 0 h 3594538"/>
                        <a:gd name="connsiteX2" fmla="*/ 2117834 w 2117834"/>
                        <a:gd name="connsiteY2" fmla="*/ 3594538 h 3594538"/>
                        <a:gd name="connsiteX3" fmla="*/ 0 w 2117834"/>
                        <a:gd name="connsiteY3" fmla="*/ 3594538 h 3594538"/>
                        <a:gd name="connsiteX4" fmla="*/ 0 w 2117834"/>
                        <a:gd name="connsiteY4" fmla="*/ 0 h 359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3594538" extrusionOk="0">
                          <a:moveTo>
                            <a:pt x="0" y="0"/>
                          </a:moveTo>
                          <a:cubicBezTo>
                            <a:pt x="962692" y="142448"/>
                            <a:pt x="1262666" y="25251"/>
                            <a:pt x="2117834" y="0"/>
                          </a:cubicBezTo>
                          <a:cubicBezTo>
                            <a:pt x="2013235" y="696275"/>
                            <a:pt x="2035688" y="1953947"/>
                            <a:pt x="2117834" y="3594538"/>
                          </a:cubicBezTo>
                          <a:cubicBezTo>
                            <a:pt x="1326207" y="3561145"/>
                            <a:pt x="430402" y="3645666"/>
                            <a:pt x="0" y="3594538"/>
                          </a:cubicBezTo>
                          <a:cubicBezTo>
                            <a:pt x="8511" y="2609484"/>
                            <a:pt x="128222" y="77413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proposal</a:t>
              </a:r>
              <a:endParaRPr lang="ru-RU" b="1" dirty="0">
                <a:solidFill>
                  <a:srgbClr val="B08222"/>
                </a:solidFill>
                <a:latin typeface="HELVETICA NEUE LIGHT" panose="02000403000000020004" pitchFamily="2" charset="0"/>
                <a:ea typeface="HELVETICA NEUE LIGHT" panose="02000403000000020004" pitchFamily="2" charset="0"/>
              </a:endParaRPr>
            </a:p>
            <a:p>
              <a:endParaRPr lang="ru-RU" dirty="0">
                <a:solidFill>
                  <a:srgbClr val="B08222"/>
                </a:solidFill>
                <a:latin typeface="Helvetica Neue Light" panose="02000403000000020004" pitchFamily="2" charset="0"/>
                <a:ea typeface="Helvetica Neue Light" panose="02000403000000020004" pitchFamily="2" charset="0"/>
              </a:endParaRPr>
            </a:p>
            <a:p>
              <a:pPr marL="187325"/>
              <a:r>
                <a:rPr lang="ru-RU" dirty="0">
                  <a:solidFill>
                    <a:srgbClr val="B08222"/>
                  </a:solidFill>
                  <a:latin typeface="Helvetica Neue Light" panose="02000403000000020004" pitchFamily="2" charset="0"/>
                  <a:ea typeface="Helvetica Neue Light" panose="02000403000000020004" pitchFamily="2" charset="0"/>
                </a:rPr>
                <a:t>единственный ювелирный маркетплейс </a:t>
              </a:r>
            </a:p>
            <a:p>
              <a:pPr marL="187325"/>
              <a:r>
                <a:rPr lang="ru-RU" dirty="0">
                  <a:solidFill>
                    <a:srgbClr val="B08222"/>
                  </a:solidFill>
                  <a:latin typeface="Helvetica Neue Light" panose="02000403000000020004" pitchFamily="2" charset="0"/>
                  <a:ea typeface="Helvetica Neue Light" panose="02000403000000020004" pitchFamily="2" charset="0"/>
                </a:rPr>
                <a:t>с мобильным приложением, </a:t>
              </a:r>
            </a:p>
            <a:p>
              <a:pPr marL="187325"/>
              <a:r>
                <a:rPr lang="ru-RU" dirty="0">
                  <a:solidFill>
                    <a:srgbClr val="B08222"/>
                  </a:solidFill>
                  <a:latin typeface="Helvetica Neue Light" panose="02000403000000020004" pitchFamily="2" charset="0"/>
                  <a:ea typeface="Helvetica Neue Light" panose="02000403000000020004" pitchFamily="2" charset="0"/>
                </a:rPr>
                <a:t>для постоянных выгодных покупок ювелирных и сопутствующих товаров </a:t>
              </a:r>
            </a:p>
            <a:p>
              <a:pPr algn="ctr"/>
              <a:endParaRPr lang="ru-RU" dirty="0">
                <a:solidFill>
                  <a:srgbClr val="B08222"/>
                </a:solidFill>
                <a:latin typeface="Helvetica Neue Light" panose="02000403000000020004" pitchFamily="2" charset="0"/>
                <a:ea typeface="Helvetica Neue Light" panose="02000403000000020004" pitchFamily="2" charset="0"/>
              </a:endParaRPr>
            </a:p>
          </p:txBody>
        </p:sp>
        <p:sp>
          <p:nvSpPr>
            <p:cNvPr id="11" name="Прямоугольник 10">
              <a:extLst>
                <a:ext uri="{FF2B5EF4-FFF2-40B4-BE49-F238E27FC236}">
                  <a16:creationId xmlns:a16="http://schemas.microsoft.com/office/drawing/2014/main" id="{2909DF44-B84A-12F7-5D37-1919C15FBFDD}"/>
                </a:ext>
              </a:extLst>
            </p:cNvPr>
            <p:cNvSpPr/>
            <p:nvPr/>
          </p:nvSpPr>
          <p:spPr>
            <a:xfrm>
              <a:off x="9900748" y="331076"/>
              <a:ext cx="2117834" cy="3594538"/>
            </a:xfrm>
            <a:prstGeom prst="rect">
              <a:avLst/>
            </a:prstGeom>
            <a:noFill/>
            <a:ln w="6350">
              <a:solidFill>
                <a:srgbClr val="B08222"/>
              </a:solidFill>
              <a:extLst>
                <a:ext uri="{C807C97D-BFC1-408E-A445-0C87EB9F89A2}">
                  <ask:lineSketchStyleProps xmlns:ask="http://schemas.microsoft.com/office/drawing/2018/sketchyshapes" sd="3365303437">
                    <a:custGeom>
                      <a:avLst/>
                      <a:gdLst>
                        <a:gd name="connsiteX0" fmla="*/ 0 w 2117834"/>
                        <a:gd name="connsiteY0" fmla="*/ 0 h 3594538"/>
                        <a:gd name="connsiteX1" fmla="*/ 2117834 w 2117834"/>
                        <a:gd name="connsiteY1" fmla="*/ 0 h 3594538"/>
                        <a:gd name="connsiteX2" fmla="*/ 2117834 w 2117834"/>
                        <a:gd name="connsiteY2" fmla="*/ 3594538 h 3594538"/>
                        <a:gd name="connsiteX3" fmla="*/ 0 w 2117834"/>
                        <a:gd name="connsiteY3" fmla="*/ 3594538 h 3594538"/>
                        <a:gd name="connsiteX4" fmla="*/ 0 w 2117834"/>
                        <a:gd name="connsiteY4" fmla="*/ 0 h 359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3594538" extrusionOk="0">
                          <a:moveTo>
                            <a:pt x="0" y="0"/>
                          </a:moveTo>
                          <a:cubicBezTo>
                            <a:pt x="804162" y="54111"/>
                            <a:pt x="1253725" y="76359"/>
                            <a:pt x="2117834" y="0"/>
                          </a:cubicBezTo>
                          <a:cubicBezTo>
                            <a:pt x="2155120" y="1626323"/>
                            <a:pt x="2177717" y="3107088"/>
                            <a:pt x="2117834" y="3594538"/>
                          </a:cubicBezTo>
                          <a:cubicBezTo>
                            <a:pt x="1175580" y="3565307"/>
                            <a:pt x="828414" y="3471081"/>
                            <a:pt x="0" y="3594538"/>
                          </a:cubicBezTo>
                          <a:cubicBezTo>
                            <a:pt x="71682" y="2775168"/>
                            <a:pt x="36802" y="14692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target</a:t>
              </a:r>
              <a:endParaRPr lang="ru-RU" b="1" dirty="0">
                <a:solidFill>
                  <a:srgbClr val="B08222"/>
                </a:solidFill>
                <a:latin typeface="HELVETICA NEUE LIGHT" panose="02000403000000020004" pitchFamily="2" charset="0"/>
                <a:ea typeface="HELVETICA NEUE LIGHT" panose="02000403000000020004" pitchFamily="2" charset="0"/>
              </a:endParaRPr>
            </a:p>
            <a:p>
              <a:pPr marL="344488" indent="-344488">
                <a:buFont typeface="+mj-lt"/>
                <a:buAutoNum type="arabicPeriod"/>
              </a:pPr>
              <a:r>
                <a:rPr lang="ru-RU" dirty="0">
                  <a:solidFill>
                    <a:srgbClr val="B08222"/>
                  </a:solidFill>
                  <a:latin typeface="Helvetica Neue Light" panose="02000403000000020004" pitchFamily="2" charset="0"/>
                  <a:ea typeface="Helvetica Neue Light" panose="02000403000000020004" pitchFamily="2" charset="0"/>
                </a:rPr>
                <a:t>любой пользователь мобильного устройства</a:t>
              </a:r>
            </a:p>
            <a:p>
              <a:pPr marL="344488" indent="-344488">
                <a:buFont typeface="+mj-lt"/>
                <a:buAutoNum type="arabicPeriod"/>
              </a:pPr>
              <a:r>
                <a:rPr lang="ru-RU" dirty="0">
                  <a:solidFill>
                    <a:srgbClr val="B08222"/>
                  </a:solidFill>
                  <a:latin typeface="Helvetica Neue Light" panose="02000403000000020004" pitchFamily="2" charset="0"/>
                  <a:ea typeface="Helvetica Neue Light" panose="02000403000000020004" pitchFamily="2" charset="0"/>
                </a:rPr>
                <a:t>поставщик (производитель, дистрибьютор) ювелирного или сопутствующего товара</a:t>
              </a:r>
            </a:p>
            <a:p>
              <a:pPr algn="ctr"/>
              <a:endParaRPr lang="ru-RU" b="1" dirty="0">
                <a:solidFill>
                  <a:srgbClr val="B08222"/>
                </a:solidFill>
                <a:latin typeface="HELVETICA NEUE LIGHT" panose="02000403000000020004" pitchFamily="2" charset="0"/>
                <a:ea typeface="HELVETICA NEUE LIGHT" panose="02000403000000020004" pitchFamily="2" charset="0"/>
              </a:endParaRPr>
            </a:p>
          </p:txBody>
        </p:sp>
        <p:sp>
          <p:nvSpPr>
            <p:cNvPr id="13" name="Прямоугольник 12">
              <a:extLst>
                <a:ext uri="{FF2B5EF4-FFF2-40B4-BE49-F238E27FC236}">
                  <a16:creationId xmlns:a16="http://schemas.microsoft.com/office/drawing/2014/main" id="{0350E98B-95D1-D740-E5A5-E714C61E54AC}"/>
                </a:ext>
              </a:extLst>
            </p:cNvPr>
            <p:cNvSpPr/>
            <p:nvPr/>
          </p:nvSpPr>
          <p:spPr>
            <a:xfrm>
              <a:off x="7468916" y="331076"/>
              <a:ext cx="2117834" cy="1592317"/>
            </a:xfrm>
            <a:prstGeom prst="rect">
              <a:avLst/>
            </a:prstGeom>
            <a:noFill/>
            <a:ln w="6350">
              <a:solidFill>
                <a:srgbClr val="B08222"/>
              </a:solidFill>
              <a:extLst>
                <a:ext uri="{C807C97D-BFC1-408E-A445-0C87EB9F89A2}">
                  <ask:lineSketchStyleProps xmlns:ask="http://schemas.microsoft.com/office/drawing/2018/sketchyshapes" sd="2565700665">
                    <a:custGeom>
                      <a:avLst/>
                      <a:gdLst>
                        <a:gd name="connsiteX0" fmla="*/ 0 w 2117834"/>
                        <a:gd name="connsiteY0" fmla="*/ 0 h 1592317"/>
                        <a:gd name="connsiteX1" fmla="*/ 2117834 w 2117834"/>
                        <a:gd name="connsiteY1" fmla="*/ 0 h 1592317"/>
                        <a:gd name="connsiteX2" fmla="*/ 2117834 w 2117834"/>
                        <a:gd name="connsiteY2" fmla="*/ 1592317 h 1592317"/>
                        <a:gd name="connsiteX3" fmla="*/ 0 w 2117834"/>
                        <a:gd name="connsiteY3" fmla="*/ 1592317 h 1592317"/>
                        <a:gd name="connsiteX4" fmla="*/ 0 w 2117834"/>
                        <a:gd name="connsiteY4" fmla="*/ 0 h 159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1592317" extrusionOk="0">
                          <a:moveTo>
                            <a:pt x="0" y="0"/>
                          </a:moveTo>
                          <a:cubicBezTo>
                            <a:pt x="548553" y="-28916"/>
                            <a:pt x="1162730" y="-29848"/>
                            <a:pt x="2117834" y="0"/>
                          </a:cubicBezTo>
                          <a:cubicBezTo>
                            <a:pt x="2093354" y="409068"/>
                            <a:pt x="2255780" y="1209064"/>
                            <a:pt x="2117834" y="1592317"/>
                          </a:cubicBezTo>
                          <a:cubicBezTo>
                            <a:pt x="1116440" y="1619170"/>
                            <a:pt x="655119" y="1621577"/>
                            <a:pt x="0" y="1592317"/>
                          </a:cubicBezTo>
                          <a:cubicBezTo>
                            <a:pt x="121082" y="1274240"/>
                            <a:pt x="-8629" y="48894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customer relations</a:t>
              </a:r>
              <a:endParaRPr lang="ru-RU" b="1"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привлечение</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удержание</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оптимизация процессов </a:t>
              </a:r>
            </a:p>
            <a:p>
              <a:pPr algn="ctr"/>
              <a:endParaRPr lang="ru-RU" b="1" dirty="0">
                <a:solidFill>
                  <a:srgbClr val="B08222"/>
                </a:solidFill>
                <a:latin typeface="HELVETICA NEUE LIGHT" panose="02000403000000020004" pitchFamily="2" charset="0"/>
                <a:ea typeface="HELVETICA NEUE LIGHT" panose="02000403000000020004" pitchFamily="2" charset="0"/>
              </a:endParaRPr>
            </a:p>
          </p:txBody>
        </p:sp>
        <p:sp>
          <p:nvSpPr>
            <p:cNvPr id="14" name="Прямоугольник 13">
              <a:extLst>
                <a:ext uri="{FF2B5EF4-FFF2-40B4-BE49-F238E27FC236}">
                  <a16:creationId xmlns:a16="http://schemas.microsoft.com/office/drawing/2014/main" id="{79E1CCD5-9477-1B14-E7BE-8B7BC991C08C}"/>
                </a:ext>
              </a:extLst>
            </p:cNvPr>
            <p:cNvSpPr/>
            <p:nvPr/>
          </p:nvSpPr>
          <p:spPr>
            <a:xfrm>
              <a:off x="2605250" y="331076"/>
              <a:ext cx="2117834" cy="1797269"/>
            </a:xfrm>
            <a:prstGeom prst="rect">
              <a:avLst/>
            </a:prstGeom>
            <a:noFill/>
            <a:ln w="6350">
              <a:solidFill>
                <a:srgbClr val="B08222"/>
              </a:solidFill>
              <a:extLst>
                <a:ext uri="{C807C97D-BFC1-408E-A445-0C87EB9F89A2}">
                  <ask:lineSketchStyleProps xmlns:ask="http://schemas.microsoft.com/office/drawing/2018/sketchyshapes" sd="665676673">
                    <a:custGeom>
                      <a:avLst/>
                      <a:gdLst>
                        <a:gd name="connsiteX0" fmla="*/ 0 w 2117834"/>
                        <a:gd name="connsiteY0" fmla="*/ 0 h 1797269"/>
                        <a:gd name="connsiteX1" fmla="*/ 2117834 w 2117834"/>
                        <a:gd name="connsiteY1" fmla="*/ 0 h 1797269"/>
                        <a:gd name="connsiteX2" fmla="*/ 2117834 w 2117834"/>
                        <a:gd name="connsiteY2" fmla="*/ 1797269 h 1797269"/>
                        <a:gd name="connsiteX3" fmla="*/ 0 w 2117834"/>
                        <a:gd name="connsiteY3" fmla="*/ 1797269 h 1797269"/>
                        <a:gd name="connsiteX4" fmla="*/ 0 w 2117834"/>
                        <a:gd name="connsiteY4" fmla="*/ 0 h 179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1797269" extrusionOk="0">
                          <a:moveTo>
                            <a:pt x="0" y="0"/>
                          </a:moveTo>
                          <a:cubicBezTo>
                            <a:pt x="229698" y="24784"/>
                            <a:pt x="1100854" y="-9250"/>
                            <a:pt x="2117834" y="0"/>
                          </a:cubicBezTo>
                          <a:cubicBezTo>
                            <a:pt x="2216708" y="262895"/>
                            <a:pt x="1995885" y="994706"/>
                            <a:pt x="2117834" y="1797269"/>
                          </a:cubicBezTo>
                          <a:cubicBezTo>
                            <a:pt x="1800379" y="1636180"/>
                            <a:pt x="249266" y="1912571"/>
                            <a:pt x="0" y="1797269"/>
                          </a:cubicBezTo>
                          <a:cubicBezTo>
                            <a:pt x="30316" y="1165283"/>
                            <a:pt x="34473" y="57261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process</a:t>
              </a:r>
              <a:endParaRPr lang="ru-RU" b="1"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реклама</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поддержка мобильных сервисов</a:t>
              </a:r>
            </a:p>
            <a:p>
              <a:pPr marL="285750" indent="-285750">
                <a:buFont typeface="Arial" panose="020B0604020202020204" pitchFamily="34" charset="0"/>
                <a:buChar char="•"/>
              </a:pPr>
              <a:endParaRPr lang="ru-RU"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endParaRPr lang="ru-RU" dirty="0">
                <a:solidFill>
                  <a:srgbClr val="B08222"/>
                </a:solidFill>
                <a:latin typeface="Helvetica Neue Light" panose="02000403000000020004" pitchFamily="2" charset="0"/>
                <a:ea typeface="Helvetica Neue Light" panose="02000403000000020004" pitchFamily="2" charset="0"/>
              </a:endParaRPr>
            </a:p>
          </p:txBody>
        </p:sp>
        <p:sp>
          <p:nvSpPr>
            <p:cNvPr id="15" name="Прямоугольник 14">
              <a:extLst>
                <a:ext uri="{FF2B5EF4-FFF2-40B4-BE49-F238E27FC236}">
                  <a16:creationId xmlns:a16="http://schemas.microsoft.com/office/drawing/2014/main" id="{AF3BD079-8F97-5861-6446-1FA039839C98}"/>
                </a:ext>
              </a:extLst>
            </p:cNvPr>
            <p:cNvSpPr/>
            <p:nvPr/>
          </p:nvSpPr>
          <p:spPr>
            <a:xfrm>
              <a:off x="173418" y="331076"/>
              <a:ext cx="2117834" cy="3594538"/>
            </a:xfrm>
            <a:prstGeom prst="rect">
              <a:avLst/>
            </a:prstGeom>
            <a:noFill/>
            <a:ln w="6350">
              <a:solidFill>
                <a:srgbClr val="B08222"/>
              </a:solidFill>
              <a:extLst>
                <a:ext uri="{C807C97D-BFC1-408E-A445-0C87EB9F89A2}">
                  <ask:lineSketchStyleProps xmlns:ask="http://schemas.microsoft.com/office/drawing/2018/sketchyshapes" sd="656301853">
                    <a:custGeom>
                      <a:avLst/>
                      <a:gdLst>
                        <a:gd name="connsiteX0" fmla="*/ 0 w 2117834"/>
                        <a:gd name="connsiteY0" fmla="*/ 0 h 3594538"/>
                        <a:gd name="connsiteX1" fmla="*/ 2117834 w 2117834"/>
                        <a:gd name="connsiteY1" fmla="*/ 0 h 3594538"/>
                        <a:gd name="connsiteX2" fmla="*/ 2117834 w 2117834"/>
                        <a:gd name="connsiteY2" fmla="*/ 3594538 h 3594538"/>
                        <a:gd name="connsiteX3" fmla="*/ 0 w 2117834"/>
                        <a:gd name="connsiteY3" fmla="*/ 3594538 h 3594538"/>
                        <a:gd name="connsiteX4" fmla="*/ 0 w 2117834"/>
                        <a:gd name="connsiteY4" fmla="*/ 0 h 359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3594538" extrusionOk="0">
                          <a:moveTo>
                            <a:pt x="0" y="0"/>
                          </a:moveTo>
                          <a:cubicBezTo>
                            <a:pt x="449287" y="40350"/>
                            <a:pt x="1644887" y="-57350"/>
                            <a:pt x="2117834" y="0"/>
                          </a:cubicBezTo>
                          <a:cubicBezTo>
                            <a:pt x="2207851" y="1517747"/>
                            <a:pt x="2202017" y="2165529"/>
                            <a:pt x="2117834" y="3594538"/>
                          </a:cubicBezTo>
                          <a:cubicBezTo>
                            <a:pt x="1527133" y="3673065"/>
                            <a:pt x="931031" y="3724221"/>
                            <a:pt x="0" y="3594538"/>
                          </a:cubicBezTo>
                          <a:cubicBezTo>
                            <a:pt x="-137819" y="2110636"/>
                            <a:pt x="138429" y="13680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resource</a:t>
              </a:r>
              <a:endParaRPr lang="ru-RU" b="1" dirty="0">
                <a:solidFill>
                  <a:srgbClr val="B08222"/>
                </a:solidFill>
                <a:latin typeface="HELVETICA NEUE LIGHT" panose="02000403000000020004" pitchFamily="2" charset="0"/>
                <a:ea typeface="HELVETICA NEUE LIGHT" panose="02000403000000020004" pitchFamily="2" charset="0"/>
              </a:endParaRPr>
            </a:p>
            <a:p>
              <a:pPr algn="ctr"/>
              <a:endParaRPr lang="ru-RU"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мобильное приложение</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товар поставщика</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маркетинговые кампании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персонал</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финансы</a:t>
              </a:r>
            </a:p>
          </p:txBody>
        </p:sp>
        <p:sp>
          <p:nvSpPr>
            <p:cNvPr id="16" name="Прямоугольник 15">
              <a:extLst>
                <a:ext uri="{FF2B5EF4-FFF2-40B4-BE49-F238E27FC236}">
                  <a16:creationId xmlns:a16="http://schemas.microsoft.com/office/drawing/2014/main" id="{068425F8-635A-D86B-1729-AE54BC3642F9}"/>
                </a:ext>
              </a:extLst>
            </p:cNvPr>
            <p:cNvSpPr/>
            <p:nvPr/>
          </p:nvSpPr>
          <p:spPr>
            <a:xfrm>
              <a:off x="2605250" y="2333297"/>
              <a:ext cx="2117834" cy="1592317"/>
            </a:xfrm>
            <a:prstGeom prst="rect">
              <a:avLst/>
            </a:prstGeom>
            <a:noFill/>
            <a:ln w="6350">
              <a:solidFill>
                <a:srgbClr val="B08222"/>
              </a:solidFill>
              <a:extLst>
                <a:ext uri="{C807C97D-BFC1-408E-A445-0C87EB9F89A2}">
                  <ask:lineSketchStyleProps xmlns:ask="http://schemas.microsoft.com/office/drawing/2018/sketchyshapes" sd="1355321273">
                    <a:custGeom>
                      <a:avLst/>
                      <a:gdLst>
                        <a:gd name="connsiteX0" fmla="*/ 0 w 2117834"/>
                        <a:gd name="connsiteY0" fmla="*/ 0 h 1592317"/>
                        <a:gd name="connsiteX1" fmla="*/ 2117834 w 2117834"/>
                        <a:gd name="connsiteY1" fmla="*/ 0 h 1592317"/>
                        <a:gd name="connsiteX2" fmla="*/ 2117834 w 2117834"/>
                        <a:gd name="connsiteY2" fmla="*/ 1592317 h 1592317"/>
                        <a:gd name="connsiteX3" fmla="*/ 0 w 2117834"/>
                        <a:gd name="connsiteY3" fmla="*/ 1592317 h 1592317"/>
                        <a:gd name="connsiteX4" fmla="*/ 0 w 2117834"/>
                        <a:gd name="connsiteY4" fmla="*/ 0 h 159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1592317" extrusionOk="0">
                          <a:moveTo>
                            <a:pt x="0" y="0"/>
                          </a:moveTo>
                          <a:cubicBezTo>
                            <a:pt x="474807" y="20120"/>
                            <a:pt x="1130310" y="39586"/>
                            <a:pt x="2117834" y="0"/>
                          </a:cubicBezTo>
                          <a:cubicBezTo>
                            <a:pt x="2178318" y="292448"/>
                            <a:pt x="2083489" y="1025481"/>
                            <a:pt x="2117834" y="1592317"/>
                          </a:cubicBezTo>
                          <a:cubicBezTo>
                            <a:pt x="1537394" y="1605640"/>
                            <a:pt x="1050522" y="1671435"/>
                            <a:pt x="0" y="1592317"/>
                          </a:cubicBezTo>
                          <a:cubicBezTo>
                            <a:pt x="-7094" y="1019716"/>
                            <a:pt x="27169" y="58229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partners</a:t>
              </a:r>
              <a:endParaRPr lang="ru-RU" b="1" dirty="0">
                <a:solidFill>
                  <a:srgbClr val="B08222"/>
                </a:solidFill>
                <a:latin typeface="HELVETICA NEUE LIGHT" panose="02000403000000020004" pitchFamily="2" charset="0"/>
                <a:ea typeface="HELVETICA NEUE LIGHT" panose="02000403000000020004" pitchFamily="2" charset="0"/>
              </a:endParaRPr>
            </a:p>
            <a:p>
              <a:r>
                <a:rPr lang="ru-RU" dirty="0">
                  <a:solidFill>
                    <a:srgbClr val="B08222"/>
                  </a:solidFill>
                  <a:latin typeface="Helvetica Neue Light" panose="02000403000000020004" pitchFamily="2" charset="0"/>
                  <a:ea typeface="Helvetica Neue Light" panose="02000403000000020004" pitchFamily="2" charset="0"/>
                </a:rPr>
                <a:t>поставщики: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товара</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логистики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платежные </a:t>
              </a:r>
            </a:p>
            <a:p>
              <a:pPr marL="285750" indent="-285750">
                <a:buFont typeface="Arial" panose="020B0604020202020204" pitchFamily="34" charset="0"/>
                <a:buChar char="•"/>
              </a:pPr>
              <a:endParaRPr lang="ru-RU" dirty="0">
                <a:solidFill>
                  <a:srgbClr val="B08222"/>
                </a:solidFill>
                <a:latin typeface="Helvetica Neue Light" panose="02000403000000020004" pitchFamily="2" charset="0"/>
                <a:ea typeface="Helvetica Neue Light" panose="02000403000000020004" pitchFamily="2" charset="0"/>
              </a:endParaRPr>
            </a:p>
            <a:p>
              <a:pPr algn="ctr"/>
              <a:endParaRPr lang="ru-RU" dirty="0">
                <a:solidFill>
                  <a:srgbClr val="B08222"/>
                </a:solidFill>
                <a:latin typeface="Helvetica Neue Light" panose="02000403000000020004" pitchFamily="2" charset="0"/>
                <a:ea typeface="Helvetica Neue Light" panose="02000403000000020004" pitchFamily="2" charset="0"/>
              </a:endParaRPr>
            </a:p>
          </p:txBody>
        </p:sp>
        <p:sp>
          <p:nvSpPr>
            <p:cNvPr id="17" name="Прямоугольник 16">
              <a:extLst>
                <a:ext uri="{FF2B5EF4-FFF2-40B4-BE49-F238E27FC236}">
                  <a16:creationId xmlns:a16="http://schemas.microsoft.com/office/drawing/2014/main" id="{AA1A8259-F346-CCA6-CECA-B81C3CCCB641}"/>
                </a:ext>
              </a:extLst>
            </p:cNvPr>
            <p:cNvSpPr/>
            <p:nvPr/>
          </p:nvSpPr>
          <p:spPr>
            <a:xfrm>
              <a:off x="7468915" y="2128346"/>
              <a:ext cx="2117834" cy="1797268"/>
            </a:xfrm>
            <a:prstGeom prst="rect">
              <a:avLst/>
            </a:prstGeom>
            <a:noFill/>
            <a:ln w="6350">
              <a:solidFill>
                <a:srgbClr val="B08222"/>
              </a:solidFill>
              <a:extLst>
                <a:ext uri="{C807C97D-BFC1-408E-A445-0C87EB9F89A2}">
                  <ask:lineSketchStyleProps xmlns:ask="http://schemas.microsoft.com/office/drawing/2018/sketchyshapes" sd="328793380">
                    <a:custGeom>
                      <a:avLst/>
                      <a:gdLst>
                        <a:gd name="connsiteX0" fmla="*/ 0 w 2117834"/>
                        <a:gd name="connsiteY0" fmla="*/ 0 h 1797268"/>
                        <a:gd name="connsiteX1" fmla="*/ 2117834 w 2117834"/>
                        <a:gd name="connsiteY1" fmla="*/ 0 h 1797268"/>
                        <a:gd name="connsiteX2" fmla="*/ 2117834 w 2117834"/>
                        <a:gd name="connsiteY2" fmla="*/ 1797268 h 1797268"/>
                        <a:gd name="connsiteX3" fmla="*/ 0 w 2117834"/>
                        <a:gd name="connsiteY3" fmla="*/ 1797268 h 1797268"/>
                        <a:gd name="connsiteX4" fmla="*/ 0 w 2117834"/>
                        <a:gd name="connsiteY4" fmla="*/ 0 h 179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834" h="1797268" extrusionOk="0">
                          <a:moveTo>
                            <a:pt x="0" y="0"/>
                          </a:moveTo>
                          <a:cubicBezTo>
                            <a:pt x="632997" y="-76461"/>
                            <a:pt x="1156898" y="50222"/>
                            <a:pt x="2117834" y="0"/>
                          </a:cubicBezTo>
                          <a:cubicBezTo>
                            <a:pt x="2083405" y="300478"/>
                            <a:pt x="2124866" y="1538973"/>
                            <a:pt x="2117834" y="1797268"/>
                          </a:cubicBezTo>
                          <a:cubicBezTo>
                            <a:pt x="1112145" y="1879862"/>
                            <a:pt x="827174" y="1710312"/>
                            <a:pt x="0" y="1797268"/>
                          </a:cubicBezTo>
                          <a:cubicBezTo>
                            <a:pt x="-48767" y="927788"/>
                            <a:pt x="110026" y="3437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b="1" dirty="0">
                  <a:solidFill>
                    <a:srgbClr val="B08222"/>
                  </a:solidFill>
                  <a:latin typeface="HELVETICA NEUE LIGHT" panose="02000403000000020004" pitchFamily="2" charset="0"/>
                  <a:ea typeface="HELVETICA NEUE LIGHT" panose="02000403000000020004" pitchFamily="2" charset="0"/>
                </a:rPr>
                <a:t>channels</a:t>
              </a:r>
              <a:endParaRPr lang="ru-RU" b="1" dirty="0">
                <a:solidFill>
                  <a:srgbClr val="B08222"/>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прямые продажи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реклама</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выставки</a:t>
              </a:r>
            </a:p>
            <a:p>
              <a:pPr marL="285750" indent="-285750">
                <a:buFont typeface="Arial" panose="020B0604020202020204" pitchFamily="34" charset="0"/>
                <a:buChar char="•"/>
              </a:pPr>
              <a:r>
                <a:rPr lang="ru-RU" dirty="0">
                  <a:solidFill>
                    <a:srgbClr val="B08222"/>
                  </a:solidFill>
                  <a:latin typeface="Helvetica Neue Light" panose="02000403000000020004" pitchFamily="2" charset="0"/>
                  <a:ea typeface="Helvetica Neue Light" panose="02000403000000020004" pitchFamily="2" charset="0"/>
                </a:rPr>
                <a:t>кросс-продажи</a:t>
              </a:r>
            </a:p>
            <a:p>
              <a:endParaRPr lang="ru-RU" dirty="0">
                <a:solidFill>
                  <a:srgbClr val="B08222"/>
                </a:solidFill>
                <a:latin typeface="Helvetica Neue Light" panose="02000403000000020004" pitchFamily="2" charset="0"/>
                <a:ea typeface="Helvetica Neue Light" panose="02000403000000020004" pitchFamily="2" charset="0"/>
              </a:endParaRPr>
            </a:p>
          </p:txBody>
        </p:sp>
      </p:grpSp>
    </p:spTree>
    <p:extLst>
      <p:ext uri="{BB962C8B-B14F-4D97-AF65-F5344CB8AC3E}">
        <p14:creationId xmlns:p14="http://schemas.microsoft.com/office/powerpoint/2010/main" val="84855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20016" y="160785"/>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a:extLst>
              <a:ext uri="{FF2B5EF4-FFF2-40B4-BE49-F238E27FC236}">
                <a16:creationId xmlns:a16="http://schemas.microsoft.com/office/drawing/2014/main" id="{9B9B6FDA-C1A9-7B6E-5068-1352012519FF}"/>
              </a:ext>
            </a:extLst>
          </p:cNvPr>
          <p:cNvSpPr/>
          <p:nvPr/>
        </p:nvSpPr>
        <p:spPr>
          <a:xfrm>
            <a:off x="225292" y="160785"/>
            <a:ext cx="6970956" cy="369332"/>
          </a:xfrm>
          <a:prstGeom prst="rect">
            <a:avLst/>
          </a:prstGeom>
        </p:spPr>
        <p:txBody>
          <a:bodyPr wrap="square">
            <a:spAutoFit/>
          </a:bodyPr>
          <a:lstStyle/>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ФИНАНСОВЫЙ ПРОГНОЗ</a:t>
            </a:r>
          </a:p>
        </p:txBody>
      </p:sp>
      <p:graphicFrame>
        <p:nvGraphicFramePr>
          <p:cNvPr id="5" name="Диаграмма 4">
            <a:extLst>
              <a:ext uri="{FF2B5EF4-FFF2-40B4-BE49-F238E27FC236}">
                <a16:creationId xmlns:a16="http://schemas.microsoft.com/office/drawing/2014/main" id="{90F2E8E2-D6E8-A653-02A6-CD55B97B5790}"/>
              </a:ext>
            </a:extLst>
          </p:cNvPr>
          <p:cNvGraphicFramePr>
            <a:graphicFrameLocks/>
          </p:cNvGraphicFramePr>
          <p:nvPr>
            <p:extLst>
              <p:ext uri="{D42A27DB-BD31-4B8C-83A1-F6EECF244321}">
                <p14:modId xmlns:p14="http://schemas.microsoft.com/office/powerpoint/2010/main" val="2529026058"/>
              </p:ext>
            </p:extLst>
          </p:nvPr>
        </p:nvGraphicFramePr>
        <p:xfrm>
          <a:off x="585952" y="690902"/>
          <a:ext cx="11020096" cy="578594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6D2D3BD-AFCB-D6C8-771B-4D48ED361134}"/>
              </a:ext>
            </a:extLst>
          </p:cNvPr>
          <p:cNvSpPr txBox="1"/>
          <p:nvPr/>
        </p:nvSpPr>
        <p:spPr>
          <a:xfrm>
            <a:off x="5714324" y="5029199"/>
            <a:ext cx="763351" cy="276999"/>
          </a:xfrm>
          <a:prstGeom prst="rect">
            <a:avLst/>
          </a:prstGeom>
          <a:noFill/>
        </p:spPr>
        <p:txBody>
          <a:bodyPr wrap="none" rtlCol="0">
            <a:spAutoFit/>
          </a:bodyPr>
          <a:lstStyle/>
          <a:p>
            <a:r>
              <a:rPr lang="ru-RU" sz="12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квартал</a:t>
            </a:r>
          </a:p>
        </p:txBody>
      </p:sp>
    </p:spTree>
    <p:extLst>
      <p:ext uri="{BB962C8B-B14F-4D97-AF65-F5344CB8AC3E}">
        <p14:creationId xmlns:p14="http://schemas.microsoft.com/office/powerpoint/2010/main" val="328880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20016" y="160785"/>
            <a:ext cx="2540000" cy="825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
            <a:extLst>
              <a:ext uri="{FF2B5EF4-FFF2-40B4-BE49-F238E27FC236}">
                <a16:creationId xmlns:a16="http://schemas.microsoft.com/office/drawing/2014/main" id="{7A64738E-D0A4-5D01-F7A2-0760D113BC20}"/>
              </a:ext>
            </a:extLst>
          </p:cNvPr>
          <p:cNvGrpSpPr>
            <a:grpSpLocks noChangeAspect="1"/>
          </p:cNvGrpSpPr>
          <p:nvPr/>
        </p:nvGrpSpPr>
        <p:grpSpPr>
          <a:xfrm>
            <a:off x="-111227" y="365525"/>
            <a:ext cx="7674678" cy="6126950"/>
            <a:chOff x="270735" y="1219689"/>
            <a:chExt cx="5534809" cy="4418622"/>
          </a:xfrm>
        </p:grpSpPr>
        <p:pic>
          <p:nvPicPr>
            <p:cNvPr id="3" name="Picture 6" descr="Серая карта казахстана - векторные изображения, Серая карта казахстана  картинки | Depositphotos">
              <a:extLst>
                <a:ext uri="{FF2B5EF4-FFF2-40B4-BE49-F238E27FC236}">
                  <a16:creationId xmlns:a16="http://schemas.microsoft.com/office/drawing/2014/main" id="{851959DA-7E8F-1FF9-253C-5444851FEE37}"/>
                </a:ext>
              </a:extLst>
            </p:cNvPr>
            <p:cNvPicPr>
              <a:picLocks noChangeAspect="1" noChangeArrowheads="1"/>
            </p:cNvPicPr>
            <p:nvPr/>
          </p:nvPicPr>
          <p:blipFill>
            <a:blip r:embed="rId3" cstate="email">
              <a:duotone>
                <a:prstClr val="black"/>
                <a:schemeClr val="accent4">
                  <a:tint val="45000"/>
                  <a:satMod val="400000"/>
                </a:schemeClr>
              </a:duotone>
              <a:extLst>
                <a:ext uri="{BEBA8EAE-BF5A-486C-A8C5-ECC9F3942E4B}">
                  <a14:imgProps xmlns:a14="http://schemas.microsoft.com/office/drawing/2010/main">
                    <a14:imgLayer r:embed="rId4">
                      <a14:imgEffect>
                        <a14:backgroundRemoval t="9603" b="89770" l="9167" r="91000">
                          <a14:foregroundMark x1="9500" y1="36534" x2="9167" y2="38205"/>
                          <a14:foregroundMark x1="91000" y1="40084" x2="91000" y2="41127"/>
                        </a14:backgroundRemoval>
                      </a14:imgEffect>
                    </a14:imgLayer>
                  </a14:imgProps>
                </a:ext>
                <a:ext uri="{28A0092B-C50C-407E-A947-70E740481C1C}">
                  <a14:useLocalDpi xmlns:a14="http://schemas.microsoft.com/office/drawing/2010/main"/>
                </a:ext>
              </a:extLst>
            </a:blip>
            <a:srcRect/>
            <a:stretch>
              <a:fillRect/>
            </a:stretch>
          </p:blipFill>
          <p:spPr bwMode="auto">
            <a:xfrm>
              <a:off x="270735" y="1219689"/>
              <a:ext cx="5534809" cy="44186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21F2D2-135E-CEB4-2207-FC0D651DBEF8}"/>
                </a:ext>
              </a:extLst>
            </p:cNvPr>
            <p:cNvSpPr txBox="1"/>
            <p:nvPr/>
          </p:nvSpPr>
          <p:spPr>
            <a:xfrm>
              <a:off x="4026951" y="3808207"/>
              <a:ext cx="432762" cy="276845"/>
            </a:xfrm>
            <a:prstGeom prst="rect">
              <a:avLst/>
            </a:prstGeom>
            <a:noFill/>
          </p:spPr>
          <p:txBody>
            <a:bodyPr wrap="none" rtlCol="0">
              <a:spAutoFit/>
            </a:bodyPr>
            <a:lstStyle/>
            <a:p>
              <a:pPr algn="ctr"/>
              <a:r>
                <a:rPr lang="ru-RU" sz="1200" dirty="0">
                  <a:latin typeface="Helvetica Neue Light" panose="02000403000000020004" pitchFamily="2" charset="0"/>
                  <a:ea typeface="Helvetica Neue Light" panose="02000403000000020004" pitchFamily="2" charset="0"/>
                </a:rPr>
                <a:t>Алматы</a:t>
              </a:r>
            </a:p>
            <a:p>
              <a:pPr algn="ctr"/>
              <a:r>
                <a:rPr lang="ru-RU" sz="1200" dirty="0">
                  <a:latin typeface="Helvetica Neue Light" panose="02000403000000020004" pitchFamily="2" charset="0"/>
                  <a:ea typeface="Helvetica Neue Light" panose="02000403000000020004" pitchFamily="2" charset="0"/>
                </a:rPr>
                <a:t>1 300</a:t>
              </a:r>
            </a:p>
          </p:txBody>
        </p:sp>
        <p:sp>
          <p:nvSpPr>
            <p:cNvPr id="6" name="TextBox 5">
              <a:extLst>
                <a:ext uri="{FF2B5EF4-FFF2-40B4-BE49-F238E27FC236}">
                  <a16:creationId xmlns:a16="http://schemas.microsoft.com/office/drawing/2014/main" id="{3FFAC902-0B94-28A2-17B4-3E62C01846CD}"/>
                </a:ext>
              </a:extLst>
            </p:cNvPr>
            <p:cNvSpPr txBox="1"/>
            <p:nvPr/>
          </p:nvSpPr>
          <p:spPr>
            <a:xfrm>
              <a:off x="3512406" y="2762783"/>
              <a:ext cx="604828" cy="276845"/>
            </a:xfrm>
            <a:prstGeom prst="rect">
              <a:avLst/>
            </a:prstGeom>
            <a:noFill/>
          </p:spPr>
          <p:txBody>
            <a:bodyPr wrap="none" rtlCol="0">
              <a:spAutoFit/>
            </a:bodyPr>
            <a:lstStyle/>
            <a:p>
              <a:pPr algn="ctr"/>
              <a:r>
                <a:rPr lang="ru-RU" sz="1200" dirty="0">
                  <a:latin typeface="Helvetica Neue Light" panose="02000403000000020004" pitchFamily="2" charset="0"/>
                  <a:ea typeface="Helvetica Neue Light" panose="02000403000000020004" pitchFamily="2" charset="0"/>
                </a:rPr>
                <a:t>Нур-Султан</a:t>
              </a:r>
            </a:p>
            <a:p>
              <a:pPr algn="ctr"/>
              <a:r>
                <a:rPr lang="ru-RU" sz="1200" dirty="0">
                  <a:latin typeface="Helvetica Neue Light" panose="02000403000000020004" pitchFamily="2" charset="0"/>
                  <a:ea typeface="Helvetica Neue Light" panose="02000403000000020004" pitchFamily="2" charset="0"/>
                </a:rPr>
                <a:t>1 000</a:t>
              </a:r>
            </a:p>
          </p:txBody>
        </p:sp>
        <p:sp>
          <p:nvSpPr>
            <p:cNvPr id="8" name="TextBox 7">
              <a:extLst>
                <a:ext uri="{FF2B5EF4-FFF2-40B4-BE49-F238E27FC236}">
                  <a16:creationId xmlns:a16="http://schemas.microsoft.com/office/drawing/2014/main" id="{1468B851-B958-0FD0-24A0-D5424E6D5A12}"/>
                </a:ext>
              </a:extLst>
            </p:cNvPr>
            <p:cNvSpPr txBox="1"/>
            <p:nvPr/>
          </p:nvSpPr>
          <p:spPr>
            <a:xfrm>
              <a:off x="3027845" y="4050230"/>
              <a:ext cx="513509" cy="276845"/>
            </a:xfrm>
            <a:prstGeom prst="rect">
              <a:avLst/>
            </a:prstGeom>
            <a:noFill/>
          </p:spPr>
          <p:txBody>
            <a:bodyPr wrap="none" rtlCol="0">
              <a:spAutoFit/>
            </a:bodyPr>
            <a:lstStyle/>
            <a:p>
              <a:pPr algn="ctr"/>
              <a:r>
                <a:rPr lang="ru-RU" sz="1200" dirty="0">
                  <a:latin typeface="Helvetica Neue Light" panose="02000403000000020004" pitchFamily="2" charset="0"/>
                  <a:ea typeface="Helvetica Neue Light" panose="02000403000000020004" pitchFamily="2" charset="0"/>
                </a:rPr>
                <a:t>Шымкент</a:t>
              </a:r>
            </a:p>
            <a:p>
              <a:pPr algn="ctr"/>
              <a:r>
                <a:rPr lang="ru-RU" sz="1200" dirty="0">
                  <a:latin typeface="Helvetica Neue Light" panose="02000403000000020004" pitchFamily="2" charset="0"/>
                  <a:ea typeface="Helvetica Neue Light" panose="02000403000000020004" pitchFamily="2" charset="0"/>
                </a:rPr>
                <a:t>1 000</a:t>
              </a:r>
            </a:p>
          </p:txBody>
        </p:sp>
        <p:sp>
          <p:nvSpPr>
            <p:cNvPr id="9" name="TextBox 8">
              <a:extLst>
                <a:ext uri="{FF2B5EF4-FFF2-40B4-BE49-F238E27FC236}">
                  <a16:creationId xmlns:a16="http://schemas.microsoft.com/office/drawing/2014/main" id="{5A1DDB70-D079-9786-2A87-AD4A9E06365A}"/>
                </a:ext>
              </a:extLst>
            </p:cNvPr>
            <p:cNvSpPr txBox="1"/>
            <p:nvPr/>
          </p:nvSpPr>
          <p:spPr>
            <a:xfrm>
              <a:off x="3294959" y="3246948"/>
              <a:ext cx="554843" cy="276845"/>
            </a:xfrm>
            <a:prstGeom prst="rect">
              <a:avLst/>
            </a:prstGeom>
            <a:noFill/>
          </p:spPr>
          <p:txBody>
            <a:bodyPr wrap="none" rtlCol="0">
              <a:spAutoFit/>
            </a:bodyPr>
            <a:lstStyle/>
            <a:p>
              <a:pPr algn="ctr"/>
              <a:r>
                <a:rPr lang="ru-RU" sz="1200" dirty="0">
                  <a:latin typeface="Helvetica Neue Light" panose="02000403000000020004" pitchFamily="2" charset="0"/>
                  <a:ea typeface="Helvetica Neue Light" panose="02000403000000020004" pitchFamily="2" charset="0"/>
                </a:rPr>
                <a:t>Караганда</a:t>
              </a:r>
            </a:p>
            <a:p>
              <a:pPr algn="ctr"/>
              <a:r>
                <a:rPr lang="ru-RU" sz="1200" dirty="0">
                  <a:latin typeface="Helvetica Neue Light" panose="02000403000000020004" pitchFamily="2" charset="0"/>
                  <a:ea typeface="Helvetica Neue Light" panose="02000403000000020004" pitchFamily="2" charset="0"/>
                </a:rPr>
                <a:t>150</a:t>
              </a:r>
            </a:p>
          </p:txBody>
        </p:sp>
        <p:sp>
          <p:nvSpPr>
            <p:cNvPr id="11" name="TextBox 10">
              <a:extLst>
                <a:ext uri="{FF2B5EF4-FFF2-40B4-BE49-F238E27FC236}">
                  <a16:creationId xmlns:a16="http://schemas.microsoft.com/office/drawing/2014/main" id="{497BD1A9-403D-7031-7B95-AD8C62048638}"/>
                </a:ext>
              </a:extLst>
            </p:cNvPr>
            <p:cNvSpPr txBox="1"/>
            <p:nvPr/>
          </p:nvSpPr>
          <p:spPr>
            <a:xfrm>
              <a:off x="1406977" y="2816061"/>
              <a:ext cx="405847" cy="276845"/>
            </a:xfrm>
            <a:prstGeom prst="rect">
              <a:avLst/>
            </a:prstGeom>
            <a:noFill/>
          </p:spPr>
          <p:txBody>
            <a:bodyPr wrap="none" rtlCol="0">
              <a:spAutoFit/>
            </a:bodyPr>
            <a:lstStyle/>
            <a:p>
              <a:pPr algn="ctr"/>
              <a:r>
                <a:rPr lang="ru-RU" sz="1200" dirty="0">
                  <a:latin typeface="Helvetica Neue Light" panose="02000403000000020004" pitchFamily="2" charset="0"/>
                  <a:ea typeface="Helvetica Neue Light" panose="02000403000000020004" pitchFamily="2" charset="0"/>
                </a:rPr>
                <a:t>Актобе</a:t>
              </a:r>
            </a:p>
            <a:p>
              <a:pPr algn="ctr"/>
              <a:r>
                <a:rPr lang="ru-RU" sz="1200" dirty="0">
                  <a:latin typeface="Helvetica Neue Light" panose="02000403000000020004" pitchFamily="2" charset="0"/>
                  <a:ea typeface="Helvetica Neue Light" panose="02000403000000020004" pitchFamily="2" charset="0"/>
                </a:rPr>
                <a:t>450</a:t>
              </a:r>
            </a:p>
          </p:txBody>
        </p:sp>
        <p:sp>
          <p:nvSpPr>
            <p:cNvPr id="14" name="TextBox 13">
              <a:extLst>
                <a:ext uri="{FF2B5EF4-FFF2-40B4-BE49-F238E27FC236}">
                  <a16:creationId xmlns:a16="http://schemas.microsoft.com/office/drawing/2014/main" id="{A53DB25F-C9A6-3B62-F80E-DD512CE9EE02}"/>
                </a:ext>
              </a:extLst>
            </p:cNvPr>
            <p:cNvSpPr txBox="1"/>
            <p:nvPr/>
          </p:nvSpPr>
          <p:spPr>
            <a:xfrm>
              <a:off x="2042344" y="3238720"/>
              <a:ext cx="603868" cy="387583"/>
            </a:xfrm>
            <a:prstGeom prst="rect">
              <a:avLst/>
            </a:prstGeom>
            <a:noFill/>
          </p:spPr>
          <p:txBody>
            <a:bodyPr wrap="none" rtlCol="0">
              <a:spAutoFit/>
            </a:bodyPr>
            <a:lstStyle/>
            <a:p>
              <a:pPr algn="ctr"/>
              <a:r>
                <a:rPr lang="ru-RU" sz="1200" dirty="0">
                  <a:solidFill>
                    <a:schemeClr val="tx1">
                      <a:lumMod val="85000"/>
                      <a:lumOff val="15000"/>
                    </a:schemeClr>
                  </a:solidFill>
                  <a:latin typeface="Helvetica Neue Light" panose="02000403000000020004" pitchFamily="2" charset="0"/>
                  <a:ea typeface="Helvetica Neue Light" panose="02000403000000020004" pitchFamily="2" charset="0"/>
                </a:rPr>
                <a:t>остальные </a:t>
              </a:r>
            </a:p>
            <a:p>
              <a:pPr algn="ctr"/>
              <a:r>
                <a:rPr lang="ru-RU" sz="1200" dirty="0">
                  <a:solidFill>
                    <a:schemeClr val="tx1">
                      <a:lumMod val="85000"/>
                      <a:lumOff val="15000"/>
                    </a:schemeClr>
                  </a:solidFill>
                  <a:latin typeface="Helvetica Neue Light" panose="02000403000000020004" pitchFamily="2" charset="0"/>
                  <a:ea typeface="Helvetica Neue Light" panose="02000403000000020004" pitchFamily="2" charset="0"/>
                </a:rPr>
                <a:t>регионы РК</a:t>
              </a:r>
            </a:p>
            <a:p>
              <a:pPr algn="ctr"/>
              <a:r>
                <a:rPr lang="ru-RU" sz="1200" dirty="0">
                  <a:solidFill>
                    <a:schemeClr val="tx1">
                      <a:lumMod val="85000"/>
                      <a:lumOff val="15000"/>
                    </a:schemeClr>
                  </a:solidFill>
                  <a:latin typeface="Helvetica Neue Light" panose="02000403000000020004" pitchFamily="2" charset="0"/>
                  <a:ea typeface="Helvetica Neue Light" panose="02000403000000020004" pitchFamily="2" charset="0"/>
                </a:rPr>
                <a:t>15 000</a:t>
              </a:r>
            </a:p>
          </p:txBody>
        </p:sp>
      </p:grpSp>
      <p:sp>
        <p:nvSpPr>
          <p:cNvPr id="15" name="Прямоугольник 14">
            <a:extLst>
              <a:ext uri="{FF2B5EF4-FFF2-40B4-BE49-F238E27FC236}">
                <a16:creationId xmlns:a16="http://schemas.microsoft.com/office/drawing/2014/main" id="{DD9302BD-3070-E5D3-C038-E63AE8FE5361}"/>
              </a:ext>
            </a:extLst>
          </p:cNvPr>
          <p:cNvSpPr/>
          <p:nvPr/>
        </p:nvSpPr>
        <p:spPr>
          <a:xfrm>
            <a:off x="7365828" y="2413338"/>
            <a:ext cx="4824648" cy="2031325"/>
          </a:xfrm>
          <a:prstGeom prst="rect">
            <a:avLst/>
          </a:prstGeom>
        </p:spPr>
        <p:txBody>
          <a:bodyPr wrap="square">
            <a:spAutoFit/>
          </a:bodyPr>
          <a:lstStyle/>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СТАРТ ПРОЕКТА</a:t>
            </a:r>
          </a:p>
          <a:p>
            <a:pPr marL="12700" marR="74930" algn="just"/>
            <a:endPar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a:p>
            <a:pPr marL="12700" marR="74930" algn="just"/>
            <a:r>
              <a:rPr lang="ru-RU" b="1"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мобильные приложения</a:t>
            </a:r>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 </a:t>
            </a:r>
          </a:p>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по всему миру (локализация </a:t>
            </a:r>
            <a:r>
              <a:rPr lang="en-US"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KAZ,RU,EN)</a:t>
            </a:r>
            <a:endPar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a:p>
            <a:pPr marL="12700" marR="74930" algn="just"/>
            <a:endPar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a:p>
            <a:pPr marL="12700" marR="74930" algn="just"/>
            <a:r>
              <a:rPr lang="ru-RU" b="1"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привлечение продавцов</a:t>
            </a:r>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a:t>
            </a:r>
          </a:p>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по всем областным центрам Казахстана</a:t>
            </a:r>
          </a:p>
        </p:txBody>
      </p:sp>
    </p:spTree>
    <p:extLst>
      <p:ext uri="{BB962C8B-B14F-4D97-AF65-F5344CB8AC3E}">
        <p14:creationId xmlns:p14="http://schemas.microsoft.com/office/powerpoint/2010/main" val="114417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20016" y="160785"/>
            <a:ext cx="2540000" cy="8255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3">
            <a:extLst>
              <a:ext uri="{FF2B5EF4-FFF2-40B4-BE49-F238E27FC236}">
                <a16:creationId xmlns:a16="http://schemas.microsoft.com/office/drawing/2014/main" id="{28367EF4-3F78-CFB1-831F-6B3F1D22B53B}"/>
              </a:ext>
            </a:extLst>
          </p:cNvPr>
          <p:cNvGrpSpPr>
            <a:grpSpLocks noChangeAspect="1"/>
          </p:cNvGrpSpPr>
          <p:nvPr/>
        </p:nvGrpSpPr>
        <p:grpSpPr bwMode="auto">
          <a:xfrm>
            <a:off x="1463152" y="1141613"/>
            <a:ext cx="9265696" cy="5430878"/>
            <a:chOff x="111" y="1126"/>
            <a:chExt cx="5526" cy="3239"/>
          </a:xfrm>
          <a:solidFill>
            <a:srgbClr val="D8D8D8"/>
          </a:solidFill>
        </p:grpSpPr>
        <p:grpSp>
          <p:nvGrpSpPr>
            <p:cNvPr id="18" name="Group 4">
              <a:extLst>
                <a:ext uri="{FF2B5EF4-FFF2-40B4-BE49-F238E27FC236}">
                  <a16:creationId xmlns:a16="http://schemas.microsoft.com/office/drawing/2014/main" id="{66E96B83-207A-956A-0DE4-51018F00D0F3}"/>
                </a:ext>
              </a:extLst>
            </p:cNvPr>
            <p:cNvGrpSpPr>
              <a:grpSpLocks/>
            </p:cNvGrpSpPr>
            <p:nvPr/>
          </p:nvGrpSpPr>
          <p:grpSpPr bwMode="auto">
            <a:xfrm>
              <a:off x="898" y="1126"/>
              <a:ext cx="4551" cy="3018"/>
              <a:chOff x="898" y="1126"/>
              <a:chExt cx="4551" cy="3018"/>
            </a:xfrm>
            <a:grpFill/>
          </p:grpSpPr>
          <p:sp>
            <p:nvSpPr>
              <p:cNvPr id="5173" name="Freeform 5">
                <a:extLst>
                  <a:ext uri="{FF2B5EF4-FFF2-40B4-BE49-F238E27FC236}">
                    <a16:creationId xmlns:a16="http://schemas.microsoft.com/office/drawing/2014/main" id="{1028A9BB-5BA3-FB32-84B9-3CF66662C88B}"/>
                  </a:ext>
                </a:extLst>
              </p:cNvPr>
              <p:cNvSpPr>
                <a:spLocks/>
              </p:cNvSpPr>
              <p:nvPr/>
            </p:nvSpPr>
            <p:spPr bwMode="auto">
              <a:xfrm>
                <a:off x="1560" y="2255"/>
                <a:ext cx="35" cy="17"/>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4" name="Freeform 6">
                <a:extLst>
                  <a:ext uri="{FF2B5EF4-FFF2-40B4-BE49-F238E27FC236}">
                    <a16:creationId xmlns:a16="http://schemas.microsoft.com/office/drawing/2014/main" id="{0FF17F8D-1631-4129-2A6C-DC25E3B138DA}"/>
                  </a:ext>
                </a:extLst>
              </p:cNvPr>
              <p:cNvSpPr>
                <a:spLocks/>
              </p:cNvSpPr>
              <p:nvPr/>
            </p:nvSpPr>
            <p:spPr bwMode="auto">
              <a:xfrm>
                <a:off x="3040" y="1999"/>
                <a:ext cx="279" cy="190"/>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5" name="Freeform 7">
                <a:extLst>
                  <a:ext uri="{FF2B5EF4-FFF2-40B4-BE49-F238E27FC236}">
                    <a16:creationId xmlns:a16="http://schemas.microsoft.com/office/drawing/2014/main" id="{FB765798-05BE-C61B-3AD5-DDCF4650BC1A}"/>
                  </a:ext>
                </a:extLst>
              </p:cNvPr>
              <p:cNvSpPr>
                <a:spLocks/>
              </p:cNvSpPr>
              <p:nvPr/>
            </p:nvSpPr>
            <p:spPr bwMode="auto">
              <a:xfrm>
                <a:off x="2318" y="1644"/>
                <a:ext cx="175" cy="91"/>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6" name="Freeform 8">
                <a:extLst>
                  <a:ext uri="{FF2B5EF4-FFF2-40B4-BE49-F238E27FC236}">
                    <a16:creationId xmlns:a16="http://schemas.microsoft.com/office/drawing/2014/main" id="{3D8FF806-54D6-E922-F770-5F8B205A56AC}"/>
                  </a:ext>
                </a:extLst>
              </p:cNvPr>
              <p:cNvSpPr>
                <a:spLocks/>
              </p:cNvSpPr>
              <p:nvPr/>
            </p:nvSpPr>
            <p:spPr bwMode="auto">
              <a:xfrm>
                <a:off x="2536" y="1931"/>
                <a:ext cx="71" cy="9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7" name="Freeform 9">
                <a:extLst>
                  <a:ext uri="{FF2B5EF4-FFF2-40B4-BE49-F238E27FC236}">
                    <a16:creationId xmlns:a16="http://schemas.microsoft.com/office/drawing/2014/main" id="{6CFECE2B-F3C6-84E5-358D-5C55F1F65435}"/>
                  </a:ext>
                </a:extLst>
              </p:cNvPr>
              <p:cNvSpPr>
                <a:spLocks/>
              </p:cNvSpPr>
              <p:nvPr/>
            </p:nvSpPr>
            <p:spPr bwMode="auto">
              <a:xfrm>
                <a:off x="4051" y="2009"/>
                <a:ext cx="498" cy="240"/>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8" name="Freeform 10">
                <a:extLst>
                  <a:ext uri="{FF2B5EF4-FFF2-40B4-BE49-F238E27FC236}">
                    <a16:creationId xmlns:a16="http://schemas.microsoft.com/office/drawing/2014/main" id="{4FE15846-D0FB-4CC5-4B80-C4AABEE2767E}"/>
                  </a:ext>
                </a:extLst>
              </p:cNvPr>
              <p:cNvSpPr>
                <a:spLocks/>
              </p:cNvSpPr>
              <p:nvPr/>
            </p:nvSpPr>
            <p:spPr bwMode="auto">
              <a:xfrm>
                <a:off x="3829" y="1976"/>
                <a:ext cx="951" cy="711"/>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9" name="Freeform 11">
                <a:extLst>
                  <a:ext uri="{FF2B5EF4-FFF2-40B4-BE49-F238E27FC236}">
                    <a16:creationId xmlns:a16="http://schemas.microsoft.com/office/drawing/2014/main" id="{CBDD55B8-6BBE-F2E4-C75F-870A4F781ADB}"/>
                  </a:ext>
                </a:extLst>
              </p:cNvPr>
              <p:cNvSpPr>
                <a:spLocks noEditPoints="1"/>
              </p:cNvSpPr>
              <p:nvPr/>
            </p:nvSpPr>
            <p:spPr bwMode="auto">
              <a:xfrm>
                <a:off x="5259" y="3746"/>
                <a:ext cx="190" cy="26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0" name="Freeform 12">
                <a:extLst>
                  <a:ext uri="{FF2B5EF4-FFF2-40B4-BE49-F238E27FC236}">
                    <a16:creationId xmlns:a16="http://schemas.microsoft.com/office/drawing/2014/main" id="{36736CE2-673D-B5CA-32DC-BF2E6489BECF}"/>
                  </a:ext>
                </a:extLst>
              </p:cNvPr>
              <p:cNvSpPr>
                <a:spLocks/>
              </p:cNvSpPr>
              <p:nvPr/>
            </p:nvSpPr>
            <p:spPr bwMode="auto">
              <a:xfrm>
                <a:off x="1575" y="1126"/>
                <a:ext cx="949" cy="696"/>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1" name="Freeform 13">
                <a:extLst>
                  <a:ext uri="{FF2B5EF4-FFF2-40B4-BE49-F238E27FC236}">
                    <a16:creationId xmlns:a16="http://schemas.microsoft.com/office/drawing/2014/main" id="{5A8713B8-1F51-8778-BFF3-23B37256D6AC}"/>
                  </a:ext>
                </a:extLst>
              </p:cNvPr>
              <p:cNvSpPr>
                <a:spLocks/>
              </p:cNvSpPr>
              <p:nvPr/>
            </p:nvSpPr>
            <p:spPr bwMode="auto">
              <a:xfrm>
                <a:off x="3364" y="3294"/>
                <a:ext cx="116" cy="276"/>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2" name="Freeform 14">
                <a:extLst>
                  <a:ext uri="{FF2B5EF4-FFF2-40B4-BE49-F238E27FC236}">
                    <a16:creationId xmlns:a16="http://schemas.microsoft.com/office/drawing/2014/main" id="{2D1B81F8-1116-9EF8-3052-79E0CFF29E3B}"/>
                  </a:ext>
                </a:extLst>
              </p:cNvPr>
              <p:cNvSpPr>
                <a:spLocks/>
              </p:cNvSpPr>
              <p:nvPr/>
            </p:nvSpPr>
            <p:spPr bwMode="auto">
              <a:xfrm>
                <a:off x="898" y="2433"/>
                <a:ext cx="470" cy="363"/>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3" name="Freeform 15">
                <a:extLst>
                  <a:ext uri="{FF2B5EF4-FFF2-40B4-BE49-F238E27FC236}">
                    <a16:creationId xmlns:a16="http://schemas.microsoft.com/office/drawing/2014/main" id="{6FBB8DC7-B29F-F170-18FC-698DCAB5F07D}"/>
                  </a:ext>
                </a:extLst>
              </p:cNvPr>
              <p:cNvSpPr>
                <a:spLocks/>
              </p:cNvSpPr>
              <p:nvPr/>
            </p:nvSpPr>
            <p:spPr bwMode="auto">
              <a:xfrm>
                <a:off x="1329" y="2718"/>
                <a:ext cx="17" cy="51"/>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4" name="Freeform 16">
                <a:extLst>
                  <a:ext uri="{FF2B5EF4-FFF2-40B4-BE49-F238E27FC236}">
                    <a16:creationId xmlns:a16="http://schemas.microsoft.com/office/drawing/2014/main" id="{E676F689-C10A-3F12-F032-1476371C58FC}"/>
                  </a:ext>
                </a:extLst>
              </p:cNvPr>
              <p:cNvSpPr>
                <a:spLocks/>
              </p:cNvSpPr>
              <p:nvPr/>
            </p:nvSpPr>
            <p:spPr bwMode="auto">
              <a:xfrm>
                <a:off x="1626" y="3252"/>
                <a:ext cx="198" cy="262"/>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5" name="Freeform 17">
                <a:extLst>
                  <a:ext uri="{FF2B5EF4-FFF2-40B4-BE49-F238E27FC236}">
                    <a16:creationId xmlns:a16="http://schemas.microsoft.com/office/drawing/2014/main" id="{ED6F7CD5-CBFC-1A5E-8E98-1011E7D1129A}"/>
                  </a:ext>
                </a:extLst>
              </p:cNvPr>
              <p:cNvSpPr>
                <a:spLocks/>
              </p:cNvSpPr>
              <p:nvPr/>
            </p:nvSpPr>
            <p:spPr bwMode="auto">
              <a:xfrm>
                <a:off x="1738" y="3438"/>
                <a:ext cx="130" cy="173"/>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6" name="Freeform 18">
                <a:extLst>
                  <a:ext uri="{FF2B5EF4-FFF2-40B4-BE49-F238E27FC236}">
                    <a16:creationId xmlns:a16="http://schemas.microsoft.com/office/drawing/2014/main" id="{002AE840-4438-2578-63C3-6456A43091F4}"/>
                  </a:ext>
                </a:extLst>
              </p:cNvPr>
              <p:cNvSpPr>
                <a:spLocks/>
              </p:cNvSpPr>
              <p:nvPr/>
            </p:nvSpPr>
            <p:spPr bwMode="auto">
              <a:xfrm>
                <a:off x="1798" y="3653"/>
                <a:ext cx="90" cy="107"/>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7" name="Freeform 19">
                <a:extLst>
                  <a:ext uri="{FF2B5EF4-FFF2-40B4-BE49-F238E27FC236}">
                    <a16:creationId xmlns:a16="http://schemas.microsoft.com/office/drawing/2014/main" id="{62C6FF9E-9DD7-0638-A6EA-5AD711E56FC9}"/>
                  </a:ext>
                </a:extLst>
              </p:cNvPr>
              <p:cNvSpPr>
                <a:spLocks/>
              </p:cNvSpPr>
              <p:nvPr/>
            </p:nvSpPr>
            <p:spPr bwMode="auto">
              <a:xfrm>
                <a:off x="1445" y="3071"/>
                <a:ext cx="200" cy="351"/>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8" name="Freeform 20">
                <a:extLst>
                  <a:ext uri="{FF2B5EF4-FFF2-40B4-BE49-F238E27FC236}">
                    <a16:creationId xmlns:a16="http://schemas.microsoft.com/office/drawing/2014/main" id="{D0862935-D048-CD1C-895B-F7247DD05452}"/>
                  </a:ext>
                </a:extLst>
              </p:cNvPr>
              <p:cNvSpPr>
                <a:spLocks/>
              </p:cNvSpPr>
              <p:nvPr/>
            </p:nvSpPr>
            <p:spPr bwMode="auto">
              <a:xfrm>
                <a:off x="1480" y="2835"/>
                <a:ext cx="192" cy="318"/>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89" name="Freeform 21">
                <a:extLst>
                  <a:ext uri="{FF2B5EF4-FFF2-40B4-BE49-F238E27FC236}">
                    <a16:creationId xmlns:a16="http://schemas.microsoft.com/office/drawing/2014/main" id="{F3AF44EE-4FA0-C4B4-EA08-F18D145689AD}"/>
                  </a:ext>
                </a:extLst>
              </p:cNvPr>
              <p:cNvSpPr>
                <a:spLocks/>
              </p:cNvSpPr>
              <p:nvPr/>
            </p:nvSpPr>
            <p:spPr bwMode="auto">
              <a:xfrm>
                <a:off x="1570" y="2833"/>
                <a:ext cx="215" cy="229"/>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0" name="Freeform 22">
                <a:extLst>
                  <a:ext uri="{FF2B5EF4-FFF2-40B4-BE49-F238E27FC236}">
                    <a16:creationId xmlns:a16="http://schemas.microsoft.com/office/drawing/2014/main" id="{1A816701-B7A2-8C04-B1D5-F909F83B0AB8}"/>
                  </a:ext>
                </a:extLst>
              </p:cNvPr>
              <p:cNvSpPr>
                <a:spLocks/>
              </p:cNvSpPr>
              <p:nvPr/>
            </p:nvSpPr>
            <p:spPr bwMode="auto">
              <a:xfrm>
                <a:off x="1746" y="2910"/>
                <a:ext cx="85" cy="144"/>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1" name="Freeform 23">
                <a:extLst>
                  <a:ext uri="{FF2B5EF4-FFF2-40B4-BE49-F238E27FC236}">
                    <a16:creationId xmlns:a16="http://schemas.microsoft.com/office/drawing/2014/main" id="{6D769F69-8DE6-A5A9-E18D-3F8FE5500D40}"/>
                  </a:ext>
                </a:extLst>
              </p:cNvPr>
              <p:cNvSpPr>
                <a:spLocks/>
              </p:cNvSpPr>
              <p:nvPr/>
            </p:nvSpPr>
            <p:spPr bwMode="auto">
              <a:xfrm>
                <a:off x="1806" y="2957"/>
                <a:ext cx="64" cy="85"/>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2" name="Freeform 24">
                <a:extLst>
                  <a:ext uri="{FF2B5EF4-FFF2-40B4-BE49-F238E27FC236}">
                    <a16:creationId xmlns:a16="http://schemas.microsoft.com/office/drawing/2014/main" id="{D23F8A70-6EB9-8E2D-7C09-068EFF3B638E}"/>
                  </a:ext>
                </a:extLst>
              </p:cNvPr>
              <p:cNvSpPr>
                <a:spLocks/>
              </p:cNvSpPr>
              <p:nvPr/>
            </p:nvSpPr>
            <p:spPr bwMode="auto">
              <a:xfrm>
                <a:off x="1862" y="2965"/>
                <a:ext cx="45" cy="70"/>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3" name="Freeform 25">
                <a:extLst>
                  <a:ext uri="{FF2B5EF4-FFF2-40B4-BE49-F238E27FC236}">
                    <a16:creationId xmlns:a16="http://schemas.microsoft.com/office/drawing/2014/main" id="{D67B5244-0DE6-FB04-C987-EBA7229DEB70}"/>
                  </a:ext>
                </a:extLst>
              </p:cNvPr>
              <p:cNvSpPr>
                <a:spLocks/>
              </p:cNvSpPr>
              <p:nvPr/>
            </p:nvSpPr>
            <p:spPr bwMode="auto">
              <a:xfrm>
                <a:off x="1378" y="2858"/>
                <a:ext cx="52" cy="62"/>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4" name="Freeform 26">
                <a:extLst>
                  <a:ext uri="{FF2B5EF4-FFF2-40B4-BE49-F238E27FC236}">
                    <a16:creationId xmlns:a16="http://schemas.microsoft.com/office/drawing/2014/main" id="{D5FAC237-5BB9-BC39-9961-BCA01A272223}"/>
                  </a:ext>
                </a:extLst>
              </p:cNvPr>
              <p:cNvSpPr>
                <a:spLocks/>
              </p:cNvSpPr>
              <p:nvPr/>
            </p:nvSpPr>
            <p:spPr bwMode="auto">
              <a:xfrm>
                <a:off x="1350" y="2786"/>
                <a:ext cx="70" cy="86"/>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5" name="Freeform 27">
                <a:extLst>
                  <a:ext uri="{FF2B5EF4-FFF2-40B4-BE49-F238E27FC236}">
                    <a16:creationId xmlns:a16="http://schemas.microsoft.com/office/drawing/2014/main" id="{E68EDD79-49AB-E48D-C334-C240B6C60289}"/>
                  </a:ext>
                </a:extLst>
              </p:cNvPr>
              <p:cNvSpPr>
                <a:spLocks/>
              </p:cNvSpPr>
              <p:nvPr/>
            </p:nvSpPr>
            <p:spPr bwMode="auto">
              <a:xfrm>
                <a:off x="1323" y="2767"/>
                <a:ext cx="97" cy="60"/>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6" name="Freeform 28">
                <a:extLst>
                  <a:ext uri="{FF2B5EF4-FFF2-40B4-BE49-F238E27FC236}">
                    <a16:creationId xmlns:a16="http://schemas.microsoft.com/office/drawing/2014/main" id="{E55A2A0B-08D2-21B6-182A-A1DFDBF1A029}"/>
                  </a:ext>
                </a:extLst>
              </p:cNvPr>
              <p:cNvSpPr>
                <a:spLocks/>
              </p:cNvSpPr>
              <p:nvPr/>
            </p:nvSpPr>
            <p:spPr bwMode="auto">
              <a:xfrm>
                <a:off x="1314" y="2800"/>
                <a:ext cx="38" cy="23"/>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7" name="Freeform 29">
                <a:extLst>
                  <a:ext uri="{FF2B5EF4-FFF2-40B4-BE49-F238E27FC236}">
                    <a16:creationId xmlns:a16="http://schemas.microsoft.com/office/drawing/2014/main" id="{D2918AA0-7098-B5CC-63E4-A8F746BFDB71}"/>
                  </a:ext>
                </a:extLst>
              </p:cNvPr>
              <p:cNvSpPr>
                <a:spLocks/>
              </p:cNvSpPr>
              <p:nvPr/>
            </p:nvSpPr>
            <p:spPr bwMode="auto">
              <a:xfrm>
                <a:off x="1282" y="2734"/>
                <a:ext cx="59" cy="78"/>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8" name="Freeform 30">
                <a:extLst>
                  <a:ext uri="{FF2B5EF4-FFF2-40B4-BE49-F238E27FC236}">
                    <a16:creationId xmlns:a16="http://schemas.microsoft.com/office/drawing/2014/main" id="{2A1BC4DE-11FE-98EC-0EF0-9CC2639F86C4}"/>
                  </a:ext>
                </a:extLst>
              </p:cNvPr>
              <p:cNvSpPr>
                <a:spLocks/>
              </p:cNvSpPr>
              <p:nvPr/>
            </p:nvSpPr>
            <p:spPr bwMode="auto">
              <a:xfrm>
                <a:off x="1451" y="3046"/>
                <a:ext cx="91" cy="124"/>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99" name="Freeform 31">
                <a:extLst>
                  <a:ext uri="{FF2B5EF4-FFF2-40B4-BE49-F238E27FC236}">
                    <a16:creationId xmlns:a16="http://schemas.microsoft.com/office/drawing/2014/main" id="{1292B93A-4DF6-2331-406A-D115D1414F6C}"/>
                  </a:ext>
                </a:extLst>
              </p:cNvPr>
              <p:cNvSpPr>
                <a:spLocks/>
              </p:cNvSpPr>
              <p:nvPr/>
            </p:nvSpPr>
            <p:spPr bwMode="auto">
              <a:xfrm>
                <a:off x="1292" y="3068"/>
                <a:ext cx="12" cy="27"/>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0" name="Freeform 32">
                <a:extLst>
                  <a:ext uri="{FF2B5EF4-FFF2-40B4-BE49-F238E27FC236}">
                    <a16:creationId xmlns:a16="http://schemas.microsoft.com/office/drawing/2014/main" id="{CFE07969-9152-AD66-D345-86D823C48EF6}"/>
                  </a:ext>
                </a:extLst>
              </p:cNvPr>
              <p:cNvSpPr>
                <a:spLocks/>
              </p:cNvSpPr>
              <p:nvPr/>
            </p:nvSpPr>
            <p:spPr bwMode="auto">
              <a:xfrm>
                <a:off x="1306" y="3079"/>
                <a:ext cx="8" cy="1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1" name="Freeform 33">
                <a:extLst>
                  <a:ext uri="{FF2B5EF4-FFF2-40B4-BE49-F238E27FC236}">
                    <a16:creationId xmlns:a16="http://schemas.microsoft.com/office/drawing/2014/main" id="{1D73AD90-981A-1F51-9496-F5EC92EB5292}"/>
                  </a:ext>
                </a:extLst>
              </p:cNvPr>
              <p:cNvSpPr>
                <a:spLocks/>
              </p:cNvSpPr>
              <p:nvPr/>
            </p:nvSpPr>
            <p:spPr bwMode="auto">
              <a:xfrm>
                <a:off x="1319" y="3085"/>
                <a:ext cx="6" cy="6"/>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2" name="Freeform 34">
                <a:extLst>
                  <a:ext uri="{FF2B5EF4-FFF2-40B4-BE49-F238E27FC236}">
                    <a16:creationId xmlns:a16="http://schemas.microsoft.com/office/drawing/2014/main" id="{F16D514C-CB6F-8F11-95BA-AF5A89C69DCB}"/>
                  </a:ext>
                </a:extLst>
              </p:cNvPr>
              <p:cNvSpPr>
                <a:spLocks/>
              </p:cNvSpPr>
              <p:nvPr/>
            </p:nvSpPr>
            <p:spPr bwMode="auto">
              <a:xfrm>
                <a:off x="1304" y="3073"/>
                <a:ext cx="6" cy="1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3" name="Freeform 35">
                <a:extLst>
                  <a:ext uri="{FF2B5EF4-FFF2-40B4-BE49-F238E27FC236}">
                    <a16:creationId xmlns:a16="http://schemas.microsoft.com/office/drawing/2014/main" id="{1D21B4EB-138D-EDA4-0076-41F897E0A7DD}"/>
                  </a:ext>
                </a:extLst>
              </p:cNvPr>
              <p:cNvSpPr>
                <a:spLocks/>
              </p:cNvSpPr>
              <p:nvPr/>
            </p:nvSpPr>
            <p:spPr bwMode="auto">
              <a:xfrm>
                <a:off x="1288" y="3077"/>
                <a:ext cx="10" cy="6"/>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4" name="Freeform 36">
                <a:extLst>
                  <a:ext uri="{FF2B5EF4-FFF2-40B4-BE49-F238E27FC236}">
                    <a16:creationId xmlns:a16="http://schemas.microsoft.com/office/drawing/2014/main" id="{87F697F6-8BCD-FA07-92A0-A2A74B17B8A3}"/>
                  </a:ext>
                </a:extLst>
              </p:cNvPr>
              <p:cNvSpPr>
                <a:spLocks/>
              </p:cNvSpPr>
              <p:nvPr/>
            </p:nvSpPr>
            <p:spPr bwMode="auto">
              <a:xfrm>
                <a:off x="1306" y="3095"/>
                <a:ext cx="6" cy="6"/>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5" name="Freeform 37">
                <a:extLst>
                  <a:ext uri="{FF2B5EF4-FFF2-40B4-BE49-F238E27FC236}">
                    <a16:creationId xmlns:a16="http://schemas.microsoft.com/office/drawing/2014/main" id="{C7854D72-70A3-FB35-906F-AEC04D83FC6E}"/>
                  </a:ext>
                </a:extLst>
              </p:cNvPr>
              <p:cNvSpPr>
                <a:spLocks/>
              </p:cNvSpPr>
              <p:nvPr/>
            </p:nvSpPr>
            <p:spPr bwMode="auto">
              <a:xfrm>
                <a:off x="1306" y="3066"/>
                <a:ext cx="4" cy="2"/>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6" name="Freeform 38">
                <a:extLst>
                  <a:ext uri="{FF2B5EF4-FFF2-40B4-BE49-F238E27FC236}">
                    <a16:creationId xmlns:a16="http://schemas.microsoft.com/office/drawing/2014/main" id="{79116ADD-1BAD-B02A-F392-144F75D343E9}"/>
                  </a:ext>
                </a:extLst>
              </p:cNvPr>
              <p:cNvSpPr>
                <a:spLocks/>
              </p:cNvSpPr>
              <p:nvPr/>
            </p:nvSpPr>
            <p:spPr bwMode="auto">
              <a:xfrm>
                <a:off x="1496" y="2718"/>
                <a:ext cx="35" cy="18"/>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7" name="Freeform 39">
                <a:extLst>
                  <a:ext uri="{FF2B5EF4-FFF2-40B4-BE49-F238E27FC236}">
                    <a16:creationId xmlns:a16="http://schemas.microsoft.com/office/drawing/2014/main" id="{BD5527DD-91D9-5B4D-343E-B99A80E7A82E}"/>
                  </a:ext>
                </a:extLst>
              </p:cNvPr>
              <p:cNvSpPr>
                <a:spLocks/>
              </p:cNvSpPr>
              <p:nvPr/>
            </p:nvSpPr>
            <p:spPr bwMode="auto">
              <a:xfrm>
                <a:off x="1554" y="2691"/>
                <a:ext cx="47" cy="43"/>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8" name="Freeform 40">
                <a:extLst>
                  <a:ext uri="{FF2B5EF4-FFF2-40B4-BE49-F238E27FC236}">
                    <a16:creationId xmlns:a16="http://schemas.microsoft.com/office/drawing/2014/main" id="{A5D8E444-CFC1-A0F4-2DFC-657D6BBB6589}"/>
                  </a:ext>
                </a:extLst>
              </p:cNvPr>
              <p:cNvSpPr>
                <a:spLocks/>
              </p:cNvSpPr>
              <p:nvPr/>
            </p:nvSpPr>
            <p:spPr bwMode="auto">
              <a:xfrm>
                <a:off x="1593" y="2687"/>
                <a:ext cx="58" cy="53"/>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09" name="Freeform 41">
                <a:extLst>
                  <a:ext uri="{FF2B5EF4-FFF2-40B4-BE49-F238E27FC236}">
                    <a16:creationId xmlns:a16="http://schemas.microsoft.com/office/drawing/2014/main" id="{9C9BB86E-E6D6-28FA-4C4B-6614B951353F}"/>
                  </a:ext>
                </a:extLst>
              </p:cNvPr>
              <p:cNvSpPr>
                <a:spLocks/>
              </p:cNvSpPr>
              <p:nvPr/>
            </p:nvSpPr>
            <p:spPr bwMode="auto">
              <a:xfrm>
                <a:off x="3748" y="2369"/>
                <a:ext cx="454" cy="561"/>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0" name="Freeform 42">
                <a:extLst>
                  <a:ext uri="{FF2B5EF4-FFF2-40B4-BE49-F238E27FC236}">
                    <a16:creationId xmlns:a16="http://schemas.microsoft.com/office/drawing/2014/main" id="{AA216189-93AC-5DA3-89D7-84D9E52801E2}"/>
                  </a:ext>
                </a:extLst>
              </p:cNvPr>
              <p:cNvSpPr>
                <a:spLocks/>
              </p:cNvSpPr>
              <p:nvPr/>
            </p:nvSpPr>
            <p:spPr bwMode="auto">
              <a:xfrm>
                <a:off x="3928" y="2480"/>
                <a:ext cx="132" cy="87"/>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1" name="Freeform 43">
                <a:extLst>
                  <a:ext uri="{FF2B5EF4-FFF2-40B4-BE49-F238E27FC236}">
                    <a16:creationId xmlns:a16="http://schemas.microsoft.com/office/drawing/2014/main" id="{A0E69AC7-F93F-7700-9337-A2C0713118D8}"/>
                  </a:ext>
                </a:extLst>
              </p:cNvPr>
              <p:cNvSpPr>
                <a:spLocks/>
              </p:cNvSpPr>
              <p:nvPr/>
            </p:nvSpPr>
            <p:spPr bwMode="auto">
              <a:xfrm>
                <a:off x="4062" y="2523"/>
                <a:ext cx="58" cy="38"/>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2" name="Freeform 44">
                <a:extLst>
                  <a:ext uri="{FF2B5EF4-FFF2-40B4-BE49-F238E27FC236}">
                    <a16:creationId xmlns:a16="http://schemas.microsoft.com/office/drawing/2014/main" id="{B7C19E71-EB51-CA1C-7E5A-4332916E8960}"/>
                  </a:ext>
                </a:extLst>
              </p:cNvPr>
              <p:cNvSpPr>
                <a:spLocks/>
              </p:cNvSpPr>
              <p:nvPr/>
            </p:nvSpPr>
            <p:spPr bwMode="auto">
              <a:xfrm>
                <a:off x="4051" y="2559"/>
                <a:ext cx="75" cy="123"/>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3" name="Freeform 45">
                <a:extLst>
                  <a:ext uri="{FF2B5EF4-FFF2-40B4-BE49-F238E27FC236}">
                    <a16:creationId xmlns:a16="http://schemas.microsoft.com/office/drawing/2014/main" id="{47AACB22-19EA-8A1D-D4C0-7DE4F984C27E}"/>
                  </a:ext>
                </a:extLst>
              </p:cNvPr>
              <p:cNvSpPr>
                <a:spLocks/>
              </p:cNvSpPr>
              <p:nvPr/>
            </p:nvSpPr>
            <p:spPr bwMode="auto">
              <a:xfrm>
                <a:off x="3632" y="2313"/>
                <a:ext cx="221" cy="198"/>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4" name="Freeform 46">
                <a:extLst>
                  <a:ext uri="{FF2B5EF4-FFF2-40B4-BE49-F238E27FC236}">
                    <a16:creationId xmlns:a16="http://schemas.microsoft.com/office/drawing/2014/main" id="{1BDF5F75-343F-DE41-03F1-E36A9DC59B8B}"/>
                  </a:ext>
                </a:extLst>
              </p:cNvPr>
              <p:cNvSpPr>
                <a:spLocks/>
              </p:cNvSpPr>
              <p:nvPr/>
            </p:nvSpPr>
            <p:spPr bwMode="auto">
              <a:xfrm>
                <a:off x="3637" y="2344"/>
                <a:ext cx="260" cy="275"/>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5" name="Freeform 47">
                <a:extLst>
                  <a:ext uri="{FF2B5EF4-FFF2-40B4-BE49-F238E27FC236}">
                    <a16:creationId xmlns:a16="http://schemas.microsoft.com/office/drawing/2014/main" id="{02A2CC5C-3351-EE74-5BE9-4E9848A2B77B}"/>
                  </a:ext>
                </a:extLst>
              </p:cNvPr>
              <p:cNvSpPr>
                <a:spLocks/>
              </p:cNvSpPr>
              <p:nvPr/>
            </p:nvSpPr>
            <p:spPr bwMode="auto">
              <a:xfrm>
                <a:off x="3377" y="2284"/>
                <a:ext cx="297" cy="30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6" name="Freeform 48">
                <a:extLst>
                  <a:ext uri="{FF2B5EF4-FFF2-40B4-BE49-F238E27FC236}">
                    <a16:creationId xmlns:a16="http://schemas.microsoft.com/office/drawing/2014/main" id="{1A6672DD-3BA8-D79B-FFA6-F395890249CD}"/>
                  </a:ext>
                </a:extLst>
              </p:cNvPr>
              <p:cNvSpPr>
                <a:spLocks/>
              </p:cNvSpPr>
              <p:nvPr/>
            </p:nvSpPr>
            <p:spPr bwMode="auto">
              <a:xfrm>
                <a:off x="3102" y="2232"/>
                <a:ext cx="287" cy="1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217" name="Freeform 49">
                <a:extLst>
                  <a:ext uri="{FF2B5EF4-FFF2-40B4-BE49-F238E27FC236}">
                    <a16:creationId xmlns:a16="http://schemas.microsoft.com/office/drawing/2014/main" id="{A96EDE54-6D63-C03B-88A4-ED178D9A8232}"/>
                  </a:ext>
                </a:extLst>
              </p:cNvPr>
              <p:cNvSpPr>
                <a:spLocks/>
              </p:cNvSpPr>
              <p:nvPr/>
            </p:nvSpPr>
            <p:spPr bwMode="auto">
              <a:xfrm>
                <a:off x="3505" y="2220"/>
                <a:ext cx="224" cy="16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18" name="Freeform 50">
                <a:extLst>
                  <a:ext uri="{FF2B5EF4-FFF2-40B4-BE49-F238E27FC236}">
                    <a16:creationId xmlns:a16="http://schemas.microsoft.com/office/drawing/2014/main" id="{DB9B3A30-8036-4902-045A-5EFD981A5A5D}"/>
                  </a:ext>
                </a:extLst>
              </p:cNvPr>
              <p:cNvSpPr>
                <a:spLocks/>
              </p:cNvSpPr>
              <p:nvPr/>
            </p:nvSpPr>
            <p:spPr bwMode="auto">
              <a:xfrm>
                <a:off x="3560" y="2160"/>
                <a:ext cx="271" cy="184"/>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219" name="Freeform 51">
                <a:extLst>
                  <a:ext uri="{FF2B5EF4-FFF2-40B4-BE49-F238E27FC236}">
                    <a16:creationId xmlns:a16="http://schemas.microsoft.com/office/drawing/2014/main" id="{7B780A1F-6616-2B8C-DE20-4ACFF104DA4D}"/>
                  </a:ext>
                </a:extLst>
              </p:cNvPr>
              <p:cNvSpPr>
                <a:spLocks/>
              </p:cNvSpPr>
              <p:nvPr/>
            </p:nvSpPr>
            <p:spPr bwMode="auto">
              <a:xfrm>
                <a:off x="3767" y="2212"/>
                <a:ext cx="167" cy="89"/>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220" name="Freeform 52">
                <a:extLst>
                  <a:ext uri="{FF2B5EF4-FFF2-40B4-BE49-F238E27FC236}">
                    <a16:creationId xmlns:a16="http://schemas.microsoft.com/office/drawing/2014/main" id="{7D68128C-B115-4B48-79C1-26D9AAF122A8}"/>
                  </a:ext>
                </a:extLst>
              </p:cNvPr>
              <p:cNvSpPr>
                <a:spLocks/>
              </p:cNvSpPr>
              <p:nvPr/>
            </p:nvSpPr>
            <p:spPr bwMode="auto">
              <a:xfrm>
                <a:off x="3734" y="2259"/>
                <a:ext cx="124" cy="97"/>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1" name="Freeform 53">
                <a:extLst>
                  <a:ext uri="{FF2B5EF4-FFF2-40B4-BE49-F238E27FC236}">
                    <a16:creationId xmlns:a16="http://schemas.microsoft.com/office/drawing/2014/main" id="{B955DFA6-A33A-9B9F-A27B-AE7F6EA6C689}"/>
                  </a:ext>
                </a:extLst>
              </p:cNvPr>
              <p:cNvSpPr>
                <a:spLocks/>
              </p:cNvSpPr>
              <p:nvPr/>
            </p:nvSpPr>
            <p:spPr bwMode="auto">
              <a:xfrm>
                <a:off x="4545" y="2583"/>
                <a:ext cx="33" cy="79"/>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2" name="Freeform 54">
                <a:extLst>
                  <a:ext uri="{FF2B5EF4-FFF2-40B4-BE49-F238E27FC236}">
                    <a16:creationId xmlns:a16="http://schemas.microsoft.com/office/drawing/2014/main" id="{D94133D3-E85A-8E9C-4274-7BF90DC89826}"/>
                  </a:ext>
                </a:extLst>
              </p:cNvPr>
              <p:cNvSpPr>
                <a:spLocks/>
              </p:cNvSpPr>
              <p:nvPr/>
            </p:nvSpPr>
            <p:spPr bwMode="auto">
              <a:xfrm>
                <a:off x="4615" y="2218"/>
                <a:ext cx="97" cy="118"/>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3" name="Freeform 55">
                <a:extLst>
                  <a:ext uri="{FF2B5EF4-FFF2-40B4-BE49-F238E27FC236}">
                    <a16:creationId xmlns:a16="http://schemas.microsoft.com/office/drawing/2014/main" id="{06201DBA-089A-38C6-C89A-654CB2199676}"/>
                  </a:ext>
                </a:extLst>
              </p:cNvPr>
              <p:cNvSpPr>
                <a:spLocks/>
              </p:cNvSpPr>
              <p:nvPr/>
            </p:nvSpPr>
            <p:spPr bwMode="auto">
              <a:xfrm>
                <a:off x="4640" y="2311"/>
                <a:ext cx="55" cy="93"/>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4" name="Freeform 56">
                <a:extLst>
                  <a:ext uri="{FF2B5EF4-FFF2-40B4-BE49-F238E27FC236}">
                    <a16:creationId xmlns:a16="http://schemas.microsoft.com/office/drawing/2014/main" id="{D3B89C81-7042-63A0-1B15-A6210D61F64A}"/>
                  </a:ext>
                </a:extLst>
              </p:cNvPr>
              <p:cNvSpPr>
                <a:spLocks/>
              </p:cNvSpPr>
              <p:nvPr/>
            </p:nvSpPr>
            <p:spPr bwMode="auto">
              <a:xfrm>
                <a:off x="4638" y="2418"/>
                <a:ext cx="18" cy="11"/>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5" name="Freeform 57">
                <a:extLst>
                  <a:ext uri="{FF2B5EF4-FFF2-40B4-BE49-F238E27FC236}">
                    <a16:creationId xmlns:a16="http://schemas.microsoft.com/office/drawing/2014/main" id="{A5EBD649-449E-02A0-0593-3F894C0A79F8}"/>
                  </a:ext>
                </a:extLst>
              </p:cNvPr>
              <p:cNvSpPr>
                <a:spLocks/>
              </p:cNvSpPr>
              <p:nvPr/>
            </p:nvSpPr>
            <p:spPr bwMode="auto">
              <a:xfrm>
                <a:off x="4689" y="2394"/>
                <a:ext cx="6" cy="1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6" name="Freeform 58">
                <a:extLst>
                  <a:ext uri="{FF2B5EF4-FFF2-40B4-BE49-F238E27FC236}">
                    <a16:creationId xmlns:a16="http://schemas.microsoft.com/office/drawing/2014/main" id="{35536190-0BC3-9F9B-C76F-8AF1CF650FE0}"/>
                  </a:ext>
                </a:extLst>
              </p:cNvPr>
              <p:cNvSpPr>
                <a:spLocks/>
              </p:cNvSpPr>
              <p:nvPr/>
            </p:nvSpPr>
            <p:spPr bwMode="auto">
              <a:xfrm>
                <a:off x="4638" y="2398"/>
                <a:ext cx="8" cy="4"/>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7" name="Freeform 59">
                <a:extLst>
                  <a:ext uri="{FF2B5EF4-FFF2-40B4-BE49-F238E27FC236}">
                    <a16:creationId xmlns:a16="http://schemas.microsoft.com/office/drawing/2014/main" id="{B38D3F65-A433-75A1-7898-A7D2DA1E89BC}"/>
                  </a:ext>
                </a:extLst>
              </p:cNvPr>
              <p:cNvSpPr>
                <a:spLocks/>
              </p:cNvSpPr>
              <p:nvPr/>
            </p:nvSpPr>
            <p:spPr bwMode="auto">
              <a:xfrm>
                <a:off x="4638" y="2389"/>
                <a:ext cx="2" cy="5"/>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8" name="Freeform 60">
                <a:extLst>
                  <a:ext uri="{FF2B5EF4-FFF2-40B4-BE49-F238E27FC236}">
                    <a16:creationId xmlns:a16="http://schemas.microsoft.com/office/drawing/2014/main" id="{C2D52006-33C6-B485-6372-A0AB9733ABAE}"/>
                  </a:ext>
                </a:extLst>
              </p:cNvPr>
              <p:cNvSpPr>
                <a:spLocks/>
              </p:cNvSpPr>
              <p:nvPr/>
            </p:nvSpPr>
            <p:spPr bwMode="auto">
              <a:xfrm>
                <a:off x="4644" y="2356"/>
                <a:ext cx="2" cy="4"/>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29" name="Freeform 61">
                <a:extLst>
                  <a:ext uri="{FF2B5EF4-FFF2-40B4-BE49-F238E27FC236}">
                    <a16:creationId xmlns:a16="http://schemas.microsoft.com/office/drawing/2014/main" id="{7680981F-6660-5F80-162D-F9F6455FCCA5}"/>
                  </a:ext>
                </a:extLst>
              </p:cNvPr>
              <p:cNvSpPr>
                <a:spLocks/>
              </p:cNvSpPr>
              <p:nvPr/>
            </p:nvSpPr>
            <p:spPr bwMode="auto">
              <a:xfrm>
                <a:off x="4677" y="2389"/>
                <a:ext cx="6" cy="5"/>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0" name="Freeform 62">
                <a:extLst>
                  <a:ext uri="{FF2B5EF4-FFF2-40B4-BE49-F238E27FC236}">
                    <a16:creationId xmlns:a16="http://schemas.microsoft.com/office/drawing/2014/main" id="{D34D0C66-EE74-6075-ED09-496CD4DCA27D}"/>
                  </a:ext>
                </a:extLst>
              </p:cNvPr>
              <p:cNvSpPr>
                <a:spLocks/>
              </p:cNvSpPr>
              <p:nvPr/>
            </p:nvSpPr>
            <p:spPr bwMode="auto">
              <a:xfrm>
                <a:off x="4667" y="2389"/>
                <a:ext cx="4" cy="5"/>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1" name="Freeform 63">
                <a:extLst>
                  <a:ext uri="{FF2B5EF4-FFF2-40B4-BE49-F238E27FC236}">
                    <a16:creationId xmlns:a16="http://schemas.microsoft.com/office/drawing/2014/main" id="{8D162445-D2A1-3426-16BF-55556B9A39BB}"/>
                  </a:ext>
                </a:extLst>
              </p:cNvPr>
              <p:cNvSpPr>
                <a:spLocks/>
              </p:cNvSpPr>
              <p:nvPr/>
            </p:nvSpPr>
            <p:spPr bwMode="auto">
              <a:xfrm>
                <a:off x="4646" y="2404"/>
                <a:ext cx="4" cy="4"/>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2" name="Freeform 64">
                <a:extLst>
                  <a:ext uri="{FF2B5EF4-FFF2-40B4-BE49-F238E27FC236}">
                    <a16:creationId xmlns:a16="http://schemas.microsoft.com/office/drawing/2014/main" id="{EDBA34B5-388E-0F30-0565-9018ED5BE9E9}"/>
                  </a:ext>
                </a:extLst>
              </p:cNvPr>
              <p:cNvSpPr>
                <a:spLocks/>
              </p:cNvSpPr>
              <p:nvPr/>
            </p:nvSpPr>
            <p:spPr bwMode="auto">
              <a:xfrm>
                <a:off x="4644" y="2329"/>
                <a:ext cx="2" cy="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3" name="Freeform 65">
                <a:extLst>
                  <a:ext uri="{FF2B5EF4-FFF2-40B4-BE49-F238E27FC236}">
                    <a16:creationId xmlns:a16="http://schemas.microsoft.com/office/drawing/2014/main" id="{945C863B-4407-F65B-FA66-ED7929EF63D5}"/>
                  </a:ext>
                </a:extLst>
              </p:cNvPr>
              <p:cNvSpPr>
                <a:spLocks/>
              </p:cNvSpPr>
              <p:nvPr/>
            </p:nvSpPr>
            <p:spPr bwMode="auto">
              <a:xfrm>
                <a:off x="4369" y="2687"/>
                <a:ext cx="38" cy="41"/>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4" name="Freeform 66">
                <a:extLst>
                  <a:ext uri="{FF2B5EF4-FFF2-40B4-BE49-F238E27FC236}">
                    <a16:creationId xmlns:a16="http://schemas.microsoft.com/office/drawing/2014/main" id="{3D184283-0771-1712-495E-9E50044B0A35}"/>
                  </a:ext>
                </a:extLst>
              </p:cNvPr>
              <p:cNvSpPr>
                <a:spLocks/>
              </p:cNvSpPr>
              <p:nvPr/>
            </p:nvSpPr>
            <p:spPr bwMode="auto">
              <a:xfrm>
                <a:off x="3926" y="2887"/>
                <a:ext cx="35" cy="78"/>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5" name="Freeform 67">
                <a:extLst>
                  <a:ext uri="{FF2B5EF4-FFF2-40B4-BE49-F238E27FC236}">
                    <a16:creationId xmlns:a16="http://schemas.microsoft.com/office/drawing/2014/main" id="{B6FADA1B-31C2-B2BC-956A-2F33B0C75652}"/>
                  </a:ext>
                </a:extLst>
              </p:cNvPr>
              <p:cNvSpPr>
                <a:spLocks/>
              </p:cNvSpPr>
              <p:nvPr/>
            </p:nvSpPr>
            <p:spPr bwMode="auto">
              <a:xfrm>
                <a:off x="4118" y="2517"/>
                <a:ext cx="140" cy="370"/>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6" name="Freeform 68">
                <a:extLst>
                  <a:ext uri="{FF2B5EF4-FFF2-40B4-BE49-F238E27FC236}">
                    <a16:creationId xmlns:a16="http://schemas.microsoft.com/office/drawing/2014/main" id="{65286C67-4F59-AD42-3909-87FBF224F20F}"/>
                  </a:ext>
                </a:extLst>
              </p:cNvPr>
              <p:cNvSpPr>
                <a:spLocks/>
              </p:cNvSpPr>
              <p:nvPr/>
            </p:nvSpPr>
            <p:spPr bwMode="auto">
              <a:xfrm>
                <a:off x="4198" y="2682"/>
                <a:ext cx="130" cy="287"/>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7" name="Freeform 69">
                <a:extLst>
                  <a:ext uri="{FF2B5EF4-FFF2-40B4-BE49-F238E27FC236}">
                    <a16:creationId xmlns:a16="http://schemas.microsoft.com/office/drawing/2014/main" id="{795B38DB-3E96-FAB6-34F7-27368700211B}"/>
                  </a:ext>
                </a:extLst>
              </p:cNvPr>
              <p:cNvSpPr>
                <a:spLocks/>
              </p:cNvSpPr>
              <p:nvPr/>
            </p:nvSpPr>
            <p:spPr bwMode="auto">
              <a:xfrm>
                <a:off x="4124" y="2815"/>
                <a:ext cx="10" cy="45"/>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8" name="Freeform 70">
                <a:extLst>
                  <a:ext uri="{FF2B5EF4-FFF2-40B4-BE49-F238E27FC236}">
                    <a16:creationId xmlns:a16="http://schemas.microsoft.com/office/drawing/2014/main" id="{1CC37D57-48B7-5529-9E77-B2D398223535}"/>
                  </a:ext>
                </a:extLst>
              </p:cNvPr>
              <p:cNvSpPr>
                <a:spLocks/>
              </p:cNvSpPr>
              <p:nvPr/>
            </p:nvSpPr>
            <p:spPr bwMode="auto">
              <a:xfrm>
                <a:off x="4120" y="2866"/>
                <a:ext cx="6" cy="10"/>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39" name="Freeform 71">
                <a:extLst>
                  <a:ext uri="{FF2B5EF4-FFF2-40B4-BE49-F238E27FC236}">
                    <a16:creationId xmlns:a16="http://schemas.microsoft.com/office/drawing/2014/main" id="{697583B2-4D51-CAB6-D33E-781D9B17AF65}"/>
                  </a:ext>
                </a:extLst>
              </p:cNvPr>
              <p:cNvSpPr>
                <a:spLocks/>
              </p:cNvSpPr>
              <p:nvPr/>
            </p:nvSpPr>
            <p:spPr bwMode="auto">
              <a:xfrm>
                <a:off x="4140" y="2936"/>
                <a:ext cx="8" cy="11"/>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0" name="Freeform 72">
                <a:extLst>
                  <a:ext uri="{FF2B5EF4-FFF2-40B4-BE49-F238E27FC236}">
                    <a16:creationId xmlns:a16="http://schemas.microsoft.com/office/drawing/2014/main" id="{1F8C0AAD-C635-1B8B-0F06-76C0248A6E49}"/>
                  </a:ext>
                </a:extLst>
              </p:cNvPr>
              <p:cNvSpPr>
                <a:spLocks/>
              </p:cNvSpPr>
              <p:nvPr/>
            </p:nvSpPr>
            <p:spPr bwMode="auto">
              <a:xfrm>
                <a:off x="4124" y="2895"/>
                <a:ext cx="6" cy="8"/>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1" name="Freeform 73">
                <a:extLst>
                  <a:ext uri="{FF2B5EF4-FFF2-40B4-BE49-F238E27FC236}">
                    <a16:creationId xmlns:a16="http://schemas.microsoft.com/office/drawing/2014/main" id="{6572C437-DD96-2B32-62BE-AA7D535A9C79}"/>
                  </a:ext>
                </a:extLst>
              </p:cNvPr>
              <p:cNvSpPr>
                <a:spLocks/>
              </p:cNvSpPr>
              <p:nvPr/>
            </p:nvSpPr>
            <p:spPr bwMode="auto">
              <a:xfrm>
                <a:off x="4136" y="2920"/>
                <a:ext cx="4" cy="4"/>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2" name="Freeform 74">
                <a:extLst>
                  <a:ext uri="{FF2B5EF4-FFF2-40B4-BE49-F238E27FC236}">
                    <a16:creationId xmlns:a16="http://schemas.microsoft.com/office/drawing/2014/main" id="{4814BB8F-7603-0E94-E82D-E585DDBF2B53}"/>
                  </a:ext>
                </a:extLst>
              </p:cNvPr>
              <p:cNvSpPr>
                <a:spLocks/>
              </p:cNvSpPr>
              <p:nvPr/>
            </p:nvSpPr>
            <p:spPr bwMode="auto">
              <a:xfrm>
                <a:off x="4272" y="2621"/>
                <a:ext cx="114" cy="295"/>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3" name="Freeform 75">
                <a:extLst>
                  <a:ext uri="{FF2B5EF4-FFF2-40B4-BE49-F238E27FC236}">
                    <a16:creationId xmlns:a16="http://schemas.microsoft.com/office/drawing/2014/main" id="{0E936FCC-C824-F72F-A107-0CA05396A1E1}"/>
                  </a:ext>
                </a:extLst>
              </p:cNvPr>
              <p:cNvSpPr>
                <a:spLocks/>
              </p:cNvSpPr>
              <p:nvPr/>
            </p:nvSpPr>
            <p:spPr bwMode="auto">
              <a:xfrm>
                <a:off x="4243" y="2643"/>
                <a:ext cx="116" cy="169"/>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4" name="Freeform 76">
                <a:extLst>
                  <a:ext uri="{FF2B5EF4-FFF2-40B4-BE49-F238E27FC236}">
                    <a16:creationId xmlns:a16="http://schemas.microsoft.com/office/drawing/2014/main" id="{51B83BB0-55A2-C852-87A9-6DBEA2CB9A6E}"/>
                  </a:ext>
                </a:extLst>
              </p:cNvPr>
              <p:cNvSpPr>
                <a:spLocks/>
              </p:cNvSpPr>
              <p:nvPr/>
            </p:nvSpPr>
            <p:spPr bwMode="auto">
              <a:xfrm>
                <a:off x="4272" y="2794"/>
                <a:ext cx="85" cy="82"/>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5" name="Freeform 77">
                <a:extLst>
                  <a:ext uri="{FF2B5EF4-FFF2-40B4-BE49-F238E27FC236}">
                    <a16:creationId xmlns:a16="http://schemas.microsoft.com/office/drawing/2014/main" id="{AC95E134-472F-33A5-B67C-FE8976C446DB}"/>
                  </a:ext>
                </a:extLst>
              </p:cNvPr>
              <p:cNvSpPr>
                <a:spLocks/>
              </p:cNvSpPr>
              <p:nvPr/>
            </p:nvSpPr>
            <p:spPr bwMode="auto">
              <a:xfrm>
                <a:off x="3234" y="2445"/>
                <a:ext cx="322" cy="330"/>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6" name="Freeform 78">
                <a:extLst>
                  <a:ext uri="{FF2B5EF4-FFF2-40B4-BE49-F238E27FC236}">
                    <a16:creationId xmlns:a16="http://schemas.microsoft.com/office/drawing/2014/main" id="{60F77A15-58EF-7A0A-778A-0932593BEF24}"/>
                  </a:ext>
                </a:extLst>
              </p:cNvPr>
              <p:cNvSpPr>
                <a:spLocks/>
              </p:cNvSpPr>
              <p:nvPr/>
            </p:nvSpPr>
            <p:spPr bwMode="auto">
              <a:xfrm>
                <a:off x="3296" y="2338"/>
                <a:ext cx="151" cy="173"/>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7" name="Freeform 79">
                <a:extLst>
                  <a:ext uri="{FF2B5EF4-FFF2-40B4-BE49-F238E27FC236}">
                    <a16:creationId xmlns:a16="http://schemas.microsoft.com/office/drawing/2014/main" id="{01CAD7E9-AE7B-C64E-E4AF-992D25A9E4BB}"/>
                  </a:ext>
                </a:extLst>
              </p:cNvPr>
              <p:cNvSpPr>
                <a:spLocks/>
              </p:cNvSpPr>
              <p:nvPr/>
            </p:nvSpPr>
            <p:spPr bwMode="auto">
              <a:xfrm>
                <a:off x="3418" y="2490"/>
                <a:ext cx="27" cy="3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8" name="Freeform 80">
                <a:extLst>
                  <a:ext uri="{FF2B5EF4-FFF2-40B4-BE49-F238E27FC236}">
                    <a16:creationId xmlns:a16="http://schemas.microsoft.com/office/drawing/2014/main" id="{6C6E4EB7-29A1-6F93-D635-1608099F963D}"/>
                  </a:ext>
                </a:extLst>
              </p:cNvPr>
              <p:cNvSpPr>
                <a:spLocks/>
              </p:cNvSpPr>
              <p:nvPr/>
            </p:nvSpPr>
            <p:spPr bwMode="auto">
              <a:xfrm>
                <a:off x="3498" y="2588"/>
                <a:ext cx="124" cy="16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49" name="Freeform 81">
                <a:extLst>
                  <a:ext uri="{FF2B5EF4-FFF2-40B4-BE49-F238E27FC236}">
                    <a16:creationId xmlns:a16="http://schemas.microsoft.com/office/drawing/2014/main" id="{B776A39B-8799-2FD1-AACB-5CABF299D484}"/>
                  </a:ext>
                </a:extLst>
              </p:cNvPr>
              <p:cNvSpPr>
                <a:spLocks/>
              </p:cNvSpPr>
              <p:nvPr/>
            </p:nvSpPr>
            <p:spPr bwMode="auto">
              <a:xfrm>
                <a:off x="3352" y="2709"/>
                <a:ext cx="167" cy="126"/>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0" name="Freeform 82">
                <a:extLst>
                  <a:ext uri="{FF2B5EF4-FFF2-40B4-BE49-F238E27FC236}">
                    <a16:creationId xmlns:a16="http://schemas.microsoft.com/office/drawing/2014/main" id="{15C18590-D690-7655-6B7D-F8D80FDF325D}"/>
                  </a:ext>
                </a:extLst>
              </p:cNvPr>
              <p:cNvSpPr>
                <a:spLocks/>
              </p:cNvSpPr>
              <p:nvPr/>
            </p:nvSpPr>
            <p:spPr bwMode="auto">
              <a:xfrm>
                <a:off x="2838" y="2427"/>
                <a:ext cx="252" cy="272"/>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1" name="Freeform 83">
                <a:extLst>
                  <a:ext uri="{FF2B5EF4-FFF2-40B4-BE49-F238E27FC236}">
                    <a16:creationId xmlns:a16="http://schemas.microsoft.com/office/drawing/2014/main" id="{F6D44168-EC10-0ED3-D345-9D67EDEF601E}"/>
                  </a:ext>
                </a:extLst>
              </p:cNvPr>
              <p:cNvSpPr>
                <a:spLocks/>
              </p:cNvSpPr>
              <p:nvPr/>
            </p:nvSpPr>
            <p:spPr bwMode="auto">
              <a:xfrm>
                <a:off x="3034" y="2631"/>
                <a:ext cx="260" cy="380"/>
              </a:xfrm>
              <a:custGeom>
                <a:avLst/>
                <a:gdLst/>
                <a:ahLst/>
                <a:cxnLst>
                  <a:cxn ang="0">
                    <a:pos x="47" y="179"/>
                  </a:cxn>
                  <a:cxn ang="0">
                    <a:pos x="55" y="185"/>
                  </a:cxn>
                  <a:cxn ang="0">
                    <a:pos x="61" y="183"/>
                  </a:cxn>
                  <a:cxn ang="0">
                    <a:pos x="67" y="186"/>
                  </a:cxn>
                  <a:cxn ang="0">
                    <a:pos x="73" y="194"/>
                  </a:cxn>
                  <a:cxn ang="0">
                    <a:pos x="79" y="191"/>
                  </a:cxn>
                  <a:cxn ang="0">
                    <a:pos x="82" y="193"/>
                  </a:cxn>
                  <a:cxn ang="0">
                    <a:pos x="91" y="189"/>
                  </a:cxn>
                  <a:cxn ang="0">
                    <a:pos x="93" y="191"/>
                  </a:cxn>
                  <a:cxn ang="0">
                    <a:pos x="97" y="186"/>
                  </a:cxn>
                  <a:cxn ang="0">
                    <a:pos x="103" y="180"/>
                  </a:cxn>
                  <a:cxn ang="0">
                    <a:pos x="110" y="180"/>
                  </a:cxn>
                  <a:cxn ang="0">
                    <a:pos x="113" y="183"/>
                  </a:cxn>
                  <a:cxn ang="0">
                    <a:pos x="111" y="175"/>
                  </a:cxn>
                  <a:cxn ang="0">
                    <a:pos x="105" y="166"/>
                  </a:cxn>
                  <a:cxn ang="0">
                    <a:pos x="99" y="157"/>
                  </a:cxn>
                  <a:cxn ang="0">
                    <a:pos x="91" y="149"/>
                  </a:cxn>
                  <a:cxn ang="0">
                    <a:pos x="96" y="146"/>
                  </a:cxn>
                  <a:cxn ang="0">
                    <a:pos x="100" y="130"/>
                  </a:cxn>
                  <a:cxn ang="0">
                    <a:pos x="100" y="123"/>
                  </a:cxn>
                  <a:cxn ang="0">
                    <a:pos x="105" y="123"/>
                  </a:cxn>
                  <a:cxn ang="0">
                    <a:pos x="108" y="110"/>
                  </a:cxn>
                  <a:cxn ang="0">
                    <a:pos x="116" y="102"/>
                  </a:cxn>
                  <a:cxn ang="0">
                    <a:pos x="119" y="87"/>
                  </a:cxn>
                  <a:cxn ang="0">
                    <a:pos x="117" y="79"/>
                  </a:cxn>
                  <a:cxn ang="0">
                    <a:pos x="122" y="62"/>
                  </a:cxn>
                  <a:cxn ang="0">
                    <a:pos x="126" y="57"/>
                  </a:cxn>
                  <a:cxn ang="0">
                    <a:pos x="134" y="49"/>
                  </a:cxn>
                  <a:cxn ang="0">
                    <a:pos x="131" y="48"/>
                  </a:cxn>
                  <a:cxn ang="0">
                    <a:pos x="126" y="43"/>
                  </a:cxn>
                  <a:cxn ang="0">
                    <a:pos x="123" y="28"/>
                  </a:cxn>
                  <a:cxn ang="0">
                    <a:pos x="123" y="20"/>
                  </a:cxn>
                  <a:cxn ang="0">
                    <a:pos x="122" y="10"/>
                  </a:cxn>
                  <a:cxn ang="0">
                    <a:pos x="119" y="7"/>
                  </a:cxn>
                  <a:cxn ang="0">
                    <a:pos x="114" y="3"/>
                  </a:cxn>
                  <a:cxn ang="0">
                    <a:pos x="111" y="0"/>
                  </a:cxn>
                  <a:cxn ang="0">
                    <a:pos x="105" y="4"/>
                  </a:cxn>
                  <a:cxn ang="0">
                    <a:pos x="99" y="10"/>
                  </a:cxn>
                  <a:cxn ang="0">
                    <a:pos x="91" y="10"/>
                  </a:cxn>
                  <a:cxn ang="0">
                    <a:pos x="77" y="10"/>
                  </a:cxn>
                  <a:cxn ang="0">
                    <a:pos x="77" y="9"/>
                  </a:cxn>
                  <a:cxn ang="0">
                    <a:pos x="76" y="10"/>
                  </a:cxn>
                  <a:cxn ang="0">
                    <a:pos x="27" y="10"/>
                  </a:cxn>
                  <a:cxn ang="0">
                    <a:pos x="27" y="31"/>
                  </a:cxn>
                  <a:cxn ang="0">
                    <a:pos x="18" y="31"/>
                  </a:cxn>
                  <a:cxn ang="0">
                    <a:pos x="18" y="35"/>
                  </a:cxn>
                  <a:cxn ang="0">
                    <a:pos x="18" y="71"/>
                  </a:cxn>
                  <a:cxn ang="0">
                    <a:pos x="16" y="73"/>
                  </a:cxn>
                  <a:cxn ang="0">
                    <a:pos x="10" y="77"/>
                  </a:cxn>
                  <a:cxn ang="0">
                    <a:pos x="9" y="82"/>
                  </a:cxn>
                  <a:cxn ang="0">
                    <a:pos x="6" y="87"/>
                  </a:cxn>
                  <a:cxn ang="0">
                    <a:pos x="4" y="95"/>
                  </a:cxn>
                  <a:cxn ang="0">
                    <a:pos x="1" y="104"/>
                  </a:cxn>
                  <a:cxn ang="0">
                    <a:pos x="6" y="105"/>
                  </a:cxn>
                  <a:cxn ang="0">
                    <a:pos x="7" y="113"/>
                  </a:cxn>
                  <a:cxn ang="0">
                    <a:pos x="10" y="121"/>
                  </a:cxn>
                  <a:cxn ang="0">
                    <a:pos x="15" y="137"/>
                  </a:cxn>
                  <a:cxn ang="0">
                    <a:pos x="19" y="144"/>
                  </a:cxn>
                  <a:cxn ang="0">
                    <a:pos x="27" y="149"/>
                  </a:cxn>
                  <a:cxn ang="0">
                    <a:pos x="32" y="157"/>
                  </a:cxn>
                  <a:cxn ang="0">
                    <a:pos x="38" y="165"/>
                  </a:cxn>
                  <a:cxn ang="0">
                    <a:pos x="42" y="171"/>
                  </a:cxn>
                  <a:cxn ang="0">
                    <a:pos x="47" y="179"/>
                  </a:cxn>
                </a:cxnLst>
                <a:rect l="0" t="0" r="r" b="b"/>
                <a:pathLst>
                  <a:path w="134" h="196">
                    <a:moveTo>
                      <a:pt x="47" y="179"/>
                    </a:moveTo>
                    <a:cubicBezTo>
                      <a:pt x="50" y="183"/>
                      <a:pt x="53" y="188"/>
                      <a:pt x="55" y="185"/>
                    </a:cubicBezTo>
                    <a:cubicBezTo>
                      <a:pt x="58" y="182"/>
                      <a:pt x="59" y="188"/>
                      <a:pt x="61" y="183"/>
                    </a:cubicBezTo>
                    <a:cubicBezTo>
                      <a:pt x="64" y="180"/>
                      <a:pt x="65" y="182"/>
                      <a:pt x="67" y="186"/>
                    </a:cubicBezTo>
                    <a:cubicBezTo>
                      <a:pt x="70" y="191"/>
                      <a:pt x="70" y="188"/>
                      <a:pt x="73" y="194"/>
                    </a:cubicBezTo>
                    <a:cubicBezTo>
                      <a:pt x="76" y="186"/>
                      <a:pt x="77" y="194"/>
                      <a:pt x="79" y="191"/>
                    </a:cubicBezTo>
                    <a:cubicBezTo>
                      <a:pt x="81" y="189"/>
                      <a:pt x="81" y="191"/>
                      <a:pt x="82" y="193"/>
                    </a:cubicBezTo>
                    <a:cubicBezTo>
                      <a:pt x="84" y="196"/>
                      <a:pt x="87" y="189"/>
                      <a:pt x="91" y="189"/>
                    </a:cubicBezTo>
                    <a:cubicBezTo>
                      <a:pt x="93" y="191"/>
                      <a:pt x="90" y="191"/>
                      <a:pt x="93" y="191"/>
                    </a:cubicBezTo>
                    <a:cubicBezTo>
                      <a:pt x="96" y="191"/>
                      <a:pt x="96" y="189"/>
                      <a:pt x="97" y="186"/>
                    </a:cubicBezTo>
                    <a:cubicBezTo>
                      <a:pt x="99" y="185"/>
                      <a:pt x="100" y="182"/>
                      <a:pt x="103" y="180"/>
                    </a:cubicBezTo>
                    <a:cubicBezTo>
                      <a:pt x="106" y="180"/>
                      <a:pt x="110" y="179"/>
                      <a:pt x="110" y="180"/>
                    </a:cubicBezTo>
                    <a:cubicBezTo>
                      <a:pt x="108" y="183"/>
                      <a:pt x="111" y="183"/>
                      <a:pt x="113" y="183"/>
                    </a:cubicBezTo>
                    <a:cubicBezTo>
                      <a:pt x="111" y="177"/>
                      <a:pt x="114" y="175"/>
                      <a:pt x="111" y="175"/>
                    </a:cubicBezTo>
                    <a:cubicBezTo>
                      <a:pt x="106" y="174"/>
                      <a:pt x="106" y="174"/>
                      <a:pt x="105" y="166"/>
                    </a:cubicBezTo>
                    <a:cubicBezTo>
                      <a:pt x="103" y="158"/>
                      <a:pt x="102" y="161"/>
                      <a:pt x="99" y="157"/>
                    </a:cubicBezTo>
                    <a:cubicBezTo>
                      <a:pt x="96" y="151"/>
                      <a:pt x="87" y="152"/>
                      <a:pt x="91" y="149"/>
                    </a:cubicBezTo>
                    <a:cubicBezTo>
                      <a:pt x="93" y="147"/>
                      <a:pt x="88" y="143"/>
                      <a:pt x="96" y="146"/>
                    </a:cubicBezTo>
                    <a:cubicBezTo>
                      <a:pt x="102" y="147"/>
                      <a:pt x="97" y="137"/>
                      <a:pt x="100" y="130"/>
                    </a:cubicBezTo>
                    <a:cubicBezTo>
                      <a:pt x="102" y="126"/>
                      <a:pt x="99" y="127"/>
                      <a:pt x="100" y="123"/>
                    </a:cubicBezTo>
                    <a:cubicBezTo>
                      <a:pt x="103" y="118"/>
                      <a:pt x="103" y="124"/>
                      <a:pt x="105" y="123"/>
                    </a:cubicBezTo>
                    <a:cubicBezTo>
                      <a:pt x="106" y="121"/>
                      <a:pt x="105" y="113"/>
                      <a:pt x="108" y="110"/>
                    </a:cubicBezTo>
                    <a:cubicBezTo>
                      <a:pt x="111" y="109"/>
                      <a:pt x="110" y="102"/>
                      <a:pt x="116" y="102"/>
                    </a:cubicBezTo>
                    <a:cubicBezTo>
                      <a:pt x="114" y="98"/>
                      <a:pt x="117" y="96"/>
                      <a:pt x="119" y="87"/>
                    </a:cubicBezTo>
                    <a:cubicBezTo>
                      <a:pt x="119" y="84"/>
                      <a:pt x="116" y="81"/>
                      <a:pt x="117" y="79"/>
                    </a:cubicBezTo>
                    <a:cubicBezTo>
                      <a:pt x="119" y="76"/>
                      <a:pt x="122" y="71"/>
                      <a:pt x="122" y="62"/>
                    </a:cubicBezTo>
                    <a:cubicBezTo>
                      <a:pt x="120" y="56"/>
                      <a:pt x="123" y="63"/>
                      <a:pt x="126" y="57"/>
                    </a:cubicBezTo>
                    <a:cubicBezTo>
                      <a:pt x="128" y="54"/>
                      <a:pt x="131" y="59"/>
                      <a:pt x="134" y="49"/>
                    </a:cubicBezTo>
                    <a:cubicBezTo>
                      <a:pt x="134" y="48"/>
                      <a:pt x="132" y="46"/>
                      <a:pt x="131" y="48"/>
                    </a:cubicBezTo>
                    <a:cubicBezTo>
                      <a:pt x="129" y="48"/>
                      <a:pt x="129" y="43"/>
                      <a:pt x="126" y="43"/>
                    </a:cubicBezTo>
                    <a:cubicBezTo>
                      <a:pt x="125" y="45"/>
                      <a:pt x="122" y="29"/>
                      <a:pt x="123" y="28"/>
                    </a:cubicBezTo>
                    <a:cubicBezTo>
                      <a:pt x="125" y="23"/>
                      <a:pt x="120" y="20"/>
                      <a:pt x="123" y="20"/>
                    </a:cubicBezTo>
                    <a:cubicBezTo>
                      <a:pt x="126" y="21"/>
                      <a:pt x="122" y="18"/>
                      <a:pt x="122" y="10"/>
                    </a:cubicBezTo>
                    <a:cubicBezTo>
                      <a:pt x="120" y="9"/>
                      <a:pt x="120" y="7"/>
                      <a:pt x="119" y="7"/>
                    </a:cubicBezTo>
                    <a:cubicBezTo>
                      <a:pt x="116" y="7"/>
                      <a:pt x="117" y="3"/>
                      <a:pt x="114" y="3"/>
                    </a:cubicBezTo>
                    <a:cubicBezTo>
                      <a:pt x="113" y="3"/>
                      <a:pt x="111" y="1"/>
                      <a:pt x="111" y="0"/>
                    </a:cubicBezTo>
                    <a:cubicBezTo>
                      <a:pt x="108" y="4"/>
                      <a:pt x="106" y="0"/>
                      <a:pt x="105" y="4"/>
                    </a:cubicBezTo>
                    <a:cubicBezTo>
                      <a:pt x="103" y="9"/>
                      <a:pt x="100" y="7"/>
                      <a:pt x="99" y="10"/>
                    </a:cubicBezTo>
                    <a:cubicBezTo>
                      <a:pt x="97" y="14"/>
                      <a:pt x="94" y="15"/>
                      <a:pt x="91" y="10"/>
                    </a:cubicBezTo>
                    <a:cubicBezTo>
                      <a:pt x="77" y="10"/>
                      <a:pt x="77" y="10"/>
                      <a:pt x="77" y="10"/>
                    </a:cubicBezTo>
                    <a:cubicBezTo>
                      <a:pt x="77" y="9"/>
                      <a:pt x="77" y="9"/>
                      <a:pt x="77" y="9"/>
                    </a:cubicBezTo>
                    <a:cubicBezTo>
                      <a:pt x="76" y="10"/>
                      <a:pt x="76" y="10"/>
                      <a:pt x="76" y="10"/>
                    </a:cubicBezTo>
                    <a:cubicBezTo>
                      <a:pt x="27" y="10"/>
                      <a:pt x="27" y="10"/>
                      <a:pt x="27" y="10"/>
                    </a:cubicBezTo>
                    <a:cubicBezTo>
                      <a:pt x="27" y="31"/>
                      <a:pt x="27" y="31"/>
                      <a:pt x="27" y="31"/>
                    </a:cubicBezTo>
                    <a:cubicBezTo>
                      <a:pt x="18" y="31"/>
                      <a:pt x="18" y="31"/>
                      <a:pt x="18" y="31"/>
                    </a:cubicBezTo>
                    <a:cubicBezTo>
                      <a:pt x="18" y="35"/>
                      <a:pt x="18" y="35"/>
                      <a:pt x="18" y="35"/>
                    </a:cubicBezTo>
                    <a:cubicBezTo>
                      <a:pt x="18" y="71"/>
                      <a:pt x="18" y="71"/>
                      <a:pt x="18" y="71"/>
                    </a:cubicBezTo>
                    <a:cubicBezTo>
                      <a:pt x="18" y="71"/>
                      <a:pt x="21" y="74"/>
                      <a:pt x="16" y="73"/>
                    </a:cubicBezTo>
                    <a:cubicBezTo>
                      <a:pt x="13" y="73"/>
                      <a:pt x="10" y="73"/>
                      <a:pt x="10" y="77"/>
                    </a:cubicBezTo>
                    <a:cubicBezTo>
                      <a:pt x="10" y="82"/>
                      <a:pt x="7" y="79"/>
                      <a:pt x="9" y="82"/>
                    </a:cubicBezTo>
                    <a:cubicBezTo>
                      <a:pt x="9" y="87"/>
                      <a:pt x="4" y="82"/>
                      <a:pt x="6" y="87"/>
                    </a:cubicBezTo>
                    <a:cubicBezTo>
                      <a:pt x="9" y="91"/>
                      <a:pt x="1" y="90"/>
                      <a:pt x="4" y="95"/>
                    </a:cubicBezTo>
                    <a:cubicBezTo>
                      <a:pt x="7" y="99"/>
                      <a:pt x="0" y="99"/>
                      <a:pt x="1" y="104"/>
                    </a:cubicBezTo>
                    <a:cubicBezTo>
                      <a:pt x="3" y="105"/>
                      <a:pt x="6" y="101"/>
                      <a:pt x="6" y="105"/>
                    </a:cubicBezTo>
                    <a:cubicBezTo>
                      <a:pt x="6" y="110"/>
                      <a:pt x="7" y="109"/>
                      <a:pt x="7" y="113"/>
                    </a:cubicBezTo>
                    <a:cubicBezTo>
                      <a:pt x="7" y="118"/>
                      <a:pt x="12" y="115"/>
                      <a:pt x="10" y="121"/>
                    </a:cubicBezTo>
                    <a:cubicBezTo>
                      <a:pt x="13" y="126"/>
                      <a:pt x="18" y="130"/>
                      <a:pt x="15" y="137"/>
                    </a:cubicBezTo>
                    <a:cubicBezTo>
                      <a:pt x="13" y="147"/>
                      <a:pt x="23" y="141"/>
                      <a:pt x="19" y="144"/>
                    </a:cubicBezTo>
                    <a:cubicBezTo>
                      <a:pt x="18" y="149"/>
                      <a:pt x="24" y="146"/>
                      <a:pt x="27" y="149"/>
                    </a:cubicBezTo>
                    <a:cubicBezTo>
                      <a:pt x="30" y="154"/>
                      <a:pt x="26" y="152"/>
                      <a:pt x="32" y="157"/>
                    </a:cubicBezTo>
                    <a:cubicBezTo>
                      <a:pt x="36" y="161"/>
                      <a:pt x="38" y="161"/>
                      <a:pt x="38" y="165"/>
                    </a:cubicBezTo>
                    <a:cubicBezTo>
                      <a:pt x="36" y="168"/>
                      <a:pt x="38" y="168"/>
                      <a:pt x="42" y="171"/>
                    </a:cubicBezTo>
                    <a:cubicBezTo>
                      <a:pt x="45" y="171"/>
                      <a:pt x="44" y="175"/>
                      <a:pt x="47" y="17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2" name="Freeform 84">
                <a:extLst>
                  <a:ext uri="{FF2B5EF4-FFF2-40B4-BE49-F238E27FC236}">
                    <a16:creationId xmlns:a16="http://schemas.microsoft.com/office/drawing/2014/main" id="{B3A2774E-B8FB-143C-739B-F565DDAE6555}"/>
                  </a:ext>
                </a:extLst>
              </p:cNvPr>
              <p:cNvSpPr>
                <a:spLocks/>
              </p:cNvSpPr>
              <p:nvPr/>
            </p:nvSpPr>
            <p:spPr bwMode="auto">
              <a:xfrm>
                <a:off x="3197" y="2375"/>
                <a:ext cx="37" cy="23"/>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3" name="Freeform 85">
                <a:extLst>
                  <a:ext uri="{FF2B5EF4-FFF2-40B4-BE49-F238E27FC236}">
                    <a16:creationId xmlns:a16="http://schemas.microsoft.com/office/drawing/2014/main" id="{B82A0386-C79D-C25B-D08C-CAA84F0E7B7B}"/>
                  </a:ext>
                </a:extLst>
              </p:cNvPr>
              <p:cNvSpPr>
                <a:spLocks/>
              </p:cNvSpPr>
              <p:nvPr/>
            </p:nvSpPr>
            <p:spPr bwMode="auto">
              <a:xfrm>
                <a:off x="2920" y="2365"/>
                <a:ext cx="5" cy="6"/>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4" name="Freeform 86">
                <a:extLst>
                  <a:ext uri="{FF2B5EF4-FFF2-40B4-BE49-F238E27FC236}">
                    <a16:creationId xmlns:a16="http://schemas.microsoft.com/office/drawing/2014/main" id="{5BB7B10C-1AF0-4CD5-D6CA-E720A31F1E63}"/>
                  </a:ext>
                </a:extLst>
              </p:cNvPr>
              <p:cNvSpPr>
                <a:spLocks/>
              </p:cNvSpPr>
              <p:nvPr/>
            </p:nvSpPr>
            <p:spPr bwMode="auto">
              <a:xfrm>
                <a:off x="2569" y="2340"/>
                <a:ext cx="318" cy="373"/>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5" name="Freeform 87">
                <a:extLst>
                  <a:ext uri="{FF2B5EF4-FFF2-40B4-BE49-F238E27FC236}">
                    <a16:creationId xmlns:a16="http://schemas.microsoft.com/office/drawing/2014/main" id="{26BDF1F7-2F43-0869-AE37-6CECA18C0A5D}"/>
                  </a:ext>
                </a:extLst>
              </p:cNvPr>
              <p:cNvSpPr>
                <a:spLocks/>
              </p:cNvSpPr>
              <p:nvPr/>
            </p:nvSpPr>
            <p:spPr bwMode="auto">
              <a:xfrm>
                <a:off x="2815" y="2338"/>
                <a:ext cx="68" cy="148"/>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6" name="Freeform 88">
                <a:extLst>
                  <a:ext uri="{FF2B5EF4-FFF2-40B4-BE49-F238E27FC236}">
                    <a16:creationId xmlns:a16="http://schemas.microsoft.com/office/drawing/2014/main" id="{8BD69CDD-B027-0CAE-A924-9FD099AB2802}"/>
                  </a:ext>
                </a:extLst>
              </p:cNvPr>
              <p:cNvSpPr>
                <a:spLocks/>
              </p:cNvSpPr>
              <p:nvPr/>
            </p:nvSpPr>
            <p:spPr bwMode="auto">
              <a:xfrm>
                <a:off x="3079" y="2455"/>
                <a:ext cx="176" cy="207"/>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7" name="Freeform 89">
                <a:extLst>
                  <a:ext uri="{FF2B5EF4-FFF2-40B4-BE49-F238E27FC236}">
                    <a16:creationId xmlns:a16="http://schemas.microsoft.com/office/drawing/2014/main" id="{8E1AF5B4-8019-F7A9-86C9-A08A08C562DC}"/>
                  </a:ext>
                </a:extLst>
              </p:cNvPr>
              <p:cNvSpPr>
                <a:spLocks/>
              </p:cNvSpPr>
              <p:nvPr/>
            </p:nvSpPr>
            <p:spPr bwMode="auto">
              <a:xfrm>
                <a:off x="3249" y="2338"/>
                <a:ext cx="103" cy="105"/>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8" name="Freeform 90">
                <a:extLst>
                  <a:ext uri="{FF2B5EF4-FFF2-40B4-BE49-F238E27FC236}">
                    <a16:creationId xmlns:a16="http://schemas.microsoft.com/office/drawing/2014/main" id="{FB4027B4-5CB0-E136-9768-DEC0218CE0F0}"/>
                  </a:ext>
                </a:extLst>
              </p:cNvPr>
              <p:cNvSpPr>
                <a:spLocks/>
              </p:cNvSpPr>
              <p:nvPr/>
            </p:nvSpPr>
            <p:spPr bwMode="auto">
              <a:xfrm>
                <a:off x="3240" y="2394"/>
                <a:ext cx="23" cy="3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59" name="Freeform 91">
                <a:extLst>
                  <a:ext uri="{FF2B5EF4-FFF2-40B4-BE49-F238E27FC236}">
                    <a16:creationId xmlns:a16="http://schemas.microsoft.com/office/drawing/2014/main" id="{A8F9C9EC-2348-A8CB-80AF-9C90BF39FAE2}"/>
                  </a:ext>
                </a:extLst>
              </p:cNvPr>
              <p:cNvSpPr>
                <a:spLocks/>
              </p:cNvSpPr>
              <p:nvPr/>
            </p:nvSpPr>
            <p:spPr bwMode="auto">
              <a:xfrm>
                <a:off x="3238" y="2422"/>
                <a:ext cx="68" cy="85"/>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0" name="Freeform 92">
                <a:extLst>
                  <a:ext uri="{FF2B5EF4-FFF2-40B4-BE49-F238E27FC236}">
                    <a16:creationId xmlns:a16="http://schemas.microsoft.com/office/drawing/2014/main" id="{3744DE3D-6F98-8092-D448-0B711C4FDDD3}"/>
                  </a:ext>
                </a:extLst>
              </p:cNvPr>
              <p:cNvSpPr>
                <a:spLocks/>
              </p:cNvSpPr>
              <p:nvPr/>
            </p:nvSpPr>
            <p:spPr bwMode="auto">
              <a:xfrm>
                <a:off x="3333" y="2841"/>
                <a:ext cx="165" cy="263"/>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1" name="Freeform 93">
                <a:extLst>
                  <a:ext uri="{FF2B5EF4-FFF2-40B4-BE49-F238E27FC236}">
                    <a16:creationId xmlns:a16="http://schemas.microsoft.com/office/drawing/2014/main" id="{9DD32BA8-8130-BF9C-A6F1-846E934D6E40}"/>
                  </a:ext>
                </a:extLst>
              </p:cNvPr>
              <p:cNvSpPr>
                <a:spLocks/>
              </p:cNvSpPr>
              <p:nvPr/>
            </p:nvSpPr>
            <p:spPr bwMode="auto">
              <a:xfrm>
                <a:off x="3203" y="2784"/>
                <a:ext cx="238" cy="227"/>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2" name="Freeform 94">
                <a:extLst>
                  <a:ext uri="{FF2B5EF4-FFF2-40B4-BE49-F238E27FC236}">
                    <a16:creationId xmlns:a16="http://schemas.microsoft.com/office/drawing/2014/main" id="{071A60A3-654A-B14A-2CA2-2C472FE5C235}"/>
                  </a:ext>
                </a:extLst>
              </p:cNvPr>
              <p:cNvSpPr>
                <a:spLocks/>
              </p:cNvSpPr>
              <p:nvPr/>
            </p:nvSpPr>
            <p:spPr bwMode="auto">
              <a:xfrm>
                <a:off x="3257" y="2728"/>
                <a:ext cx="107" cy="11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3" name="Freeform 95">
                <a:extLst>
                  <a:ext uri="{FF2B5EF4-FFF2-40B4-BE49-F238E27FC236}">
                    <a16:creationId xmlns:a16="http://schemas.microsoft.com/office/drawing/2014/main" id="{E7220E93-CAFB-85EF-ED68-21F1C8AFE7BA}"/>
                  </a:ext>
                </a:extLst>
              </p:cNvPr>
              <p:cNvSpPr>
                <a:spLocks/>
              </p:cNvSpPr>
              <p:nvPr/>
            </p:nvSpPr>
            <p:spPr bwMode="auto">
              <a:xfrm>
                <a:off x="3344" y="2829"/>
                <a:ext cx="28" cy="41"/>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4" name="Freeform 96">
                <a:extLst>
                  <a:ext uri="{FF2B5EF4-FFF2-40B4-BE49-F238E27FC236}">
                    <a16:creationId xmlns:a16="http://schemas.microsoft.com/office/drawing/2014/main" id="{555830F0-4F61-C12B-8943-EDBAD6FC223E}"/>
                  </a:ext>
                </a:extLst>
              </p:cNvPr>
              <p:cNvSpPr>
                <a:spLocks/>
              </p:cNvSpPr>
              <p:nvPr/>
            </p:nvSpPr>
            <p:spPr bwMode="auto">
              <a:xfrm>
                <a:off x="2889" y="2965"/>
                <a:ext cx="300" cy="374"/>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5" name="Freeform 97">
                <a:extLst>
                  <a:ext uri="{FF2B5EF4-FFF2-40B4-BE49-F238E27FC236}">
                    <a16:creationId xmlns:a16="http://schemas.microsoft.com/office/drawing/2014/main" id="{F3050930-F6A0-7974-DC2C-D4C3ADEDA347}"/>
                  </a:ext>
                </a:extLst>
              </p:cNvPr>
              <p:cNvSpPr>
                <a:spLocks/>
              </p:cNvSpPr>
              <p:nvPr/>
            </p:nvSpPr>
            <p:spPr bwMode="auto">
              <a:xfrm>
                <a:off x="3220" y="2976"/>
                <a:ext cx="126" cy="185"/>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6" name="Freeform 98">
                <a:extLst>
                  <a:ext uri="{FF2B5EF4-FFF2-40B4-BE49-F238E27FC236}">
                    <a16:creationId xmlns:a16="http://schemas.microsoft.com/office/drawing/2014/main" id="{B82ABF1F-F717-20D7-853B-1C68C427FBB3}"/>
                  </a:ext>
                </a:extLst>
              </p:cNvPr>
              <p:cNvSpPr>
                <a:spLocks/>
              </p:cNvSpPr>
              <p:nvPr/>
            </p:nvSpPr>
            <p:spPr bwMode="auto">
              <a:xfrm>
                <a:off x="3158" y="2992"/>
                <a:ext cx="82" cy="109"/>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7" name="Freeform 99">
                <a:extLst>
                  <a:ext uri="{FF2B5EF4-FFF2-40B4-BE49-F238E27FC236}">
                    <a16:creationId xmlns:a16="http://schemas.microsoft.com/office/drawing/2014/main" id="{EE64D80A-6CE6-BBF8-16B0-5FD61B374E44}"/>
                  </a:ext>
                </a:extLst>
              </p:cNvPr>
              <p:cNvSpPr>
                <a:spLocks/>
              </p:cNvSpPr>
              <p:nvPr/>
            </p:nvSpPr>
            <p:spPr bwMode="auto">
              <a:xfrm>
                <a:off x="2877" y="3182"/>
                <a:ext cx="198" cy="239"/>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8" name="Freeform 100">
                <a:extLst>
                  <a:ext uri="{FF2B5EF4-FFF2-40B4-BE49-F238E27FC236}">
                    <a16:creationId xmlns:a16="http://schemas.microsoft.com/office/drawing/2014/main" id="{770C25C3-B69D-7FA7-EFB6-434D673835FC}"/>
                  </a:ext>
                </a:extLst>
              </p:cNvPr>
              <p:cNvSpPr>
                <a:spLocks/>
              </p:cNvSpPr>
              <p:nvPr/>
            </p:nvSpPr>
            <p:spPr bwMode="auto">
              <a:xfrm>
                <a:off x="3040" y="3227"/>
                <a:ext cx="180" cy="195"/>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69" name="Freeform 101">
                <a:extLst>
                  <a:ext uri="{FF2B5EF4-FFF2-40B4-BE49-F238E27FC236}">
                    <a16:creationId xmlns:a16="http://schemas.microsoft.com/office/drawing/2014/main" id="{664B54DF-C1E6-A21C-F086-A0F909F24B11}"/>
                  </a:ext>
                </a:extLst>
              </p:cNvPr>
              <p:cNvSpPr>
                <a:spLocks/>
              </p:cNvSpPr>
              <p:nvPr/>
            </p:nvSpPr>
            <p:spPr bwMode="auto">
              <a:xfrm>
                <a:off x="3164" y="3273"/>
                <a:ext cx="169" cy="316"/>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0" name="Freeform 102">
                <a:extLst>
                  <a:ext uri="{FF2B5EF4-FFF2-40B4-BE49-F238E27FC236}">
                    <a16:creationId xmlns:a16="http://schemas.microsoft.com/office/drawing/2014/main" id="{324DF265-C02C-9964-2347-392DE6CE5559}"/>
                  </a:ext>
                </a:extLst>
              </p:cNvPr>
              <p:cNvSpPr>
                <a:spLocks/>
              </p:cNvSpPr>
              <p:nvPr/>
            </p:nvSpPr>
            <p:spPr bwMode="auto">
              <a:xfrm>
                <a:off x="2877" y="3391"/>
                <a:ext cx="213" cy="243"/>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1" name="Freeform 103">
                <a:extLst>
                  <a:ext uri="{FF2B5EF4-FFF2-40B4-BE49-F238E27FC236}">
                    <a16:creationId xmlns:a16="http://schemas.microsoft.com/office/drawing/2014/main" id="{70B7C5D7-B835-D3B6-5B6D-7E88791DAED1}"/>
                  </a:ext>
                </a:extLst>
              </p:cNvPr>
              <p:cNvSpPr>
                <a:spLocks/>
              </p:cNvSpPr>
              <p:nvPr/>
            </p:nvSpPr>
            <p:spPr bwMode="auto">
              <a:xfrm>
                <a:off x="3011" y="3411"/>
                <a:ext cx="141" cy="184"/>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2" name="Freeform 104">
                <a:extLst>
                  <a:ext uri="{FF2B5EF4-FFF2-40B4-BE49-F238E27FC236}">
                    <a16:creationId xmlns:a16="http://schemas.microsoft.com/office/drawing/2014/main" id="{A6127F5E-5C32-F534-EDF1-EE19EF482C80}"/>
                  </a:ext>
                </a:extLst>
              </p:cNvPr>
              <p:cNvSpPr>
                <a:spLocks/>
              </p:cNvSpPr>
              <p:nvPr/>
            </p:nvSpPr>
            <p:spPr bwMode="auto">
              <a:xfrm>
                <a:off x="3090" y="3368"/>
                <a:ext cx="124" cy="134"/>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3" name="Freeform 105">
                <a:extLst>
                  <a:ext uri="{FF2B5EF4-FFF2-40B4-BE49-F238E27FC236}">
                    <a16:creationId xmlns:a16="http://schemas.microsoft.com/office/drawing/2014/main" id="{1CE06C26-0756-866A-8292-B7E4A2FD4141}"/>
                  </a:ext>
                </a:extLst>
              </p:cNvPr>
              <p:cNvSpPr>
                <a:spLocks/>
              </p:cNvSpPr>
              <p:nvPr/>
            </p:nvSpPr>
            <p:spPr bwMode="auto">
              <a:xfrm>
                <a:off x="2955" y="3496"/>
                <a:ext cx="254" cy="258"/>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4" name="Freeform 106">
                <a:extLst>
                  <a:ext uri="{FF2B5EF4-FFF2-40B4-BE49-F238E27FC236}">
                    <a16:creationId xmlns:a16="http://schemas.microsoft.com/office/drawing/2014/main" id="{850FC05C-69EE-B5A6-6733-6D2385FDEB29}"/>
                  </a:ext>
                </a:extLst>
              </p:cNvPr>
              <p:cNvSpPr>
                <a:spLocks/>
              </p:cNvSpPr>
              <p:nvPr/>
            </p:nvSpPr>
            <p:spPr bwMode="auto">
              <a:xfrm>
                <a:off x="3114" y="3618"/>
                <a:ext cx="44" cy="53"/>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5" name="Freeform 107">
                <a:extLst>
                  <a:ext uri="{FF2B5EF4-FFF2-40B4-BE49-F238E27FC236}">
                    <a16:creationId xmlns:a16="http://schemas.microsoft.com/office/drawing/2014/main" id="{F2A2346F-34D8-9060-9F37-B0E844F03C62}"/>
                  </a:ext>
                </a:extLst>
              </p:cNvPr>
              <p:cNvSpPr>
                <a:spLocks/>
              </p:cNvSpPr>
              <p:nvPr/>
            </p:nvSpPr>
            <p:spPr bwMode="auto">
              <a:xfrm>
                <a:off x="3174" y="3564"/>
                <a:ext cx="23" cy="37"/>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6" name="Freeform 108">
                <a:extLst>
                  <a:ext uri="{FF2B5EF4-FFF2-40B4-BE49-F238E27FC236}">
                    <a16:creationId xmlns:a16="http://schemas.microsoft.com/office/drawing/2014/main" id="{DA7115CF-2AAC-3E8E-465E-1B221AF7A8EE}"/>
                  </a:ext>
                </a:extLst>
              </p:cNvPr>
              <p:cNvSpPr>
                <a:spLocks/>
              </p:cNvSpPr>
              <p:nvPr/>
            </p:nvSpPr>
            <p:spPr bwMode="auto">
              <a:xfrm>
                <a:off x="3203" y="3252"/>
                <a:ext cx="54" cy="151"/>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7" name="Freeform 109">
                <a:extLst>
                  <a:ext uri="{FF2B5EF4-FFF2-40B4-BE49-F238E27FC236}">
                    <a16:creationId xmlns:a16="http://schemas.microsoft.com/office/drawing/2014/main" id="{7FDBAD15-552A-DB97-C1C0-4D306F3AEE4B}"/>
                  </a:ext>
                </a:extLst>
              </p:cNvPr>
              <p:cNvSpPr>
                <a:spLocks/>
              </p:cNvSpPr>
              <p:nvPr/>
            </p:nvSpPr>
            <p:spPr bwMode="auto">
              <a:xfrm>
                <a:off x="2904" y="2621"/>
                <a:ext cx="171" cy="311"/>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8" name="Freeform 110">
                <a:extLst>
                  <a:ext uri="{FF2B5EF4-FFF2-40B4-BE49-F238E27FC236}">
                    <a16:creationId xmlns:a16="http://schemas.microsoft.com/office/drawing/2014/main" id="{2D1607A5-3989-38FC-F67F-47B83DDDA542}"/>
                  </a:ext>
                </a:extLst>
              </p:cNvPr>
              <p:cNvSpPr>
                <a:spLocks/>
              </p:cNvSpPr>
              <p:nvPr/>
            </p:nvSpPr>
            <p:spPr bwMode="auto">
              <a:xfrm>
                <a:off x="2702" y="2621"/>
                <a:ext cx="251" cy="229"/>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79" name="Freeform 111">
                <a:extLst>
                  <a:ext uri="{FF2B5EF4-FFF2-40B4-BE49-F238E27FC236}">
                    <a16:creationId xmlns:a16="http://schemas.microsoft.com/office/drawing/2014/main" id="{E5E22F98-C248-26AA-C4E3-86FD659E3CBC}"/>
                  </a:ext>
                </a:extLst>
              </p:cNvPr>
              <p:cNvSpPr>
                <a:spLocks/>
              </p:cNvSpPr>
              <p:nvPr/>
            </p:nvSpPr>
            <p:spPr bwMode="auto">
              <a:xfrm>
                <a:off x="2510" y="2590"/>
                <a:ext cx="258" cy="297"/>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0" name="Freeform 112">
                <a:extLst>
                  <a:ext uri="{FF2B5EF4-FFF2-40B4-BE49-F238E27FC236}">
                    <a16:creationId xmlns:a16="http://schemas.microsoft.com/office/drawing/2014/main" id="{6A7BD077-C4D2-9804-1D0B-C83C752BB379}"/>
                  </a:ext>
                </a:extLst>
              </p:cNvPr>
              <p:cNvSpPr>
                <a:spLocks/>
              </p:cNvSpPr>
              <p:nvPr/>
            </p:nvSpPr>
            <p:spPr bwMode="auto">
              <a:xfrm>
                <a:off x="2437" y="2546"/>
                <a:ext cx="192" cy="248"/>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1" name="Freeform 113">
                <a:extLst>
                  <a:ext uri="{FF2B5EF4-FFF2-40B4-BE49-F238E27FC236}">
                    <a16:creationId xmlns:a16="http://schemas.microsoft.com/office/drawing/2014/main" id="{E23BD30F-7858-D60F-7943-347E4F17E7D2}"/>
                  </a:ext>
                </a:extLst>
              </p:cNvPr>
              <p:cNvSpPr>
                <a:spLocks/>
              </p:cNvSpPr>
              <p:nvPr/>
            </p:nvSpPr>
            <p:spPr bwMode="auto">
              <a:xfrm>
                <a:off x="2745" y="2806"/>
                <a:ext cx="186" cy="186"/>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2" name="Freeform 114">
                <a:extLst>
                  <a:ext uri="{FF2B5EF4-FFF2-40B4-BE49-F238E27FC236}">
                    <a16:creationId xmlns:a16="http://schemas.microsoft.com/office/drawing/2014/main" id="{C5BE09FE-3BB8-F928-9EED-6886986111FF}"/>
                  </a:ext>
                </a:extLst>
              </p:cNvPr>
              <p:cNvSpPr>
                <a:spLocks/>
              </p:cNvSpPr>
              <p:nvPr/>
            </p:nvSpPr>
            <p:spPr bwMode="auto">
              <a:xfrm>
                <a:off x="2922" y="2864"/>
                <a:ext cx="203" cy="16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3" name="Freeform 115">
                <a:extLst>
                  <a:ext uri="{FF2B5EF4-FFF2-40B4-BE49-F238E27FC236}">
                    <a16:creationId xmlns:a16="http://schemas.microsoft.com/office/drawing/2014/main" id="{5D9E069C-4C4C-C010-1E55-B48A0E1A370D}"/>
                  </a:ext>
                </a:extLst>
              </p:cNvPr>
              <p:cNvSpPr>
                <a:spLocks/>
              </p:cNvSpPr>
              <p:nvPr/>
            </p:nvSpPr>
            <p:spPr bwMode="auto">
              <a:xfrm>
                <a:off x="2832" y="2823"/>
                <a:ext cx="121" cy="21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4" name="Freeform 116">
                <a:extLst>
                  <a:ext uri="{FF2B5EF4-FFF2-40B4-BE49-F238E27FC236}">
                    <a16:creationId xmlns:a16="http://schemas.microsoft.com/office/drawing/2014/main" id="{8E32DBFC-2FEF-4367-AF15-D1C6B715A210}"/>
                  </a:ext>
                </a:extLst>
              </p:cNvPr>
              <p:cNvSpPr>
                <a:spLocks/>
              </p:cNvSpPr>
              <p:nvPr/>
            </p:nvSpPr>
            <p:spPr bwMode="auto">
              <a:xfrm>
                <a:off x="2887" y="3155"/>
                <a:ext cx="17" cy="27"/>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5" name="Freeform 117">
                <a:extLst>
                  <a:ext uri="{FF2B5EF4-FFF2-40B4-BE49-F238E27FC236}">
                    <a16:creationId xmlns:a16="http://schemas.microsoft.com/office/drawing/2014/main" id="{7411C55C-5840-DD52-1CBF-8932217ECDD8}"/>
                  </a:ext>
                </a:extLst>
              </p:cNvPr>
              <p:cNvSpPr>
                <a:spLocks/>
              </p:cNvSpPr>
              <p:nvPr/>
            </p:nvSpPr>
            <p:spPr bwMode="auto">
              <a:xfrm>
                <a:off x="2871" y="3002"/>
                <a:ext cx="118" cy="168"/>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6" name="Freeform 118">
                <a:extLst>
                  <a:ext uri="{FF2B5EF4-FFF2-40B4-BE49-F238E27FC236}">
                    <a16:creationId xmlns:a16="http://schemas.microsoft.com/office/drawing/2014/main" id="{25FEEDDA-A5C3-F1DE-E3FB-9FE5041BC55A}"/>
                  </a:ext>
                </a:extLst>
              </p:cNvPr>
              <p:cNvSpPr>
                <a:spLocks/>
              </p:cNvSpPr>
              <p:nvPr/>
            </p:nvSpPr>
            <p:spPr bwMode="auto">
              <a:xfrm>
                <a:off x="2832" y="3029"/>
                <a:ext cx="93" cy="118"/>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7" name="Freeform 119">
                <a:extLst>
                  <a:ext uri="{FF2B5EF4-FFF2-40B4-BE49-F238E27FC236}">
                    <a16:creationId xmlns:a16="http://schemas.microsoft.com/office/drawing/2014/main" id="{EFA4EA9D-5D4A-0C6A-E69D-074657BC5B8B}"/>
                  </a:ext>
                </a:extLst>
              </p:cNvPr>
              <p:cNvSpPr>
                <a:spLocks/>
              </p:cNvSpPr>
              <p:nvPr/>
            </p:nvSpPr>
            <p:spPr bwMode="auto">
              <a:xfrm>
                <a:off x="2844" y="3029"/>
                <a:ext cx="31" cy="27"/>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8" name="Freeform 120">
                <a:extLst>
                  <a:ext uri="{FF2B5EF4-FFF2-40B4-BE49-F238E27FC236}">
                    <a16:creationId xmlns:a16="http://schemas.microsoft.com/office/drawing/2014/main" id="{222A5919-7A2F-F897-A949-2C21962B3080}"/>
                  </a:ext>
                </a:extLst>
              </p:cNvPr>
              <p:cNvSpPr>
                <a:spLocks/>
              </p:cNvSpPr>
              <p:nvPr/>
            </p:nvSpPr>
            <p:spPr bwMode="auto">
              <a:xfrm>
                <a:off x="2827" y="3002"/>
                <a:ext cx="11" cy="11"/>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89" name="Freeform 121">
                <a:extLst>
                  <a:ext uri="{FF2B5EF4-FFF2-40B4-BE49-F238E27FC236}">
                    <a16:creationId xmlns:a16="http://schemas.microsoft.com/office/drawing/2014/main" id="{5365D805-8AA5-C17E-09EC-F0490C63FCCA}"/>
                  </a:ext>
                </a:extLst>
              </p:cNvPr>
              <p:cNvSpPr>
                <a:spLocks/>
              </p:cNvSpPr>
              <p:nvPr/>
            </p:nvSpPr>
            <p:spPr bwMode="auto">
              <a:xfrm>
                <a:off x="2797" y="3066"/>
                <a:ext cx="10" cy="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0" name="Freeform 122">
                <a:extLst>
                  <a:ext uri="{FF2B5EF4-FFF2-40B4-BE49-F238E27FC236}">
                    <a16:creationId xmlns:a16="http://schemas.microsoft.com/office/drawing/2014/main" id="{9F3C477B-7468-2930-615A-9A2E6C2F802C}"/>
                  </a:ext>
                </a:extLst>
              </p:cNvPr>
              <p:cNvSpPr>
                <a:spLocks/>
              </p:cNvSpPr>
              <p:nvPr/>
            </p:nvSpPr>
            <p:spPr bwMode="auto">
              <a:xfrm>
                <a:off x="3141" y="3091"/>
                <a:ext cx="35" cy="37"/>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1" name="Freeform 123">
                <a:extLst>
                  <a:ext uri="{FF2B5EF4-FFF2-40B4-BE49-F238E27FC236}">
                    <a16:creationId xmlns:a16="http://schemas.microsoft.com/office/drawing/2014/main" id="{AFA55222-5D91-CC23-4AD2-125EC5E9D34A}"/>
                  </a:ext>
                </a:extLst>
              </p:cNvPr>
              <p:cNvSpPr>
                <a:spLocks/>
              </p:cNvSpPr>
              <p:nvPr/>
            </p:nvSpPr>
            <p:spPr bwMode="auto">
              <a:xfrm>
                <a:off x="3147" y="3116"/>
                <a:ext cx="36" cy="43"/>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2" name="Freeform 124">
                <a:extLst>
                  <a:ext uri="{FF2B5EF4-FFF2-40B4-BE49-F238E27FC236}">
                    <a16:creationId xmlns:a16="http://schemas.microsoft.com/office/drawing/2014/main" id="{EA8807D5-11F5-2CF1-525D-16F50AEA82BC}"/>
                  </a:ext>
                </a:extLst>
              </p:cNvPr>
              <p:cNvSpPr>
                <a:spLocks/>
              </p:cNvSpPr>
              <p:nvPr/>
            </p:nvSpPr>
            <p:spPr bwMode="auto">
              <a:xfrm>
                <a:off x="2615" y="2780"/>
                <a:ext cx="124" cy="115"/>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3" name="Freeform 125">
                <a:extLst>
                  <a:ext uri="{FF2B5EF4-FFF2-40B4-BE49-F238E27FC236}">
                    <a16:creationId xmlns:a16="http://schemas.microsoft.com/office/drawing/2014/main" id="{35FCEE7C-8FF2-CCC2-AB10-816295A09FBA}"/>
                  </a:ext>
                </a:extLst>
              </p:cNvPr>
              <p:cNvSpPr>
                <a:spLocks/>
              </p:cNvSpPr>
              <p:nvPr/>
            </p:nvSpPr>
            <p:spPr bwMode="auto">
              <a:xfrm>
                <a:off x="2712" y="2833"/>
                <a:ext cx="54" cy="12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4" name="Freeform 126">
                <a:extLst>
                  <a:ext uri="{FF2B5EF4-FFF2-40B4-BE49-F238E27FC236}">
                    <a16:creationId xmlns:a16="http://schemas.microsoft.com/office/drawing/2014/main" id="{F9D0A5B7-A6A6-1E04-3BBD-C1B89F909240}"/>
                  </a:ext>
                </a:extLst>
              </p:cNvPr>
              <p:cNvSpPr>
                <a:spLocks/>
              </p:cNvSpPr>
              <p:nvPr/>
            </p:nvSpPr>
            <p:spPr bwMode="auto">
              <a:xfrm>
                <a:off x="2569" y="2864"/>
                <a:ext cx="98" cy="126"/>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5" name="Freeform 127">
                <a:extLst>
                  <a:ext uri="{FF2B5EF4-FFF2-40B4-BE49-F238E27FC236}">
                    <a16:creationId xmlns:a16="http://schemas.microsoft.com/office/drawing/2014/main" id="{2CC10F36-4DAF-C8D5-48BF-552AEFC18A45}"/>
                  </a:ext>
                </a:extLst>
              </p:cNvPr>
              <p:cNvSpPr>
                <a:spLocks/>
              </p:cNvSpPr>
              <p:nvPr/>
            </p:nvSpPr>
            <p:spPr bwMode="auto">
              <a:xfrm>
                <a:off x="2650" y="2860"/>
                <a:ext cx="72" cy="126"/>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6" name="Freeform 128">
                <a:extLst>
                  <a:ext uri="{FF2B5EF4-FFF2-40B4-BE49-F238E27FC236}">
                    <a16:creationId xmlns:a16="http://schemas.microsoft.com/office/drawing/2014/main" id="{496BE005-25E1-8467-F805-AC27F141C2F7}"/>
                  </a:ext>
                </a:extLst>
              </p:cNvPr>
              <p:cNvSpPr>
                <a:spLocks/>
              </p:cNvSpPr>
              <p:nvPr/>
            </p:nvSpPr>
            <p:spPr bwMode="auto">
              <a:xfrm>
                <a:off x="2700" y="2860"/>
                <a:ext cx="30" cy="97"/>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7" name="Freeform 129">
                <a:extLst>
                  <a:ext uri="{FF2B5EF4-FFF2-40B4-BE49-F238E27FC236}">
                    <a16:creationId xmlns:a16="http://schemas.microsoft.com/office/drawing/2014/main" id="{9855B4BF-02A3-F801-5870-FDD2A9778C30}"/>
                  </a:ext>
                </a:extLst>
              </p:cNvPr>
              <p:cNvSpPr>
                <a:spLocks/>
              </p:cNvSpPr>
              <p:nvPr/>
            </p:nvSpPr>
            <p:spPr bwMode="auto">
              <a:xfrm>
                <a:off x="2499" y="2369"/>
                <a:ext cx="190" cy="169"/>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8" name="Freeform 130">
                <a:extLst>
                  <a:ext uri="{FF2B5EF4-FFF2-40B4-BE49-F238E27FC236}">
                    <a16:creationId xmlns:a16="http://schemas.microsoft.com/office/drawing/2014/main" id="{89B43FD2-7C20-F5C9-2934-4B811310798C}"/>
                  </a:ext>
                </a:extLst>
              </p:cNvPr>
              <p:cNvSpPr>
                <a:spLocks/>
              </p:cNvSpPr>
              <p:nvPr/>
            </p:nvSpPr>
            <p:spPr bwMode="auto">
              <a:xfrm>
                <a:off x="2437" y="2538"/>
                <a:ext cx="132" cy="138"/>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299" name="Freeform 131">
                <a:extLst>
                  <a:ext uri="{FF2B5EF4-FFF2-40B4-BE49-F238E27FC236}">
                    <a16:creationId xmlns:a16="http://schemas.microsoft.com/office/drawing/2014/main" id="{0C2BB65A-4E2F-7866-5D7A-CE43993BAA8E}"/>
                  </a:ext>
                </a:extLst>
              </p:cNvPr>
              <p:cNvSpPr>
                <a:spLocks/>
              </p:cNvSpPr>
              <p:nvPr/>
            </p:nvSpPr>
            <p:spPr bwMode="auto">
              <a:xfrm>
                <a:off x="2454" y="2528"/>
                <a:ext cx="12" cy="10"/>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0" name="Freeform 132">
                <a:extLst>
                  <a:ext uri="{FF2B5EF4-FFF2-40B4-BE49-F238E27FC236}">
                    <a16:creationId xmlns:a16="http://schemas.microsoft.com/office/drawing/2014/main" id="{D299CCC0-EB64-18A7-7FE8-162B5B57767C}"/>
                  </a:ext>
                </a:extLst>
              </p:cNvPr>
              <p:cNvSpPr>
                <a:spLocks/>
              </p:cNvSpPr>
              <p:nvPr/>
            </p:nvSpPr>
            <p:spPr bwMode="auto">
              <a:xfrm>
                <a:off x="2475" y="2517"/>
                <a:ext cx="16" cy="15"/>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1" name="Freeform 133">
                <a:extLst>
                  <a:ext uri="{FF2B5EF4-FFF2-40B4-BE49-F238E27FC236}">
                    <a16:creationId xmlns:a16="http://schemas.microsoft.com/office/drawing/2014/main" id="{946B3B77-FEFA-C912-77C3-34EF664A9941}"/>
                  </a:ext>
                </a:extLst>
              </p:cNvPr>
              <p:cNvSpPr>
                <a:spLocks/>
              </p:cNvSpPr>
              <p:nvPr/>
            </p:nvSpPr>
            <p:spPr bwMode="auto">
              <a:xfrm>
                <a:off x="2487" y="2507"/>
                <a:ext cx="6" cy="10"/>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2" name="Freeform 134">
                <a:extLst>
                  <a:ext uri="{FF2B5EF4-FFF2-40B4-BE49-F238E27FC236}">
                    <a16:creationId xmlns:a16="http://schemas.microsoft.com/office/drawing/2014/main" id="{BB7DBF26-C8C9-39F6-0661-B772B56D4231}"/>
                  </a:ext>
                </a:extLst>
              </p:cNvPr>
              <p:cNvSpPr>
                <a:spLocks/>
              </p:cNvSpPr>
              <p:nvPr/>
            </p:nvSpPr>
            <p:spPr bwMode="auto">
              <a:xfrm>
                <a:off x="2437" y="2519"/>
                <a:ext cx="15" cy="15"/>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3" name="Freeform 135">
                <a:extLst>
                  <a:ext uri="{FF2B5EF4-FFF2-40B4-BE49-F238E27FC236}">
                    <a16:creationId xmlns:a16="http://schemas.microsoft.com/office/drawing/2014/main" id="{C3E69486-5D3A-CBA5-F2B2-C34C137635B9}"/>
                  </a:ext>
                </a:extLst>
              </p:cNvPr>
              <p:cNvSpPr>
                <a:spLocks/>
              </p:cNvSpPr>
              <p:nvPr/>
            </p:nvSpPr>
            <p:spPr bwMode="auto">
              <a:xfrm>
                <a:off x="2423" y="2513"/>
                <a:ext cx="6" cy="11"/>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4" name="Freeform 136">
                <a:extLst>
                  <a:ext uri="{FF2B5EF4-FFF2-40B4-BE49-F238E27FC236}">
                    <a16:creationId xmlns:a16="http://schemas.microsoft.com/office/drawing/2014/main" id="{67808AE1-EF09-97A9-E4F9-3078208335E2}"/>
                  </a:ext>
                </a:extLst>
              </p:cNvPr>
              <p:cNvSpPr>
                <a:spLocks/>
              </p:cNvSpPr>
              <p:nvPr/>
            </p:nvSpPr>
            <p:spPr bwMode="auto">
              <a:xfrm>
                <a:off x="2431" y="2528"/>
                <a:ext cx="6" cy="4"/>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5" name="Freeform 137">
                <a:extLst>
                  <a:ext uri="{FF2B5EF4-FFF2-40B4-BE49-F238E27FC236}">
                    <a16:creationId xmlns:a16="http://schemas.microsoft.com/office/drawing/2014/main" id="{3722E33D-A3B4-B36E-FEED-DA8589E9D2BB}"/>
                  </a:ext>
                </a:extLst>
              </p:cNvPr>
              <p:cNvSpPr>
                <a:spLocks/>
              </p:cNvSpPr>
              <p:nvPr/>
            </p:nvSpPr>
            <p:spPr bwMode="auto">
              <a:xfrm>
                <a:off x="2419" y="2534"/>
                <a:ext cx="6" cy="6"/>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6" name="Freeform 138">
                <a:extLst>
                  <a:ext uri="{FF2B5EF4-FFF2-40B4-BE49-F238E27FC236}">
                    <a16:creationId xmlns:a16="http://schemas.microsoft.com/office/drawing/2014/main" id="{B2A8B7B8-708A-5036-1310-2E0C3BA53972}"/>
                  </a:ext>
                </a:extLst>
              </p:cNvPr>
              <p:cNvSpPr>
                <a:spLocks/>
              </p:cNvSpPr>
              <p:nvPr/>
            </p:nvSpPr>
            <p:spPr bwMode="auto">
              <a:xfrm>
                <a:off x="2526" y="2910"/>
                <a:ext cx="62" cy="82"/>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7" name="Freeform 139">
                <a:extLst>
                  <a:ext uri="{FF2B5EF4-FFF2-40B4-BE49-F238E27FC236}">
                    <a16:creationId xmlns:a16="http://schemas.microsoft.com/office/drawing/2014/main" id="{332F8201-9D99-174F-D5AB-4A3E322E1440}"/>
                  </a:ext>
                </a:extLst>
              </p:cNvPr>
              <p:cNvSpPr>
                <a:spLocks/>
              </p:cNvSpPr>
              <p:nvPr/>
            </p:nvSpPr>
            <p:spPr bwMode="auto">
              <a:xfrm>
                <a:off x="2497" y="2881"/>
                <a:ext cx="46" cy="60"/>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8" name="Freeform 140">
                <a:extLst>
                  <a:ext uri="{FF2B5EF4-FFF2-40B4-BE49-F238E27FC236}">
                    <a16:creationId xmlns:a16="http://schemas.microsoft.com/office/drawing/2014/main" id="{869DF19D-EBBC-BE1D-EF0B-2CDDE12BA395}"/>
                  </a:ext>
                </a:extLst>
              </p:cNvPr>
              <p:cNvSpPr>
                <a:spLocks/>
              </p:cNvSpPr>
              <p:nvPr/>
            </p:nvSpPr>
            <p:spPr bwMode="auto">
              <a:xfrm>
                <a:off x="2431" y="2755"/>
                <a:ext cx="99" cy="84"/>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09" name="Freeform 141">
                <a:extLst>
                  <a:ext uri="{FF2B5EF4-FFF2-40B4-BE49-F238E27FC236}">
                    <a16:creationId xmlns:a16="http://schemas.microsoft.com/office/drawing/2014/main" id="{08B540B4-DE8F-FFBA-8C3E-549C7FC446EC}"/>
                  </a:ext>
                </a:extLst>
              </p:cNvPr>
              <p:cNvSpPr>
                <a:spLocks/>
              </p:cNvSpPr>
              <p:nvPr/>
            </p:nvSpPr>
            <p:spPr bwMode="auto">
              <a:xfrm>
                <a:off x="2441" y="2810"/>
                <a:ext cx="50" cy="17"/>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0" name="Freeform 142">
                <a:extLst>
                  <a:ext uri="{FF2B5EF4-FFF2-40B4-BE49-F238E27FC236}">
                    <a16:creationId xmlns:a16="http://schemas.microsoft.com/office/drawing/2014/main" id="{9D380128-043F-11D3-4DF2-941E330135A5}"/>
                  </a:ext>
                </a:extLst>
              </p:cNvPr>
              <p:cNvSpPr>
                <a:spLocks/>
              </p:cNvSpPr>
              <p:nvPr/>
            </p:nvSpPr>
            <p:spPr bwMode="auto">
              <a:xfrm>
                <a:off x="2470" y="2833"/>
                <a:ext cx="116" cy="108"/>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1" name="Freeform 143">
                <a:extLst>
                  <a:ext uri="{FF2B5EF4-FFF2-40B4-BE49-F238E27FC236}">
                    <a16:creationId xmlns:a16="http://schemas.microsoft.com/office/drawing/2014/main" id="{5A5667B6-7598-B3B9-60DC-4418EC781C6F}"/>
                  </a:ext>
                </a:extLst>
              </p:cNvPr>
              <p:cNvSpPr>
                <a:spLocks/>
              </p:cNvSpPr>
              <p:nvPr/>
            </p:nvSpPr>
            <p:spPr bwMode="auto">
              <a:xfrm>
                <a:off x="2446" y="2829"/>
                <a:ext cx="47" cy="37"/>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2" name="Freeform 144">
                <a:extLst>
                  <a:ext uri="{FF2B5EF4-FFF2-40B4-BE49-F238E27FC236}">
                    <a16:creationId xmlns:a16="http://schemas.microsoft.com/office/drawing/2014/main" id="{46D90116-446D-F77A-7768-586280DF4E49}"/>
                  </a:ext>
                </a:extLst>
              </p:cNvPr>
              <p:cNvSpPr>
                <a:spLocks/>
              </p:cNvSpPr>
              <p:nvPr/>
            </p:nvSpPr>
            <p:spPr bwMode="auto">
              <a:xfrm>
                <a:off x="2452" y="2844"/>
                <a:ext cx="2" cy="6"/>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3" name="Freeform 145">
                <a:extLst>
                  <a:ext uri="{FF2B5EF4-FFF2-40B4-BE49-F238E27FC236}">
                    <a16:creationId xmlns:a16="http://schemas.microsoft.com/office/drawing/2014/main" id="{5B6110E4-F107-BCE6-D188-3DE792A0A50E}"/>
                  </a:ext>
                </a:extLst>
              </p:cNvPr>
              <p:cNvSpPr>
                <a:spLocks/>
              </p:cNvSpPr>
              <p:nvPr/>
            </p:nvSpPr>
            <p:spPr bwMode="auto">
              <a:xfrm>
                <a:off x="2452" y="2850"/>
                <a:ext cx="6" cy="8"/>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4" name="Freeform 146">
                <a:extLst>
                  <a:ext uri="{FF2B5EF4-FFF2-40B4-BE49-F238E27FC236}">
                    <a16:creationId xmlns:a16="http://schemas.microsoft.com/office/drawing/2014/main" id="{2E1B6442-4A75-1626-2C8F-F4D933443E7A}"/>
                  </a:ext>
                </a:extLst>
              </p:cNvPr>
              <p:cNvSpPr>
                <a:spLocks/>
              </p:cNvSpPr>
              <p:nvPr/>
            </p:nvSpPr>
            <p:spPr bwMode="auto">
              <a:xfrm>
                <a:off x="2452" y="2860"/>
                <a:ext cx="2" cy="6"/>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5" name="Freeform 147">
                <a:extLst>
                  <a:ext uri="{FF2B5EF4-FFF2-40B4-BE49-F238E27FC236}">
                    <a16:creationId xmlns:a16="http://schemas.microsoft.com/office/drawing/2014/main" id="{D371BE91-098D-B805-DA79-23EE0600D4C2}"/>
                  </a:ext>
                </a:extLst>
              </p:cNvPr>
              <p:cNvSpPr>
                <a:spLocks/>
              </p:cNvSpPr>
              <p:nvPr/>
            </p:nvSpPr>
            <p:spPr bwMode="auto">
              <a:xfrm>
                <a:off x="2454" y="2860"/>
                <a:ext cx="4" cy="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6" name="Freeform 148">
                <a:extLst>
                  <a:ext uri="{FF2B5EF4-FFF2-40B4-BE49-F238E27FC236}">
                    <a16:creationId xmlns:a16="http://schemas.microsoft.com/office/drawing/2014/main" id="{7022F624-C40D-BF1A-E339-844661E4F30E}"/>
                  </a:ext>
                </a:extLst>
              </p:cNvPr>
              <p:cNvSpPr>
                <a:spLocks/>
              </p:cNvSpPr>
              <p:nvPr/>
            </p:nvSpPr>
            <p:spPr bwMode="auto">
              <a:xfrm>
                <a:off x="2458" y="2858"/>
                <a:ext cx="2" cy="2"/>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7" name="Freeform 149">
                <a:extLst>
                  <a:ext uri="{FF2B5EF4-FFF2-40B4-BE49-F238E27FC236}">
                    <a16:creationId xmlns:a16="http://schemas.microsoft.com/office/drawing/2014/main" id="{CFAB97A9-48EB-C282-CAB9-741DA6D15E9E}"/>
                  </a:ext>
                </a:extLst>
              </p:cNvPr>
              <p:cNvSpPr>
                <a:spLocks/>
              </p:cNvSpPr>
              <p:nvPr/>
            </p:nvSpPr>
            <p:spPr bwMode="auto">
              <a:xfrm>
                <a:off x="2448" y="2850"/>
                <a:ext cx="4" cy="4"/>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8" name="Freeform 150">
                <a:extLst>
                  <a:ext uri="{FF2B5EF4-FFF2-40B4-BE49-F238E27FC236}">
                    <a16:creationId xmlns:a16="http://schemas.microsoft.com/office/drawing/2014/main" id="{2188A81D-5A0C-5334-9797-1F30461E8371}"/>
                  </a:ext>
                </a:extLst>
              </p:cNvPr>
              <p:cNvSpPr>
                <a:spLocks/>
              </p:cNvSpPr>
              <p:nvPr/>
            </p:nvSpPr>
            <p:spPr bwMode="auto">
              <a:xfrm>
                <a:off x="2460" y="2850"/>
                <a:ext cx="4" cy="4"/>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19" name="Freeform 151">
                <a:extLst>
                  <a:ext uri="{FF2B5EF4-FFF2-40B4-BE49-F238E27FC236}">
                    <a16:creationId xmlns:a16="http://schemas.microsoft.com/office/drawing/2014/main" id="{725F4395-303C-7633-47E0-579CCA85C65C}"/>
                  </a:ext>
                </a:extLst>
              </p:cNvPr>
              <p:cNvSpPr>
                <a:spLocks/>
              </p:cNvSpPr>
              <p:nvPr/>
            </p:nvSpPr>
            <p:spPr bwMode="auto">
              <a:xfrm>
                <a:off x="2334" y="2779"/>
                <a:ext cx="10" cy="11"/>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0" name="Freeform 152">
                <a:extLst>
                  <a:ext uri="{FF2B5EF4-FFF2-40B4-BE49-F238E27FC236}">
                    <a16:creationId xmlns:a16="http://schemas.microsoft.com/office/drawing/2014/main" id="{FA3F1E5D-58D2-5F03-E235-7E80772526C6}"/>
                  </a:ext>
                </a:extLst>
              </p:cNvPr>
              <p:cNvSpPr>
                <a:spLocks/>
              </p:cNvSpPr>
              <p:nvPr/>
            </p:nvSpPr>
            <p:spPr bwMode="auto">
              <a:xfrm>
                <a:off x="2345" y="2763"/>
                <a:ext cx="10" cy="6"/>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1" name="Freeform 153">
                <a:extLst>
                  <a:ext uri="{FF2B5EF4-FFF2-40B4-BE49-F238E27FC236}">
                    <a16:creationId xmlns:a16="http://schemas.microsoft.com/office/drawing/2014/main" id="{1B701DAB-74E5-2A1D-01C8-C932B1B7C6FD}"/>
                  </a:ext>
                </a:extLst>
              </p:cNvPr>
              <p:cNvSpPr>
                <a:spLocks/>
              </p:cNvSpPr>
              <p:nvPr/>
            </p:nvSpPr>
            <p:spPr bwMode="auto">
              <a:xfrm>
                <a:off x="2311" y="2746"/>
                <a:ext cx="7" cy="9"/>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2" name="Freeform 154">
                <a:extLst>
                  <a:ext uri="{FF2B5EF4-FFF2-40B4-BE49-F238E27FC236}">
                    <a16:creationId xmlns:a16="http://schemas.microsoft.com/office/drawing/2014/main" id="{2F659C9F-A885-EA11-A649-93D648E6508A}"/>
                  </a:ext>
                </a:extLst>
              </p:cNvPr>
              <p:cNvSpPr>
                <a:spLocks/>
              </p:cNvSpPr>
              <p:nvPr/>
            </p:nvSpPr>
            <p:spPr bwMode="auto">
              <a:xfrm>
                <a:off x="2324" y="2755"/>
                <a:ext cx="8" cy="6"/>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3" name="Freeform 155">
                <a:extLst>
                  <a:ext uri="{FF2B5EF4-FFF2-40B4-BE49-F238E27FC236}">
                    <a16:creationId xmlns:a16="http://schemas.microsoft.com/office/drawing/2014/main" id="{5DA10A7C-2597-1611-22B4-81EFC1022B5C}"/>
                  </a:ext>
                </a:extLst>
              </p:cNvPr>
              <p:cNvSpPr>
                <a:spLocks/>
              </p:cNvSpPr>
              <p:nvPr/>
            </p:nvSpPr>
            <p:spPr bwMode="auto">
              <a:xfrm>
                <a:off x="2322" y="2786"/>
                <a:ext cx="6" cy="8"/>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4" name="Freeform 156">
                <a:extLst>
                  <a:ext uri="{FF2B5EF4-FFF2-40B4-BE49-F238E27FC236}">
                    <a16:creationId xmlns:a16="http://schemas.microsoft.com/office/drawing/2014/main" id="{E6FA06E7-AD65-7140-6443-CAEAC3DC4838}"/>
                  </a:ext>
                </a:extLst>
              </p:cNvPr>
              <p:cNvSpPr>
                <a:spLocks/>
              </p:cNvSpPr>
              <p:nvPr/>
            </p:nvSpPr>
            <p:spPr bwMode="auto">
              <a:xfrm>
                <a:off x="2340" y="2780"/>
                <a:ext cx="5" cy="4"/>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5" name="Freeform 157">
                <a:extLst>
                  <a:ext uri="{FF2B5EF4-FFF2-40B4-BE49-F238E27FC236}">
                    <a16:creationId xmlns:a16="http://schemas.microsoft.com/office/drawing/2014/main" id="{6429DCC3-DA93-0CDA-29B7-1077214BB1B7}"/>
                  </a:ext>
                </a:extLst>
              </p:cNvPr>
              <p:cNvSpPr>
                <a:spLocks/>
              </p:cNvSpPr>
              <p:nvPr/>
            </p:nvSpPr>
            <p:spPr bwMode="auto">
              <a:xfrm>
                <a:off x="1781" y="4115"/>
                <a:ext cx="33" cy="29"/>
              </a:xfrm>
              <a:custGeom>
                <a:avLst/>
                <a:gdLst/>
                <a:ahLst/>
                <a:cxnLst>
                  <a:cxn ang="0">
                    <a:pos x="2" y="14"/>
                  </a:cxn>
                  <a:cxn ang="0">
                    <a:pos x="0" y="10"/>
                  </a:cxn>
                  <a:cxn ang="0">
                    <a:pos x="2" y="7"/>
                  </a:cxn>
                  <a:cxn ang="0">
                    <a:pos x="5" y="6"/>
                  </a:cxn>
                  <a:cxn ang="0">
                    <a:pos x="5" y="4"/>
                  </a:cxn>
                  <a:cxn ang="0">
                    <a:pos x="5" y="3"/>
                  </a:cxn>
                  <a:cxn ang="0">
                    <a:pos x="6" y="1"/>
                  </a:cxn>
                  <a:cxn ang="0">
                    <a:pos x="10" y="1"/>
                  </a:cxn>
                  <a:cxn ang="0">
                    <a:pos x="11" y="3"/>
                  </a:cxn>
                  <a:cxn ang="0">
                    <a:pos x="11" y="4"/>
                  </a:cxn>
                  <a:cxn ang="0">
                    <a:pos x="13" y="3"/>
                  </a:cxn>
                  <a:cxn ang="0">
                    <a:pos x="16" y="3"/>
                  </a:cxn>
                  <a:cxn ang="0">
                    <a:pos x="16" y="4"/>
                  </a:cxn>
                  <a:cxn ang="0">
                    <a:pos x="14" y="6"/>
                  </a:cxn>
                  <a:cxn ang="0">
                    <a:pos x="11" y="7"/>
                  </a:cxn>
                  <a:cxn ang="0">
                    <a:pos x="8" y="9"/>
                  </a:cxn>
                  <a:cxn ang="0">
                    <a:pos x="8" y="10"/>
                  </a:cxn>
                  <a:cxn ang="0">
                    <a:pos x="6" y="10"/>
                  </a:cxn>
                  <a:cxn ang="0">
                    <a:pos x="5" y="12"/>
                  </a:cxn>
                  <a:cxn ang="0">
                    <a:pos x="2" y="14"/>
                  </a:cxn>
                </a:cxnLst>
                <a:rect l="0" t="0" r="r" b="b"/>
                <a:pathLst>
                  <a:path w="17" h="15">
                    <a:moveTo>
                      <a:pt x="2" y="14"/>
                    </a:moveTo>
                    <a:cubicBezTo>
                      <a:pt x="0" y="12"/>
                      <a:pt x="0" y="10"/>
                      <a:pt x="0" y="10"/>
                    </a:cubicBezTo>
                    <a:cubicBezTo>
                      <a:pt x="2" y="10"/>
                      <a:pt x="0" y="9"/>
                      <a:pt x="2" y="7"/>
                    </a:cubicBezTo>
                    <a:cubicBezTo>
                      <a:pt x="5" y="6"/>
                      <a:pt x="3" y="6"/>
                      <a:pt x="5" y="6"/>
                    </a:cubicBezTo>
                    <a:cubicBezTo>
                      <a:pt x="6" y="6"/>
                      <a:pt x="6" y="6"/>
                      <a:pt x="5" y="4"/>
                    </a:cubicBezTo>
                    <a:cubicBezTo>
                      <a:pt x="5" y="4"/>
                      <a:pt x="6" y="4"/>
                      <a:pt x="5" y="3"/>
                    </a:cubicBezTo>
                    <a:cubicBezTo>
                      <a:pt x="5" y="3"/>
                      <a:pt x="8" y="3"/>
                      <a:pt x="6" y="1"/>
                    </a:cubicBezTo>
                    <a:cubicBezTo>
                      <a:pt x="6"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7" y="6"/>
                      <a:pt x="16" y="6"/>
                      <a:pt x="14" y="6"/>
                    </a:cubicBezTo>
                    <a:cubicBezTo>
                      <a:pt x="11" y="7"/>
                      <a:pt x="14" y="9"/>
                      <a:pt x="11" y="7"/>
                    </a:cubicBezTo>
                    <a:cubicBezTo>
                      <a:pt x="6" y="7"/>
                      <a:pt x="5" y="7"/>
                      <a:pt x="8" y="9"/>
                    </a:cubicBezTo>
                    <a:cubicBezTo>
                      <a:pt x="10" y="9"/>
                      <a:pt x="10" y="12"/>
                      <a:pt x="8" y="10"/>
                    </a:cubicBezTo>
                    <a:cubicBezTo>
                      <a:pt x="6" y="9"/>
                      <a:pt x="8" y="12"/>
                      <a:pt x="6" y="10"/>
                    </a:cubicBezTo>
                    <a:cubicBezTo>
                      <a:pt x="3" y="9"/>
                      <a:pt x="6" y="14"/>
                      <a:pt x="5" y="12"/>
                    </a:cubicBezTo>
                    <a:cubicBezTo>
                      <a:pt x="0" y="10"/>
                      <a:pt x="5" y="15"/>
                      <a:pt x="2" y="1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6" name="Freeform 158">
                <a:extLst>
                  <a:ext uri="{FF2B5EF4-FFF2-40B4-BE49-F238E27FC236}">
                    <a16:creationId xmlns:a16="http://schemas.microsoft.com/office/drawing/2014/main" id="{4121F743-3DD9-42C3-6A38-11204B71F119}"/>
                  </a:ext>
                </a:extLst>
              </p:cNvPr>
              <p:cNvSpPr>
                <a:spLocks/>
              </p:cNvSpPr>
              <p:nvPr/>
            </p:nvSpPr>
            <p:spPr bwMode="auto">
              <a:xfrm>
                <a:off x="1762" y="4117"/>
                <a:ext cx="29" cy="21"/>
              </a:xfrm>
              <a:custGeom>
                <a:avLst/>
                <a:gdLst/>
                <a:ahLst/>
                <a:cxnLst>
                  <a:cxn ang="0">
                    <a:pos x="3" y="11"/>
                  </a:cxn>
                  <a:cxn ang="0">
                    <a:pos x="1" y="10"/>
                  </a:cxn>
                  <a:cxn ang="0">
                    <a:pos x="1" y="8"/>
                  </a:cxn>
                  <a:cxn ang="0">
                    <a:pos x="4" y="8"/>
                  </a:cxn>
                  <a:cxn ang="0">
                    <a:pos x="6" y="6"/>
                  </a:cxn>
                  <a:cxn ang="0">
                    <a:pos x="4" y="5"/>
                  </a:cxn>
                  <a:cxn ang="0">
                    <a:pos x="4" y="5"/>
                  </a:cxn>
                  <a:cxn ang="0">
                    <a:pos x="4" y="3"/>
                  </a:cxn>
                  <a:cxn ang="0">
                    <a:pos x="4" y="2"/>
                  </a:cxn>
                  <a:cxn ang="0">
                    <a:pos x="9" y="2"/>
                  </a:cxn>
                  <a:cxn ang="0">
                    <a:pos x="10" y="2"/>
                  </a:cxn>
                  <a:cxn ang="0">
                    <a:pos x="13" y="0"/>
                  </a:cxn>
                  <a:cxn ang="0">
                    <a:pos x="13" y="3"/>
                  </a:cxn>
                  <a:cxn ang="0">
                    <a:pos x="10" y="6"/>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6"/>
                      <a:pt x="6" y="6"/>
                      <a:pt x="6" y="6"/>
                    </a:cubicBezTo>
                    <a:cubicBezTo>
                      <a:pt x="7" y="5"/>
                      <a:pt x="6" y="5"/>
                      <a:pt x="4" y="5"/>
                    </a:cubicBezTo>
                    <a:cubicBezTo>
                      <a:pt x="3" y="6"/>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6"/>
                    </a:cubicBezTo>
                    <a:cubicBezTo>
                      <a:pt x="9" y="8"/>
                      <a:pt x="9" y="8"/>
                      <a:pt x="7" y="8"/>
                    </a:cubicBezTo>
                    <a:cubicBezTo>
                      <a:pt x="6" y="8"/>
                      <a:pt x="6" y="10"/>
                      <a:pt x="6" y="10"/>
                    </a:cubicBezTo>
                    <a:cubicBezTo>
                      <a:pt x="4" y="11"/>
                      <a:pt x="4" y="10"/>
                      <a:pt x="4" y="11"/>
                    </a:cubicBezTo>
                    <a:cubicBezTo>
                      <a:pt x="4" y="11"/>
                      <a:pt x="4" y="11"/>
                      <a:pt x="3" y="1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7" name="Freeform 159">
                <a:extLst>
                  <a:ext uri="{FF2B5EF4-FFF2-40B4-BE49-F238E27FC236}">
                    <a16:creationId xmlns:a16="http://schemas.microsoft.com/office/drawing/2014/main" id="{199D809E-DF3C-A99D-344A-173EC5A8658D}"/>
                  </a:ext>
                </a:extLst>
              </p:cNvPr>
              <p:cNvSpPr>
                <a:spLocks/>
              </p:cNvSpPr>
              <p:nvPr/>
            </p:nvSpPr>
            <p:spPr bwMode="auto">
              <a:xfrm>
                <a:off x="3112" y="2094"/>
                <a:ext cx="56" cy="68"/>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28" name="Freeform 160">
                <a:extLst>
                  <a:ext uri="{FF2B5EF4-FFF2-40B4-BE49-F238E27FC236}">
                    <a16:creationId xmlns:a16="http://schemas.microsoft.com/office/drawing/2014/main" id="{E04E0DF0-512D-3D95-A2E2-3E6221B471CF}"/>
                  </a:ext>
                </a:extLst>
              </p:cNvPr>
              <p:cNvSpPr>
                <a:spLocks/>
              </p:cNvSpPr>
              <p:nvPr/>
            </p:nvSpPr>
            <p:spPr bwMode="auto">
              <a:xfrm>
                <a:off x="3015" y="2100"/>
                <a:ext cx="143" cy="104"/>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329" name="Freeform 161">
                <a:extLst>
                  <a:ext uri="{FF2B5EF4-FFF2-40B4-BE49-F238E27FC236}">
                    <a16:creationId xmlns:a16="http://schemas.microsoft.com/office/drawing/2014/main" id="{B95BAB33-B113-2B12-A22F-1B24B7B3B05D}"/>
                  </a:ext>
                </a:extLst>
              </p:cNvPr>
              <p:cNvSpPr>
                <a:spLocks/>
              </p:cNvSpPr>
              <p:nvPr/>
            </p:nvSpPr>
            <p:spPr bwMode="auto">
              <a:xfrm>
                <a:off x="3102" y="2235"/>
                <a:ext cx="48" cy="49"/>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0" name="Freeform 162">
                <a:extLst>
                  <a:ext uri="{FF2B5EF4-FFF2-40B4-BE49-F238E27FC236}">
                    <a16:creationId xmlns:a16="http://schemas.microsoft.com/office/drawing/2014/main" id="{8B70459A-1FB6-DC59-FBDE-38F7CC015C99}"/>
                  </a:ext>
                </a:extLst>
              </p:cNvPr>
              <p:cNvSpPr>
                <a:spLocks/>
              </p:cNvSpPr>
              <p:nvPr/>
            </p:nvSpPr>
            <p:spPr bwMode="auto">
              <a:xfrm>
                <a:off x="3061" y="1826"/>
                <a:ext cx="78" cy="56"/>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1" name="Freeform 163">
                <a:extLst>
                  <a:ext uri="{FF2B5EF4-FFF2-40B4-BE49-F238E27FC236}">
                    <a16:creationId xmlns:a16="http://schemas.microsoft.com/office/drawing/2014/main" id="{23F8D8AE-A8F9-766C-E84F-4C976D4F4564}"/>
                  </a:ext>
                </a:extLst>
              </p:cNvPr>
              <p:cNvSpPr>
                <a:spLocks/>
              </p:cNvSpPr>
              <p:nvPr/>
            </p:nvSpPr>
            <p:spPr bwMode="auto">
              <a:xfrm>
                <a:off x="3022" y="1863"/>
                <a:ext cx="117" cy="62"/>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2" name="Freeform 164">
                <a:extLst>
                  <a:ext uri="{FF2B5EF4-FFF2-40B4-BE49-F238E27FC236}">
                    <a16:creationId xmlns:a16="http://schemas.microsoft.com/office/drawing/2014/main" id="{8F81FA5E-5984-3249-7EBB-E83640E3E8A7}"/>
                  </a:ext>
                </a:extLst>
              </p:cNvPr>
              <p:cNvSpPr>
                <a:spLocks/>
              </p:cNvSpPr>
              <p:nvPr/>
            </p:nvSpPr>
            <p:spPr bwMode="auto">
              <a:xfrm>
                <a:off x="3022" y="1906"/>
                <a:ext cx="92" cy="68"/>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3" name="Freeform 165">
                <a:extLst>
                  <a:ext uri="{FF2B5EF4-FFF2-40B4-BE49-F238E27FC236}">
                    <a16:creationId xmlns:a16="http://schemas.microsoft.com/office/drawing/2014/main" id="{A4B1AA5C-CC32-3D4A-9461-EADFA7C13FF1}"/>
                  </a:ext>
                </a:extLst>
              </p:cNvPr>
              <p:cNvSpPr>
                <a:spLocks/>
              </p:cNvSpPr>
              <p:nvPr/>
            </p:nvSpPr>
            <p:spPr bwMode="auto">
              <a:xfrm>
                <a:off x="3052" y="1912"/>
                <a:ext cx="157" cy="122"/>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334" name="Freeform 166">
                <a:extLst>
                  <a:ext uri="{FF2B5EF4-FFF2-40B4-BE49-F238E27FC236}">
                    <a16:creationId xmlns:a16="http://schemas.microsoft.com/office/drawing/2014/main" id="{652F5D42-8C0B-D223-E6B6-81EB3A8AFEB6}"/>
                  </a:ext>
                </a:extLst>
              </p:cNvPr>
              <p:cNvSpPr>
                <a:spLocks/>
              </p:cNvSpPr>
              <p:nvPr/>
            </p:nvSpPr>
            <p:spPr bwMode="auto">
              <a:xfrm>
                <a:off x="2914" y="1946"/>
                <a:ext cx="165" cy="138"/>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335" name="Freeform 167">
                <a:extLst>
                  <a:ext uri="{FF2B5EF4-FFF2-40B4-BE49-F238E27FC236}">
                    <a16:creationId xmlns:a16="http://schemas.microsoft.com/office/drawing/2014/main" id="{3BAFCFAD-D161-5E56-BE4B-C0731270B187}"/>
                  </a:ext>
                </a:extLst>
              </p:cNvPr>
              <p:cNvSpPr>
                <a:spLocks/>
              </p:cNvSpPr>
              <p:nvPr/>
            </p:nvSpPr>
            <p:spPr bwMode="auto">
              <a:xfrm>
                <a:off x="2623" y="2036"/>
                <a:ext cx="207" cy="196"/>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6" name="Freeform 168">
                <a:extLst>
                  <a:ext uri="{FF2B5EF4-FFF2-40B4-BE49-F238E27FC236}">
                    <a16:creationId xmlns:a16="http://schemas.microsoft.com/office/drawing/2014/main" id="{49B47FD1-1FEC-768E-BDB3-FD6DD3CD5A1F}"/>
                  </a:ext>
                </a:extLst>
              </p:cNvPr>
              <p:cNvSpPr>
                <a:spLocks/>
              </p:cNvSpPr>
              <p:nvPr/>
            </p:nvSpPr>
            <p:spPr bwMode="auto">
              <a:xfrm>
                <a:off x="2549" y="2235"/>
                <a:ext cx="62" cy="115"/>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7" name="Freeform 169">
                <a:extLst>
                  <a:ext uri="{FF2B5EF4-FFF2-40B4-BE49-F238E27FC236}">
                    <a16:creationId xmlns:a16="http://schemas.microsoft.com/office/drawing/2014/main" id="{3A0D237C-A708-592B-DB47-55E2FE8AF03E}"/>
                  </a:ext>
                </a:extLst>
              </p:cNvPr>
              <p:cNvSpPr>
                <a:spLocks/>
              </p:cNvSpPr>
              <p:nvPr/>
            </p:nvSpPr>
            <p:spPr bwMode="auto">
              <a:xfrm>
                <a:off x="2832" y="2218"/>
                <a:ext cx="16" cy="35"/>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8" name="Freeform 170">
                <a:extLst>
                  <a:ext uri="{FF2B5EF4-FFF2-40B4-BE49-F238E27FC236}">
                    <a16:creationId xmlns:a16="http://schemas.microsoft.com/office/drawing/2014/main" id="{070A4D19-00AC-47D0-E393-B9372DBF51B5}"/>
                  </a:ext>
                </a:extLst>
              </p:cNvPr>
              <p:cNvSpPr>
                <a:spLocks noEditPoints="1"/>
              </p:cNvSpPr>
              <p:nvPr/>
            </p:nvSpPr>
            <p:spPr bwMode="auto">
              <a:xfrm>
                <a:off x="2797" y="2127"/>
                <a:ext cx="191" cy="229"/>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39" name="Freeform 171">
                <a:extLst>
                  <a:ext uri="{FF2B5EF4-FFF2-40B4-BE49-F238E27FC236}">
                    <a16:creationId xmlns:a16="http://schemas.microsoft.com/office/drawing/2014/main" id="{F70808B1-2FF0-6AAF-FDD1-3B301606798E}"/>
                  </a:ext>
                </a:extLst>
              </p:cNvPr>
              <p:cNvSpPr>
                <a:spLocks/>
              </p:cNvSpPr>
              <p:nvPr/>
            </p:nvSpPr>
            <p:spPr bwMode="auto">
              <a:xfrm>
                <a:off x="2790" y="2107"/>
                <a:ext cx="73" cy="49"/>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0" name="Freeform 172">
                <a:extLst>
                  <a:ext uri="{FF2B5EF4-FFF2-40B4-BE49-F238E27FC236}">
                    <a16:creationId xmlns:a16="http://schemas.microsoft.com/office/drawing/2014/main" id="{A6812391-B790-E7A9-3511-3B6B298BAB80}"/>
                  </a:ext>
                </a:extLst>
              </p:cNvPr>
              <p:cNvSpPr>
                <a:spLocks/>
              </p:cNvSpPr>
              <p:nvPr/>
            </p:nvSpPr>
            <p:spPr bwMode="auto">
              <a:xfrm>
                <a:off x="2842" y="2078"/>
                <a:ext cx="124" cy="66"/>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1" name="Freeform 173">
                <a:extLst>
                  <a:ext uri="{FF2B5EF4-FFF2-40B4-BE49-F238E27FC236}">
                    <a16:creationId xmlns:a16="http://schemas.microsoft.com/office/drawing/2014/main" id="{CA5291B6-0394-0544-D007-11B4A60B83DC}"/>
                  </a:ext>
                </a:extLst>
              </p:cNvPr>
              <p:cNvSpPr>
                <a:spLocks/>
              </p:cNvSpPr>
              <p:nvPr/>
            </p:nvSpPr>
            <p:spPr bwMode="auto">
              <a:xfrm>
                <a:off x="2887" y="2034"/>
                <a:ext cx="102" cy="60"/>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2" name="Freeform 174">
                <a:extLst>
                  <a:ext uri="{FF2B5EF4-FFF2-40B4-BE49-F238E27FC236}">
                    <a16:creationId xmlns:a16="http://schemas.microsoft.com/office/drawing/2014/main" id="{222354AB-1E93-D81D-E152-1B7B32010393}"/>
                  </a:ext>
                </a:extLst>
              </p:cNvPr>
              <p:cNvSpPr>
                <a:spLocks/>
              </p:cNvSpPr>
              <p:nvPr/>
            </p:nvSpPr>
            <p:spPr bwMode="auto">
              <a:xfrm>
                <a:off x="3044" y="2189"/>
                <a:ext cx="97" cy="70"/>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3" name="Freeform 175">
                <a:extLst>
                  <a:ext uri="{FF2B5EF4-FFF2-40B4-BE49-F238E27FC236}">
                    <a16:creationId xmlns:a16="http://schemas.microsoft.com/office/drawing/2014/main" id="{EFD8275B-67AC-98EE-12CF-93D59A641ADB}"/>
                  </a:ext>
                </a:extLst>
              </p:cNvPr>
              <p:cNvSpPr>
                <a:spLocks/>
              </p:cNvSpPr>
              <p:nvPr/>
            </p:nvSpPr>
            <p:spPr bwMode="auto">
              <a:xfrm>
                <a:off x="2989" y="2148"/>
                <a:ext cx="68" cy="93"/>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4" name="Freeform 176">
                <a:extLst>
                  <a:ext uri="{FF2B5EF4-FFF2-40B4-BE49-F238E27FC236}">
                    <a16:creationId xmlns:a16="http://schemas.microsoft.com/office/drawing/2014/main" id="{BDF1C40B-CAAE-8641-BDBE-FE18B4A2CAEC}"/>
                  </a:ext>
                </a:extLst>
              </p:cNvPr>
              <p:cNvSpPr>
                <a:spLocks/>
              </p:cNvSpPr>
              <p:nvPr/>
            </p:nvSpPr>
            <p:spPr bwMode="auto">
              <a:xfrm>
                <a:off x="3015" y="2230"/>
                <a:ext cx="40" cy="35"/>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5" name="Freeform 177">
                <a:extLst>
                  <a:ext uri="{FF2B5EF4-FFF2-40B4-BE49-F238E27FC236}">
                    <a16:creationId xmlns:a16="http://schemas.microsoft.com/office/drawing/2014/main" id="{40F6A29B-7EE7-043B-C003-D5DDC3236778}"/>
                  </a:ext>
                </a:extLst>
              </p:cNvPr>
              <p:cNvSpPr>
                <a:spLocks/>
              </p:cNvSpPr>
              <p:nvPr/>
            </p:nvSpPr>
            <p:spPr bwMode="auto">
              <a:xfrm>
                <a:off x="2997" y="2220"/>
                <a:ext cx="27" cy="70"/>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6" name="Freeform 178">
                <a:extLst>
                  <a:ext uri="{FF2B5EF4-FFF2-40B4-BE49-F238E27FC236}">
                    <a16:creationId xmlns:a16="http://schemas.microsoft.com/office/drawing/2014/main" id="{098E7C35-4D1F-8EA6-8BCE-255BF21F211E}"/>
                  </a:ext>
                </a:extLst>
              </p:cNvPr>
              <p:cNvSpPr>
                <a:spLocks/>
              </p:cNvSpPr>
              <p:nvPr/>
            </p:nvSpPr>
            <p:spPr bwMode="auto">
              <a:xfrm>
                <a:off x="2949" y="2090"/>
                <a:ext cx="103" cy="66"/>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7" name="Freeform 179">
                <a:extLst>
                  <a:ext uri="{FF2B5EF4-FFF2-40B4-BE49-F238E27FC236}">
                    <a16:creationId xmlns:a16="http://schemas.microsoft.com/office/drawing/2014/main" id="{CE539DC3-1157-3FAA-A68B-48CD5349FF12}"/>
                  </a:ext>
                </a:extLst>
              </p:cNvPr>
              <p:cNvSpPr>
                <a:spLocks/>
              </p:cNvSpPr>
              <p:nvPr/>
            </p:nvSpPr>
            <p:spPr bwMode="auto">
              <a:xfrm>
                <a:off x="2958" y="2065"/>
                <a:ext cx="92" cy="48"/>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8" name="Freeform 180">
                <a:extLst>
                  <a:ext uri="{FF2B5EF4-FFF2-40B4-BE49-F238E27FC236}">
                    <a16:creationId xmlns:a16="http://schemas.microsoft.com/office/drawing/2014/main" id="{C0DBB95D-DFE7-0737-3260-881C05D5CEC5}"/>
                  </a:ext>
                </a:extLst>
              </p:cNvPr>
              <p:cNvSpPr>
                <a:spLocks/>
              </p:cNvSpPr>
              <p:nvPr/>
            </p:nvSpPr>
            <p:spPr bwMode="auto">
              <a:xfrm>
                <a:off x="2908" y="2129"/>
                <a:ext cx="47" cy="37"/>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49" name="Freeform 181">
                <a:extLst>
                  <a:ext uri="{FF2B5EF4-FFF2-40B4-BE49-F238E27FC236}">
                    <a16:creationId xmlns:a16="http://schemas.microsoft.com/office/drawing/2014/main" id="{4CA448D7-3725-11CA-394C-A19947403C69}"/>
                  </a:ext>
                </a:extLst>
              </p:cNvPr>
              <p:cNvSpPr>
                <a:spLocks/>
              </p:cNvSpPr>
              <p:nvPr/>
            </p:nvSpPr>
            <p:spPr bwMode="auto">
              <a:xfrm>
                <a:off x="2908" y="2138"/>
                <a:ext cx="95" cy="94"/>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0" name="Freeform 182">
                <a:extLst>
                  <a:ext uri="{FF2B5EF4-FFF2-40B4-BE49-F238E27FC236}">
                    <a16:creationId xmlns:a16="http://schemas.microsoft.com/office/drawing/2014/main" id="{8B5267FC-0319-FB26-1F5F-58897A7028E4}"/>
                  </a:ext>
                </a:extLst>
              </p:cNvPr>
              <p:cNvSpPr>
                <a:spLocks/>
              </p:cNvSpPr>
              <p:nvPr/>
            </p:nvSpPr>
            <p:spPr bwMode="auto">
              <a:xfrm>
                <a:off x="2939" y="2162"/>
                <a:ext cx="66" cy="64"/>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1" name="Freeform 183">
                <a:extLst>
                  <a:ext uri="{FF2B5EF4-FFF2-40B4-BE49-F238E27FC236}">
                    <a16:creationId xmlns:a16="http://schemas.microsoft.com/office/drawing/2014/main" id="{6550F17B-A00C-6B2C-4BD9-8CB30C42C88F}"/>
                  </a:ext>
                </a:extLst>
              </p:cNvPr>
              <p:cNvSpPr>
                <a:spLocks/>
              </p:cNvSpPr>
              <p:nvPr/>
            </p:nvSpPr>
            <p:spPr bwMode="auto">
              <a:xfrm>
                <a:off x="2982" y="2202"/>
                <a:ext cx="33" cy="39"/>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2" name="Freeform 184">
                <a:extLst>
                  <a:ext uri="{FF2B5EF4-FFF2-40B4-BE49-F238E27FC236}">
                    <a16:creationId xmlns:a16="http://schemas.microsoft.com/office/drawing/2014/main" id="{D43A60EC-2019-BD57-DB92-183490B469C1}"/>
                  </a:ext>
                </a:extLst>
              </p:cNvPr>
              <p:cNvSpPr>
                <a:spLocks noEditPoints="1"/>
              </p:cNvSpPr>
              <p:nvPr/>
            </p:nvSpPr>
            <p:spPr bwMode="auto">
              <a:xfrm>
                <a:off x="2825" y="1873"/>
                <a:ext cx="112" cy="81"/>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3" name="Freeform 185">
                <a:extLst>
                  <a:ext uri="{FF2B5EF4-FFF2-40B4-BE49-F238E27FC236}">
                    <a16:creationId xmlns:a16="http://schemas.microsoft.com/office/drawing/2014/main" id="{661AAFB4-E3CA-7283-B6DB-969F114D578D}"/>
                  </a:ext>
                </a:extLst>
              </p:cNvPr>
              <p:cNvSpPr>
                <a:spLocks noEditPoints="1"/>
              </p:cNvSpPr>
              <p:nvPr/>
            </p:nvSpPr>
            <p:spPr bwMode="auto">
              <a:xfrm>
                <a:off x="2790" y="1943"/>
                <a:ext cx="143" cy="178"/>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4" name="Freeform 186">
                <a:extLst>
                  <a:ext uri="{FF2B5EF4-FFF2-40B4-BE49-F238E27FC236}">
                    <a16:creationId xmlns:a16="http://schemas.microsoft.com/office/drawing/2014/main" id="{48DFE445-B688-A878-45EB-FC81F5D74825}"/>
                  </a:ext>
                </a:extLst>
              </p:cNvPr>
              <p:cNvSpPr>
                <a:spLocks/>
              </p:cNvSpPr>
              <p:nvPr/>
            </p:nvSpPr>
            <p:spPr bwMode="auto">
              <a:xfrm>
                <a:off x="2755" y="1979"/>
                <a:ext cx="58" cy="62"/>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5" name="Freeform 187">
                <a:extLst>
                  <a:ext uri="{FF2B5EF4-FFF2-40B4-BE49-F238E27FC236}">
                    <a16:creationId xmlns:a16="http://schemas.microsoft.com/office/drawing/2014/main" id="{F4BC041A-E252-AC3B-AE60-47EAC3923A4A}"/>
                  </a:ext>
                </a:extLst>
              </p:cNvPr>
              <p:cNvSpPr>
                <a:spLocks/>
              </p:cNvSpPr>
              <p:nvPr/>
            </p:nvSpPr>
            <p:spPr bwMode="auto">
              <a:xfrm>
                <a:off x="2739" y="2024"/>
                <a:ext cx="66" cy="49"/>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6" name="Freeform 188">
                <a:extLst>
                  <a:ext uri="{FF2B5EF4-FFF2-40B4-BE49-F238E27FC236}">
                    <a16:creationId xmlns:a16="http://schemas.microsoft.com/office/drawing/2014/main" id="{432E096E-D06D-F372-A68E-24B69E2DB554}"/>
                  </a:ext>
                </a:extLst>
              </p:cNvPr>
              <p:cNvSpPr>
                <a:spLocks/>
              </p:cNvSpPr>
              <p:nvPr/>
            </p:nvSpPr>
            <p:spPr bwMode="auto">
              <a:xfrm>
                <a:off x="2786" y="2053"/>
                <a:ext cx="19" cy="20"/>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7" name="Freeform 189">
                <a:extLst>
                  <a:ext uri="{FF2B5EF4-FFF2-40B4-BE49-F238E27FC236}">
                    <a16:creationId xmlns:a16="http://schemas.microsoft.com/office/drawing/2014/main" id="{C2D09D09-A4D4-D50B-BE85-40100DD27026}"/>
                  </a:ext>
                </a:extLst>
              </p:cNvPr>
              <p:cNvSpPr>
                <a:spLocks/>
              </p:cNvSpPr>
              <p:nvPr/>
            </p:nvSpPr>
            <p:spPr bwMode="auto">
              <a:xfrm>
                <a:off x="3034" y="1851"/>
                <a:ext cx="27" cy="18"/>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8" name="Freeform 190">
                <a:extLst>
                  <a:ext uri="{FF2B5EF4-FFF2-40B4-BE49-F238E27FC236}">
                    <a16:creationId xmlns:a16="http://schemas.microsoft.com/office/drawing/2014/main" id="{74CAEBAC-7861-7B0E-78B1-EEEFDFD8A68B}"/>
                  </a:ext>
                </a:extLst>
              </p:cNvPr>
              <p:cNvSpPr>
                <a:spLocks/>
              </p:cNvSpPr>
              <p:nvPr/>
            </p:nvSpPr>
            <p:spPr bwMode="auto">
              <a:xfrm>
                <a:off x="3040" y="1840"/>
                <a:ext cx="17" cy="11"/>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59" name="Freeform 191">
                <a:extLst>
                  <a:ext uri="{FF2B5EF4-FFF2-40B4-BE49-F238E27FC236}">
                    <a16:creationId xmlns:a16="http://schemas.microsoft.com/office/drawing/2014/main" id="{8E4D5AE7-DD6D-97CA-0A51-E62923AC065C}"/>
                  </a:ext>
                </a:extLst>
              </p:cNvPr>
              <p:cNvSpPr>
                <a:spLocks/>
              </p:cNvSpPr>
              <p:nvPr/>
            </p:nvSpPr>
            <p:spPr bwMode="auto">
              <a:xfrm>
                <a:off x="3055" y="1849"/>
                <a:ext cx="6" cy="8"/>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0" name="Freeform 192">
                <a:extLst>
                  <a:ext uri="{FF2B5EF4-FFF2-40B4-BE49-F238E27FC236}">
                    <a16:creationId xmlns:a16="http://schemas.microsoft.com/office/drawing/2014/main" id="{6B717CCE-81C3-5651-23D2-C0A83817BE68}"/>
                  </a:ext>
                </a:extLst>
              </p:cNvPr>
              <p:cNvSpPr>
                <a:spLocks/>
              </p:cNvSpPr>
              <p:nvPr/>
            </p:nvSpPr>
            <p:spPr bwMode="auto">
              <a:xfrm>
                <a:off x="3055" y="1844"/>
                <a:ext cx="6" cy="2"/>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1" name="Freeform 193">
                <a:extLst>
                  <a:ext uri="{FF2B5EF4-FFF2-40B4-BE49-F238E27FC236}">
                    <a16:creationId xmlns:a16="http://schemas.microsoft.com/office/drawing/2014/main" id="{6794C577-23F7-214E-CD68-150FF2FD36B4}"/>
                  </a:ext>
                </a:extLst>
              </p:cNvPr>
              <p:cNvSpPr>
                <a:spLocks noEditPoints="1"/>
              </p:cNvSpPr>
              <p:nvPr/>
            </p:nvSpPr>
            <p:spPr bwMode="auto">
              <a:xfrm>
                <a:off x="2871" y="1578"/>
                <a:ext cx="202" cy="359"/>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2" name="Freeform 194">
                <a:extLst>
                  <a:ext uri="{FF2B5EF4-FFF2-40B4-BE49-F238E27FC236}">
                    <a16:creationId xmlns:a16="http://schemas.microsoft.com/office/drawing/2014/main" id="{705DDA04-5271-9DA8-5FA9-C17809389DB9}"/>
                  </a:ext>
                </a:extLst>
              </p:cNvPr>
              <p:cNvSpPr>
                <a:spLocks/>
              </p:cNvSpPr>
              <p:nvPr/>
            </p:nvSpPr>
            <p:spPr bwMode="auto">
              <a:xfrm>
                <a:off x="3395" y="2237"/>
                <a:ext cx="81" cy="82"/>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3" name="Freeform 195">
                <a:extLst>
                  <a:ext uri="{FF2B5EF4-FFF2-40B4-BE49-F238E27FC236}">
                    <a16:creationId xmlns:a16="http://schemas.microsoft.com/office/drawing/2014/main" id="{BD74B92A-BDC2-55BD-46D8-BEC243DC2452}"/>
                  </a:ext>
                </a:extLst>
              </p:cNvPr>
              <p:cNvSpPr>
                <a:spLocks/>
              </p:cNvSpPr>
              <p:nvPr/>
            </p:nvSpPr>
            <p:spPr bwMode="auto">
              <a:xfrm>
                <a:off x="3389" y="2286"/>
                <a:ext cx="23" cy="21"/>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4" name="Freeform 196">
                <a:extLst>
                  <a:ext uri="{FF2B5EF4-FFF2-40B4-BE49-F238E27FC236}">
                    <a16:creationId xmlns:a16="http://schemas.microsoft.com/office/drawing/2014/main" id="{31CAEFD2-CE02-11A2-6AD7-4CDE89BE75B2}"/>
                  </a:ext>
                </a:extLst>
              </p:cNvPr>
              <p:cNvSpPr>
                <a:spLocks/>
              </p:cNvSpPr>
              <p:nvPr/>
            </p:nvSpPr>
            <p:spPr bwMode="auto">
              <a:xfrm>
                <a:off x="3368" y="2253"/>
                <a:ext cx="50" cy="5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5" name="Freeform 197">
                <a:extLst>
                  <a:ext uri="{FF2B5EF4-FFF2-40B4-BE49-F238E27FC236}">
                    <a16:creationId xmlns:a16="http://schemas.microsoft.com/office/drawing/2014/main" id="{2252A26A-1E9D-BEE8-90B4-0A81B47886BE}"/>
                  </a:ext>
                </a:extLst>
              </p:cNvPr>
              <p:cNvSpPr>
                <a:spLocks/>
              </p:cNvSpPr>
              <p:nvPr/>
            </p:nvSpPr>
            <p:spPr bwMode="auto">
              <a:xfrm>
                <a:off x="3313" y="2204"/>
                <a:ext cx="109" cy="57"/>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366" name="Freeform 198">
                <a:extLst>
                  <a:ext uri="{FF2B5EF4-FFF2-40B4-BE49-F238E27FC236}">
                    <a16:creationId xmlns:a16="http://schemas.microsoft.com/office/drawing/2014/main" id="{818F1389-A247-15A8-FFCD-F962659D3B16}"/>
                  </a:ext>
                </a:extLst>
              </p:cNvPr>
              <p:cNvSpPr>
                <a:spLocks/>
              </p:cNvSpPr>
              <p:nvPr/>
            </p:nvSpPr>
            <p:spPr bwMode="auto">
              <a:xfrm>
                <a:off x="3408" y="1925"/>
                <a:ext cx="637" cy="347"/>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solidFill>
                <a:srgbClr val="B08222"/>
              </a:solidFill>
              <a:ln w="6350" cmpd="sng">
                <a:solidFill>
                  <a:schemeClr val="bg1"/>
                </a:solidFill>
                <a:round/>
                <a:headEnd/>
                <a:tailEnd/>
              </a:ln>
            </p:spPr>
            <p:txBody>
              <a:bodyPr/>
              <a:lstStyle/>
              <a:p>
                <a:endParaRPr lang="en-GB" dirty="0">
                  <a:latin typeface="Arial Обычный" charset="0"/>
                </a:endParaRPr>
              </a:p>
            </p:txBody>
          </p:sp>
          <p:sp>
            <p:nvSpPr>
              <p:cNvPr id="5367" name="Freeform 199">
                <a:extLst>
                  <a:ext uri="{FF2B5EF4-FFF2-40B4-BE49-F238E27FC236}">
                    <a16:creationId xmlns:a16="http://schemas.microsoft.com/office/drawing/2014/main" id="{09BE0BE4-9AFE-55AF-4EB4-F9BB4F29B2E8}"/>
                  </a:ext>
                </a:extLst>
              </p:cNvPr>
              <p:cNvSpPr>
                <a:spLocks noEditPoints="1"/>
              </p:cNvSpPr>
              <p:nvPr/>
            </p:nvSpPr>
            <p:spPr bwMode="auto">
              <a:xfrm>
                <a:off x="3003" y="1547"/>
                <a:ext cx="186" cy="279"/>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8" name="Freeform 200">
                <a:extLst>
                  <a:ext uri="{FF2B5EF4-FFF2-40B4-BE49-F238E27FC236}">
                    <a16:creationId xmlns:a16="http://schemas.microsoft.com/office/drawing/2014/main" id="{B9E96050-E294-CCD7-E956-3511C7AAAED7}"/>
                  </a:ext>
                </a:extLst>
              </p:cNvPr>
              <p:cNvSpPr>
                <a:spLocks noEditPoints="1"/>
              </p:cNvSpPr>
              <p:nvPr/>
            </p:nvSpPr>
            <p:spPr bwMode="auto">
              <a:xfrm>
                <a:off x="2772" y="1225"/>
                <a:ext cx="411" cy="644"/>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69" name="Freeform 201">
                <a:extLst>
                  <a:ext uri="{FF2B5EF4-FFF2-40B4-BE49-F238E27FC236}">
                    <a16:creationId xmlns:a16="http://schemas.microsoft.com/office/drawing/2014/main" id="{4E83806D-4E04-1586-D416-C740FE262345}"/>
                  </a:ext>
                </a:extLst>
              </p:cNvPr>
              <p:cNvSpPr>
                <a:spLocks noEditPoints="1"/>
              </p:cNvSpPr>
              <p:nvPr/>
            </p:nvSpPr>
            <p:spPr bwMode="auto">
              <a:xfrm>
                <a:off x="2570" y="1797"/>
                <a:ext cx="160" cy="262"/>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70" name="Freeform 202">
                <a:extLst>
                  <a:ext uri="{FF2B5EF4-FFF2-40B4-BE49-F238E27FC236}">
                    <a16:creationId xmlns:a16="http://schemas.microsoft.com/office/drawing/2014/main" id="{92258B46-75FB-39FB-8DD5-FCED7BC24DFB}"/>
                  </a:ext>
                </a:extLst>
              </p:cNvPr>
              <p:cNvSpPr>
                <a:spLocks/>
              </p:cNvSpPr>
              <p:nvPr/>
            </p:nvSpPr>
            <p:spPr bwMode="auto">
              <a:xfrm>
                <a:off x="2586" y="1762"/>
                <a:ext cx="8" cy="6"/>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71" name="Freeform 203">
                <a:extLst>
                  <a:ext uri="{FF2B5EF4-FFF2-40B4-BE49-F238E27FC236}">
                    <a16:creationId xmlns:a16="http://schemas.microsoft.com/office/drawing/2014/main" id="{49C4A00C-FB32-3608-0604-C285033B9EF5}"/>
                  </a:ext>
                </a:extLst>
              </p:cNvPr>
              <p:cNvSpPr>
                <a:spLocks/>
              </p:cNvSpPr>
              <p:nvPr/>
            </p:nvSpPr>
            <p:spPr bwMode="auto">
              <a:xfrm>
                <a:off x="2596" y="1768"/>
                <a:ext cx="4" cy="6"/>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72" name="Freeform 204">
                <a:extLst>
                  <a:ext uri="{FF2B5EF4-FFF2-40B4-BE49-F238E27FC236}">
                    <a16:creationId xmlns:a16="http://schemas.microsoft.com/office/drawing/2014/main" id="{4A051E0C-18DC-5D25-2F38-61A29EF519AA}"/>
                  </a:ext>
                </a:extLst>
              </p:cNvPr>
              <p:cNvSpPr>
                <a:spLocks/>
              </p:cNvSpPr>
              <p:nvPr/>
            </p:nvSpPr>
            <p:spPr bwMode="auto">
              <a:xfrm>
                <a:off x="2594" y="1778"/>
                <a:ext cx="6" cy="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chemeClr val="bg1"/>
                </a:solidFill>
                <a:round/>
                <a:headEnd/>
                <a:tailEnd/>
              </a:ln>
            </p:spPr>
            <p:txBody>
              <a:bodyPr/>
              <a:lstStyle/>
              <a:p>
                <a:endParaRPr lang="en-GB" dirty="0">
                  <a:latin typeface="Arial Обычный" charset="0"/>
                </a:endParaRPr>
              </a:p>
            </p:txBody>
          </p:sp>
        </p:grpSp>
        <p:sp>
          <p:nvSpPr>
            <p:cNvPr id="19" name="Freeform 205">
              <a:extLst>
                <a:ext uri="{FF2B5EF4-FFF2-40B4-BE49-F238E27FC236}">
                  <a16:creationId xmlns:a16="http://schemas.microsoft.com/office/drawing/2014/main" id="{733CE9E9-CBAA-351D-D33A-065898A68F89}"/>
                </a:ext>
              </a:extLst>
            </p:cNvPr>
            <p:cNvSpPr>
              <a:spLocks/>
            </p:cNvSpPr>
            <p:nvPr/>
          </p:nvSpPr>
          <p:spPr bwMode="auto">
            <a:xfrm>
              <a:off x="2592" y="1758"/>
              <a:ext cx="8" cy="12"/>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0" name="Freeform 206">
              <a:extLst>
                <a:ext uri="{FF2B5EF4-FFF2-40B4-BE49-F238E27FC236}">
                  <a16:creationId xmlns:a16="http://schemas.microsoft.com/office/drawing/2014/main" id="{98628DE5-6113-9238-CA3A-8109CD72BA6B}"/>
                </a:ext>
              </a:extLst>
            </p:cNvPr>
            <p:cNvSpPr>
              <a:spLocks/>
            </p:cNvSpPr>
            <p:nvPr/>
          </p:nvSpPr>
          <p:spPr bwMode="auto">
            <a:xfrm>
              <a:off x="2594" y="1758"/>
              <a:ext cx="8" cy="6"/>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1" name="Freeform 207">
              <a:extLst>
                <a:ext uri="{FF2B5EF4-FFF2-40B4-BE49-F238E27FC236}">
                  <a16:creationId xmlns:a16="http://schemas.microsoft.com/office/drawing/2014/main" id="{99D00310-2DC9-234D-D81E-099041A4E65E}"/>
                </a:ext>
              </a:extLst>
            </p:cNvPr>
            <p:cNvSpPr>
              <a:spLocks/>
            </p:cNvSpPr>
            <p:nvPr/>
          </p:nvSpPr>
          <p:spPr bwMode="auto">
            <a:xfrm>
              <a:off x="2600" y="1756"/>
              <a:ext cx="5" cy="6"/>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2" name="Freeform 208">
              <a:extLst>
                <a:ext uri="{FF2B5EF4-FFF2-40B4-BE49-F238E27FC236}">
                  <a16:creationId xmlns:a16="http://schemas.microsoft.com/office/drawing/2014/main" id="{2080EC9C-C093-A719-A131-791D4ED703D9}"/>
                </a:ext>
              </a:extLst>
            </p:cNvPr>
            <p:cNvSpPr>
              <a:spLocks/>
            </p:cNvSpPr>
            <p:nvPr/>
          </p:nvSpPr>
          <p:spPr bwMode="auto">
            <a:xfrm>
              <a:off x="2600" y="1756"/>
              <a:ext cx="2" cy="6"/>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3" name="Freeform 209">
              <a:extLst>
                <a:ext uri="{FF2B5EF4-FFF2-40B4-BE49-F238E27FC236}">
                  <a16:creationId xmlns:a16="http://schemas.microsoft.com/office/drawing/2014/main" id="{4481963D-62D5-7FCB-733A-30C93D523EC8}"/>
                </a:ext>
              </a:extLst>
            </p:cNvPr>
            <p:cNvSpPr>
              <a:spLocks noEditPoints="1"/>
            </p:cNvSpPr>
            <p:nvPr/>
          </p:nvSpPr>
          <p:spPr bwMode="auto">
            <a:xfrm>
              <a:off x="2555" y="2199"/>
              <a:ext cx="213" cy="170"/>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24" name="Freeform 210">
              <a:extLst>
                <a:ext uri="{FF2B5EF4-FFF2-40B4-BE49-F238E27FC236}">
                  <a16:creationId xmlns:a16="http://schemas.microsoft.com/office/drawing/2014/main" id="{5BF00448-0AE8-7F68-990B-A6B7F21DE511}"/>
                </a:ext>
              </a:extLst>
            </p:cNvPr>
            <p:cNvSpPr>
              <a:spLocks noEditPoints="1"/>
            </p:cNvSpPr>
            <p:nvPr/>
          </p:nvSpPr>
          <p:spPr bwMode="auto">
            <a:xfrm>
              <a:off x="4502" y="2715"/>
              <a:ext cx="150" cy="285"/>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25" name="Freeform 211">
              <a:extLst>
                <a:ext uri="{FF2B5EF4-FFF2-40B4-BE49-F238E27FC236}">
                  <a16:creationId xmlns:a16="http://schemas.microsoft.com/office/drawing/2014/main" id="{A283C103-8BA0-8CCF-B02B-A97F32FDAB0B}"/>
                </a:ext>
              </a:extLst>
            </p:cNvPr>
            <p:cNvSpPr>
              <a:spLocks/>
            </p:cNvSpPr>
            <p:nvPr/>
          </p:nvSpPr>
          <p:spPr bwMode="auto">
            <a:xfrm>
              <a:off x="5418" y="3405"/>
              <a:ext cx="35" cy="17"/>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6" name="Freeform 212">
              <a:extLst>
                <a:ext uri="{FF2B5EF4-FFF2-40B4-BE49-F238E27FC236}">
                  <a16:creationId xmlns:a16="http://schemas.microsoft.com/office/drawing/2014/main" id="{2BE0CC65-A578-BCCC-4408-C3C54BE0F2C6}"/>
                </a:ext>
              </a:extLst>
            </p:cNvPr>
            <p:cNvSpPr>
              <a:spLocks/>
            </p:cNvSpPr>
            <p:nvPr/>
          </p:nvSpPr>
          <p:spPr bwMode="auto">
            <a:xfrm>
              <a:off x="5443" y="3378"/>
              <a:ext cx="31" cy="21"/>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7" name="Freeform 213">
              <a:extLst>
                <a:ext uri="{FF2B5EF4-FFF2-40B4-BE49-F238E27FC236}">
                  <a16:creationId xmlns:a16="http://schemas.microsoft.com/office/drawing/2014/main" id="{81E8360F-6940-3332-B62B-E30BDC9E4813}"/>
                </a:ext>
              </a:extLst>
            </p:cNvPr>
            <p:cNvSpPr>
              <a:spLocks/>
            </p:cNvSpPr>
            <p:nvPr/>
          </p:nvSpPr>
          <p:spPr bwMode="auto">
            <a:xfrm>
              <a:off x="4384" y="2941"/>
              <a:ext cx="153" cy="121"/>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28" name="Freeform 214">
              <a:extLst>
                <a:ext uri="{FF2B5EF4-FFF2-40B4-BE49-F238E27FC236}">
                  <a16:creationId xmlns:a16="http://schemas.microsoft.com/office/drawing/2014/main" id="{09AC3D26-ABCF-267D-738C-78A8AA00D224}"/>
                </a:ext>
              </a:extLst>
            </p:cNvPr>
            <p:cNvSpPr>
              <a:spLocks/>
            </p:cNvSpPr>
            <p:nvPr/>
          </p:nvSpPr>
          <p:spPr bwMode="auto">
            <a:xfrm>
              <a:off x="4454" y="2976"/>
              <a:ext cx="19" cy="24"/>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29" name="Freeform 215">
              <a:extLst>
                <a:ext uri="{FF2B5EF4-FFF2-40B4-BE49-F238E27FC236}">
                  <a16:creationId xmlns:a16="http://schemas.microsoft.com/office/drawing/2014/main" id="{18B5E471-F1D3-1F2C-4809-6A099A681EC5}"/>
                </a:ext>
              </a:extLst>
            </p:cNvPr>
            <p:cNvSpPr>
              <a:spLocks/>
            </p:cNvSpPr>
            <p:nvPr/>
          </p:nvSpPr>
          <p:spPr bwMode="auto">
            <a:xfrm>
              <a:off x="4470" y="2980"/>
              <a:ext cx="5" cy="16"/>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30" name="Freeform 216">
              <a:extLst>
                <a:ext uri="{FF2B5EF4-FFF2-40B4-BE49-F238E27FC236}">
                  <a16:creationId xmlns:a16="http://schemas.microsoft.com/office/drawing/2014/main" id="{C1096CEE-75D1-A763-103E-2AFB9945E2F9}"/>
                </a:ext>
              </a:extLst>
            </p:cNvPr>
            <p:cNvSpPr>
              <a:spLocks noEditPoints="1"/>
            </p:cNvSpPr>
            <p:nvPr/>
          </p:nvSpPr>
          <p:spPr bwMode="auto">
            <a:xfrm>
              <a:off x="4857" y="3099"/>
              <a:ext cx="245" cy="195"/>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31" name="Freeform 217">
              <a:extLst>
                <a:ext uri="{FF2B5EF4-FFF2-40B4-BE49-F238E27FC236}">
                  <a16:creationId xmlns:a16="http://schemas.microsoft.com/office/drawing/2014/main" id="{CB844993-7087-E012-782C-4699CB3E9240}"/>
                </a:ext>
              </a:extLst>
            </p:cNvPr>
            <p:cNvSpPr>
              <a:spLocks noEditPoints="1"/>
            </p:cNvSpPr>
            <p:nvPr/>
          </p:nvSpPr>
          <p:spPr bwMode="auto">
            <a:xfrm>
              <a:off x="5096" y="3197"/>
              <a:ext cx="103" cy="103"/>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32" name="Freeform 218">
              <a:extLst>
                <a:ext uri="{FF2B5EF4-FFF2-40B4-BE49-F238E27FC236}">
                  <a16:creationId xmlns:a16="http://schemas.microsoft.com/office/drawing/2014/main" id="{D4996602-8C43-F691-2AFC-FEB1F5B66563}"/>
                </a:ext>
              </a:extLst>
            </p:cNvPr>
            <p:cNvSpPr>
              <a:spLocks noEditPoints="1"/>
            </p:cNvSpPr>
            <p:nvPr/>
          </p:nvSpPr>
          <p:spPr bwMode="auto">
            <a:xfrm>
              <a:off x="5261" y="3351"/>
              <a:ext cx="48" cy="101"/>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33" name="Freeform 219">
              <a:extLst>
                <a:ext uri="{FF2B5EF4-FFF2-40B4-BE49-F238E27FC236}">
                  <a16:creationId xmlns:a16="http://schemas.microsoft.com/office/drawing/2014/main" id="{B0176DA5-FA58-E152-E813-636C3E27C197}"/>
                </a:ext>
              </a:extLst>
            </p:cNvPr>
            <p:cNvSpPr>
              <a:spLocks noEditPoints="1"/>
            </p:cNvSpPr>
            <p:nvPr/>
          </p:nvSpPr>
          <p:spPr bwMode="auto">
            <a:xfrm>
              <a:off x="5218" y="3459"/>
              <a:ext cx="74" cy="45"/>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34" name="Freeform 220">
              <a:extLst>
                <a:ext uri="{FF2B5EF4-FFF2-40B4-BE49-F238E27FC236}">
                  <a16:creationId xmlns:a16="http://schemas.microsoft.com/office/drawing/2014/main" id="{547616F9-29A9-E5E2-9F66-5B3826F65A47}"/>
                </a:ext>
              </a:extLst>
            </p:cNvPr>
            <p:cNvSpPr>
              <a:spLocks/>
            </p:cNvSpPr>
            <p:nvPr/>
          </p:nvSpPr>
          <p:spPr bwMode="auto">
            <a:xfrm>
              <a:off x="4243" y="2943"/>
              <a:ext cx="64" cy="111"/>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35" name="Freeform 221">
              <a:extLst>
                <a:ext uri="{FF2B5EF4-FFF2-40B4-BE49-F238E27FC236}">
                  <a16:creationId xmlns:a16="http://schemas.microsoft.com/office/drawing/2014/main" id="{94141F11-9DEE-42D4-79C2-1073ACC6CE7D}"/>
                </a:ext>
              </a:extLst>
            </p:cNvPr>
            <p:cNvSpPr>
              <a:spLocks/>
            </p:cNvSpPr>
            <p:nvPr/>
          </p:nvSpPr>
          <p:spPr bwMode="auto">
            <a:xfrm>
              <a:off x="4295" y="3046"/>
              <a:ext cx="6" cy="8"/>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36" name="Freeform 222">
              <a:extLst>
                <a:ext uri="{FF2B5EF4-FFF2-40B4-BE49-F238E27FC236}">
                  <a16:creationId xmlns:a16="http://schemas.microsoft.com/office/drawing/2014/main" id="{F27BF7D9-7FAB-6594-0253-2DE4C7E9551F}"/>
                </a:ext>
              </a:extLst>
            </p:cNvPr>
            <p:cNvSpPr>
              <a:spLocks noEditPoints="1"/>
            </p:cNvSpPr>
            <p:nvPr/>
          </p:nvSpPr>
          <p:spPr bwMode="auto">
            <a:xfrm>
              <a:off x="4163" y="2963"/>
              <a:ext cx="694" cy="318"/>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37" name="Freeform 223">
              <a:extLst>
                <a:ext uri="{FF2B5EF4-FFF2-40B4-BE49-F238E27FC236}">
                  <a16:creationId xmlns:a16="http://schemas.microsoft.com/office/drawing/2014/main" id="{944D9151-6FE8-EF31-00A0-5C8F0574612D}"/>
                </a:ext>
              </a:extLst>
            </p:cNvPr>
            <p:cNvSpPr>
              <a:spLocks/>
            </p:cNvSpPr>
            <p:nvPr/>
          </p:nvSpPr>
          <p:spPr bwMode="auto">
            <a:xfrm>
              <a:off x="3480" y="2567"/>
              <a:ext cx="14" cy="3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38" name="Freeform 224">
              <a:extLst>
                <a:ext uri="{FF2B5EF4-FFF2-40B4-BE49-F238E27FC236}">
                  <a16:creationId xmlns:a16="http://schemas.microsoft.com/office/drawing/2014/main" id="{65635D76-49FC-3313-9CF4-B61684D052B3}"/>
                </a:ext>
              </a:extLst>
            </p:cNvPr>
            <p:cNvSpPr>
              <a:spLocks/>
            </p:cNvSpPr>
            <p:nvPr/>
          </p:nvSpPr>
          <p:spPr bwMode="auto">
            <a:xfrm>
              <a:off x="3564" y="2565"/>
              <a:ext cx="7" cy="1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39" name="Freeform 225">
              <a:extLst>
                <a:ext uri="{FF2B5EF4-FFF2-40B4-BE49-F238E27FC236}">
                  <a16:creationId xmlns:a16="http://schemas.microsoft.com/office/drawing/2014/main" id="{19D869F9-54EF-B478-FCD5-F9251DCAE9D7}"/>
                </a:ext>
              </a:extLst>
            </p:cNvPr>
            <p:cNvSpPr>
              <a:spLocks/>
            </p:cNvSpPr>
            <p:nvPr/>
          </p:nvSpPr>
          <p:spPr bwMode="auto">
            <a:xfrm>
              <a:off x="3486" y="2571"/>
              <a:ext cx="83" cy="74"/>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0" name="Freeform 226">
              <a:extLst>
                <a:ext uri="{FF2B5EF4-FFF2-40B4-BE49-F238E27FC236}">
                  <a16:creationId xmlns:a16="http://schemas.microsoft.com/office/drawing/2014/main" id="{61952A0A-7704-1964-BC30-4EB4F963B54C}"/>
                </a:ext>
              </a:extLst>
            </p:cNvPr>
            <p:cNvSpPr>
              <a:spLocks/>
            </p:cNvSpPr>
            <p:nvPr/>
          </p:nvSpPr>
          <p:spPr bwMode="auto">
            <a:xfrm>
              <a:off x="3550" y="2550"/>
              <a:ext cx="19" cy="11"/>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1" name="Freeform 227">
              <a:extLst>
                <a:ext uri="{FF2B5EF4-FFF2-40B4-BE49-F238E27FC236}">
                  <a16:creationId xmlns:a16="http://schemas.microsoft.com/office/drawing/2014/main" id="{D49C5370-53B8-52EB-0BBA-6BBF0A561298}"/>
                </a:ext>
              </a:extLst>
            </p:cNvPr>
            <p:cNvSpPr>
              <a:spLocks/>
            </p:cNvSpPr>
            <p:nvPr/>
          </p:nvSpPr>
          <p:spPr bwMode="auto">
            <a:xfrm>
              <a:off x="3441" y="2491"/>
              <a:ext cx="4" cy="10"/>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2" name="Freeform 228">
              <a:extLst>
                <a:ext uri="{FF2B5EF4-FFF2-40B4-BE49-F238E27FC236}">
                  <a16:creationId xmlns:a16="http://schemas.microsoft.com/office/drawing/2014/main" id="{8E6606F7-5034-9CB2-8D01-56AFABB805BD}"/>
                </a:ext>
              </a:extLst>
            </p:cNvPr>
            <p:cNvSpPr>
              <a:spLocks/>
            </p:cNvSpPr>
            <p:nvPr/>
          </p:nvSpPr>
          <p:spPr bwMode="auto">
            <a:xfrm>
              <a:off x="3238" y="2437"/>
              <a:ext cx="11" cy="29"/>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3" name="Freeform 229">
              <a:extLst>
                <a:ext uri="{FF2B5EF4-FFF2-40B4-BE49-F238E27FC236}">
                  <a16:creationId xmlns:a16="http://schemas.microsoft.com/office/drawing/2014/main" id="{AA039532-C291-7A03-F611-8AE9003B5843}"/>
                </a:ext>
              </a:extLst>
            </p:cNvPr>
            <p:cNvSpPr>
              <a:spLocks/>
            </p:cNvSpPr>
            <p:nvPr/>
          </p:nvSpPr>
          <p:spPr bwMode="auto">
            <a:xfrm>
              <a:off x="3230" y="2422"/>
              <a:ext cx="19" cy="79"/>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4" name="Freeform 230">
              <a:extLst>
                <a:ext uri="{FF2B5EF4-FFF2-40B4-BE49-F238E27FC236}">
                  <a16:creationId xmlns:a16="http://schemas.microsoft.com/office/drawing/2014/main" id="{EDE7B186-CFB5-3D4A-8A9E-1B420A138D0D}"/>
                </a:ext>
              </a:extLst>
            </p:cNvPr>
            <p:cNvSpPr>
              <a:spLocks/>
            </p:cNvSpPr>
            <p:nvPr/>
          </p:nvSpPr>
          <p:spPr bwMode="auto">
            <a:xfrm>
              <a:off x="3226" y="2459"/>
              <a:ext cx="8" cy="9"/>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5" name="Freeform 231">
              <a:extLst>
                <a:ext uri="{FF2B5EF4-FFF2-40B4-BE49-F238E27FC236}">
                  <a16:creationId xmlns:a16="http://schemas.microsoft.com/office/drawing/2014/main" id="{BF0BA9B3-BDF1-9F29-8F61-9D3A3E46F1E4}"/>
                </a:ext>
              </a:extLst>
            </p:cNvPr>
            <p:cNvSpPr>
              <a:spLocks noEditPoints="1"/>
            </p:cNvSpPr>
            <p:nvPr/>
          </p:nvSpPr>
          <p:spPr bwMode="auto">
            <a:xfrm>
              <a:off x="3003" y="2241"/>
              <a:ext cx="132" cy="152"/>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46" name="Freeform 232">
              <a:extLst>
                <a:ext uri="{FF2B5EF4-FFF2-40B4-BE49-F238E27FC236}">
                  <a16:creationId xmlns:a16="http://schemas.microsoft.com/office/drawing/2014/main" id="{5B73FE0E-EDA6-726C-0A4E-71E59F5CFF27}"/>
                </a:ext>
              </a:extLst>
            </p:cNvPr>
            <p:cNvSpPr>
              <a:spLocks noEditPoints="1"/>
            </p:cNvSpPr>
            <p:nvPr/>
          </p:nvSpPr>
          <p:spPr bwMode="auto">
            <a:xfrm>
              <a:off x="1533" y="3405"/>
              <a:ext cx="137" cy="822"/>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47" name="Freeform 233">
              <a:extLst>
                <a:ext uri="{FF2B5EF4-FFF2-40B4-BE49-F238E27FC236}">
                  <a16:creationId xmlns:a16="http://schemas.microsoft.com/office/drawing/2014/main" id="{8C068428-0E32-678A-C3ED-D1F6295CA73A}"/>
                </a:ext>
              </a:extLst>
            </p:cNvPr>
            <p:cNvSpPr>
              <a:spLocks noEditPoints="1"/>
            </p:cNvSpPr>
            <p:nvPr/>
          </p:nvSpPr>
          <p:spPr bwMode="auto">
            <a:xfrm>
              <a:off x="1566" y="3490"/>
              <a:ext cx="310" cy="724"/>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48" name="Freeform 234">
              <a:extLst>
                <a:ext uri="{FF2B5EF4-FFF2-40B4-BE49-F238E27FC236}">
                  <a16:creationId xmlns:a16="http://schemas.microsoft.com/office/drawing/2014/main" id="{BD7CB4F9-F6D7-844B-57C6-678925FB0972}"/>
                </a:ext>
              </a:extLst>
            </p:cNvPr>
            <p:cNvSpPr>
              <a:spLocks/>
            </p:cNvSpPr>
            <p:nvPr/>
          </p:nvSpPr>
          <p:spPr bwMode="auto">
            <a:xfrm>
              <a:off x="1847" y="4352"/>
              <a:ext cx="17" cy="13"/>
            </a:xfrm>
            <a:custGeom>
              <a:avLst/>
              <a:gdLst/>
              <a:ahLst/>
              <a:cxnLst>
                <a:cxn ang="0">
                  <a:pos x="1" y="4"/>
                </a:cxn>
                <a:cxn ang="0">
                  <a:pos x="6" y="2"/>
                </a:cxn>
                <a:cxn ang="0">
                  <a:pos x="1" y="4"/>
                </a:cxn>
              </a:cxnLst>
              <a:rect l="0" t="0" r="r" b="b"/>
              <a:pathLst>
                <a:path w="9" h="7">
                  <a:moveTo>
                    <a:pt x="1" y="4"/>
                  </a:moveTo>
                  <a:cubicBezTo>
                    <a:pt x="0" y="2"/>
                    <a:pt x="3" y="0"/>
                    <a:pt x="6" y="2"/>
                  </a:cubicBezTo>
                  <a:cubicBezTo>
                    <a:pt x="9" y="4"/>
                    <a:pt x="3" y="7"/>
                    <a:pt x="1"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49" name="Freeform 235">
              <a:extLst>
                <a:ext uri="{FF2B5EF4-FFF2-40B4-BE49-F238E27FC236}">
                  <a16:creationId xmlns:a16="http://schemas.microsoft.com/office/drawing/2014/main" id="{B0429DC3-83F3-717A-0673-502CBC3C945E}"/>
                </a:ext>
              </a:extLst>
            </p:cNvPr>
            <p:cNvSpPr>
              <a:spLocks/>
            </p:cNvSpPr>
            <p:nvPr/>
          </p:nvSpPr>
          <p:spPr bwMode="auto">
            <a:xfrm>
              <a:off x="3758" y="4055"/>
              <a:ext cx="29" cy="27"/>
            </a:xfrm>
            <a:custGeom>
              <a:avLst/>
              <a:gdLst/>
              <a:ahLst/>
              <a:cxnLst>
                <a:cxn ang="0">
                  <a:pos x="2" y="14"/>
                </a:cxn>
                <a:cxn ang="0">
                  <a:pos x="2" y="9"/>
                </a:cxn>
                <a:cxn ang="0">
                  <a:pos x="2" y="3"/>
                </a:cxn>
                <a:cxn ang="0">
                  <a:pos x="3" y="1"/>
                </a:cxn>
                <a:cxn ang="0">
                  <a:pos x="3" y="6"/>
                </a:cxn>
                <a:cxn ang="0">
                  <a:pos x="8" y="4"/>
                </a:cxn>
                <a:cxn ang="0">
                  <a:pos x="8" y="7"/>
                </a:cxn>
                <a:cxn ang="0">
                  <a:pos x="14" y="6"/>
                </a:cxn>
                <a:cxn ang="0">
                  <a:pos x="12" y="9"/>
                </a:cxn>
                <a:cxn ang="0">
                  <a:pos x="9" y="10"/>
                </a:cxn>
                <a:cxn ang="0">
                  <a:pos x="12" y="14"/>
                </a:cxn>
                <a:cxn ang="0">
                  <a:pos x="3" y="12"/>
                </a:cxn>
                <a:cxn ang="0">
                  <a:pos x="2" y="14"/>
                </a:cxn>
              </a:cxnLst>
              <a:rect l="0" t="0" r="r" b="b"/>
              <a:pathLst>
                <a:path w="15" h="14">
                  <a:moveTo>
                    <a:pt x="2" y="14"/>
                  </a:moveTo>
                  <a:cubicBezTo>
                    <a:pt x="0" y="12"/>
                    <a:pt x="3" y="10"/>
                    <a:pt x="2" y="9"/>
                  </a:cubicBezTo>
                  <a:cubicBezTo>
                    <a:pt x="0" y="7"/>
                    <a:pt x="0" y="4"/>
                    <a:pt x="2" y="3"/>
                  </a:cubicBezTo>
                  <a:cubicBezTo>
                    <a:pt x="2" y="1"/>
                    <a:pt x="2" y="0"/>
                    <a:pt x="3" y="1"/>
                  </a:cubicBezTo>
                  <a:cubicBezTo>
                    <a:pt x="5" y="3"/>
                    <a:pt x="2" y="4"/>
                    <a:pt x="3" y="6"/>
                  </a:cubicBezTo>
                  <a:cubicBezTo>
                    <a:pt x="6" y="7"/>
                    <a:pt x="8" y="1"/>
                    <a:pt x="8" y="4"/>
                  </a:cubicBezTo>
                  <a:cubicBezTo>
                    <a:pt x="8" y="7"/>
                    <a:pt x="5" y="7"/>
                    <a:pt x="8" y="7"/>
                  </a:cubicBezTo>
                  <a:cubicBezTo>
                    <a:pt x="11" y="7"/>
                    <a:pt x="12" y="4"/>
                    <a:pt x="14" y="6"/>
                  </a:cubicBezTo>
                  <a:cubicBezTo>
                    <a:pt x="15" y="6"/>
                    <a:pt x="15" y="10"/>
                    <a:pt x="12" y="9"/>
                  </a:cubicBezTo>
                  <a:cubicBezTo>
                    <a:pt x="9" y="9"/>
                    <a:pt x="8" y="10"/>
                    <a:pt x="9" y="10"/>
                  </a:cubicBezTo>
                  <a:cubicBezTo>
                    <a:pt x="9" y="10"/>
                    <a:pt x="15" y="12"/>
                    <a:pt x="12" y="14"/>
                  </a:cubicBezTo>
                  <a:cubicBezTo>
                    <a:pt x="8" y="14"/>
                    <a:pt x="5" y="10"/>
                    <a:pt x="3" y="12"/>
                  </a:cubicBezTo>
                  <a:cubicBezTo>
                    <a:pt x="3" y="14"/>
                    <a:pt x="2" y="14"/>
                    <a:pt x="2" y="1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0" name="Freeform 236">
              <a:extLst>
                <a:ext uri="{FF2B5EF4-FFF2-40B4-BE49-F238E27FC236}">
                  <a16:creationId xmlns:a16="http://schemas.microsoft.com/office/drawing/2014/main" id="{761BA04B-5FCE-B89C-4568-F4B783D4BFED}"/>
                </a:ext>
              </a:extLst>
            </p:cNvPr>
            <p:cNvSpPr>
              <a:spLocks noEditPoints="1"/>
            </p:cNvSpPr>
            <p:nvPr/>
          </p:nvSpPr>
          <p:spPr bwMode="auto">
            <a:xfrm>
              <a:off x="4605" y="2160"/>
              <a:ext cx="340" cy="448"/>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 name="Freeform 237">
              <a:extLst>
                <a:ext uri="{FF2B5EF4-FFF2-40B4-BE49-F238E27FC236}">
                  <a16:creationId xmlns:a16="http://schemas.microsoft.com/office/drawing/2014/main" id="{4911DA0A-6675-408D-23BD-92E00D328AF7}"/>
                </a:ext>
              </a:extLst>
            </p:cNvPr>
            <p:cNvSpPr>
              <a:spLocks noEditPoints="1"/>
            </p:cNvSpPr>
            <p:nvPr/>
          </p:nvSpPr>
          <p:spPr bwMode="auto">
            <a:xfrm>
              <a:off x="3001" y="1186"/>
              <a:ext cx="2636" cy="1073"/>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solidFill>
              <a:srgbClr val="BEB450"/>
            </a:solidFill>
            <a:ln w="6350" cmpd="sng">
              <a:solidFill>
                <a:schemeClr val="bg1"/>
              </a:solidFill>
              <a:round/>
              <a:headEnd/>
              <a:tailEnd/>
            </a:ln>
          </p:spPr>
          <p:txBody>
            <a:bodyPr/>
            <a:lstStyle/>
            <a:p>
              <a:endParaRPr lang="en-GB" dirty="0">
                <a:latin typeface="Arial Обычный" charset="0"/>
              </a:endParaRPr>
            </a:p>
          </p:txBody>
        </p:sp>
        <p:sp>
          <p:nvSpPr>
            <p:cNvPr id="52" name="Freeform 238">
              <a:extLst>
                <a:ext uri="{FF2B5EF4-FFF2-40B4-BE49-F238E27FC236}">
                  <a16:creationId xmlns:a16="http://schemas.microsoft.com/office/drawing/2014/main" id="{3787710B-E32E-EC36-A439-F4342417938A}"/>
                </a:ext>
              </a:extLst>
            </p:cNvPr>
            <p:cNvSpPr>
              <a:spLocks noEditPoints="1"/>
            </p:cNvSpPr>
            <p:nvPr/>
          </p:nvSpPr>
          <p:spPr bwMode="auto">
            <a:xfrm>
              <a:off x="4437" y="3273"/>
              <a:ext cx="632" cy="67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3" name="Freeform 239">
              <a:extLst>
                <a:ext uri="{FF2B5EF4-FFF2-40B4-BE49-F238E27FC236}">
                  <a16:creationId xmlns:a16="http://schemas.microsoft.com/office/drawing/2014/main" id="{E8240682-2322-0C72-88CF-4E30E74C1C10}"/>
                </a:ext>
              </a:extLst>
            </p:cNvPr>
            <p:cNvSpPr>
              <a:spLocks noEditPoints="1"/>
            </p:cNvSpPr>
            <p:nvPr/>
          </p:nvSpPr>
          <p:spPr bwMode="auto">
            <a:xfrm>
              <a:off x="1484" y="2552"/>
              <a:ext cx="97" cy="122"/>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4" name="Freeform 240">
              <a:extLst>
                <a:ext uri="{FF2B5EF4-FFF2-40B4-BE49-F238E27FC236}">
                  <a16:creationId xmlns:a16="http://schemas.microsoft.com/office/drawing/2014/main" id="{5BACB179-E1E5-CEEC-5560-A4ED21820FF6}"/>
                </a:ext>
              </a:extLst>
            </p:cNvPr>
            <p:cNvSpPr>
              <a:spLocks noEditPoints="1"/>
            </p:cNvSpPr>
            <p:nvPr/>
          </p:nvSpPr>
          <p:spPr bwMode="auto">
            <a:xfrm>
              <a:off x="1395" y="2625"/>
              <a:ext cx="167" cy="72"/>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5" name="Freeform 241">
              <a:extLst>
                <a:ext uri="{FF2B5EF4-FFF2-40B4-BE49-F238E27FC236}">
                  <a16:creationId xmlns:a16="http://schemas.microsoft.com/office/drawing/2014/main" id="{EA55744A-A8EC-8C2C-24C7-3483DA48AA26}"/>
                </a:ext>
              </a:extLst>
            </p:cNvPr>
            <p:cNvSpPr>
              <a:spLocks/>
            </p:cNvSpPr>
            <p:nvPr/>
          </p:nvSpPr>
          <p:spPr bwMode="auto">
            <a:xfrm>
              <a:off x="1572" y="2709"/>
              <a:ext cx="9" cy="6"/>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6" name="Freeform 242">
              <a:extLst>
                <a:ext uri="{FF2B5EF4-FFF2-40B4-BE49-F238E27FC236}">
                  <a16:creationId xmlns:a16="http://schemas.microsoft.com/office/drawing/2014/main" id="{322D570D-15A2-7DC1-29DE-0932A29D2DE5}"/>
                </a:ext>
              </a:extLst>
            </p:cNvPr>
            <p:cNvSpPr>
              <a:spLocks/>
            </p:cNvSpPr>
            <p:nvPr/>
          </p:nvSpPr>
          <p:spPr bwMode="auto">
            <a:xfrm>
              <a:off x="1634" y="2835"/>
              <a:ext cx="11" cy="11"/>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7" name="Freeform 243">
              <a:extLst>
                <a:ext uri="{FF2B5EF4-FFF2-40B4-BE49-F238E27FC236}">
                  <a16:creationId xmlns:a16="http://schemas.microsoft.com/office/drawing/2014/main" id="{B7A9FBC3-7C31-10E9-DF84-14BBFC227C81}"/>
                </a:ext>
              </a:extLst>
            </p:cNvPr>
            <p:cNvSpPr>
              <a:spLocks/>
            </p:cNvSpPr>
            <p:nvPr/>
          </p:nvSpPr>
          <p:spPr bwMode="auto">
            <a:xfrm>
              <a:off x="1645" y="2839"/>
              <a:ext cx="6" cy="7"/>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8" name="Freeform 244">
              <a:extLst>
                <a:ext uri="{FF2B5EF4-FFF2-40B4-BE49-F238E27FC236}">
                  <a16:creationId xmlns:a16="http://schemas.microsoft.com/office/drawing/2014/main" id="{C309E52E-2591-D741-B66E-E2A7DA52AA4E}"/>
                </a:ext>
              </a:extLst>
            </p:cNvPr>
            <p:cNvSpPr>
              <a:spLocks/>
            </p:cNvSpPr>
            <p:nvPr/>
          </p:nvSpPr>
          <p:spPr bwMode="auto">
            <a:xfrm>
              <a:off x="1711" y="2860"/>
              <a:ext cx="12" cy="6"/>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9" name="Freeform 245">
              <a:extLst>
                <a:ext uri="{FF2B5EF4-FFF2-40B4-BE49-F238E27FC236}">
                  <a16:creationId xmlns:a16="http://schemas.microsoft.com/office/drawing/2014/main" id="{3BD0FC29-90AC-AC31-73C2-A712F6019475}"/>
                </a:ext>
              </a:extLst>
            </p:cNvPr>
            <p:cNvSpPr>
              <a:spLocks/>
            </p:cNvSpPr>
            <p:nvPr/>
          </p:nvSpPr>
          <p:spPr bwMode="auto">
            <a:xfrm>
              <a:off x="1762" y="2903"/>
              <a:ext cx="2" cy="2"/>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60" name="Freeform 246">
              <a:extLst>
                <a:ext uri="{FF2B5EF4-FFF2-40B4-BE49-F238E27FC236}">
                  <a16:creationId xmlns:a16="http://schemas.microsoft.com/office/drawing/2014/main" id="{D37AFB45-D44F-C606-A829-B47EE1C7D4B5}"/>
                </a:ext>
              </a:extLst>
            </p:cNvPr>
            <p:cNvSpPr>
              <a:spLocks/>
            </p:cNvSpPr>
            <p:nvPr/>
          </p:nvSpPr>
          <p:spPr bwMode="auto">
            <a:xfrm>
              <a:off x="1758" y="2905"/>
              <a:ext cx="6" cy="3"/>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61" name="Freeform 247">
              <a:extLst>
                <a:ext uri="{FF2B5EF4-FFF2-40B4-BE49-F238E27FC236}">
                  <a16:creationId xmlns:a16="http://schemas.microsoft.com/office/drawing/2014/main" id="{312387E9-D267-E7D5-5DAE-707BC1A9CA73}"/>
                </a:ext>
              </a:extLst>
            </p:cNvPr>
            <p:cNvSpPr>
              <a:spLocks/>
            </p:cNvSpPr>
            <p:nvPr/>
          </p:nvSpPr>
          <p:spPr bwMode="auto">
            <a:xfrm>
              <a:off x="1764" y="2908"/>
              <a:ext cx="3" cy="2"/>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62" name="Freeform 248">
              <a:extLst>
                <a:ext uri="{FF2B5EF4-FFF2-40B4-BE49-F238E27FC236}">
                  <a16:creationId xmlns:a16="http://schemas.microsoft.com/office/drawing/2014/main" id="{F4170DDE-044A-35D4-B154-08526A13B1F1}"/>
                </a:ext>
              </a:extLst>
            </p:cNvPr>
            <p:cNvSpPr>
              <a:spLocks/>
            </p:cNvSpPr>
            <p:nvPr/>
          </p:nvSpPr>
          <p:spPr bwMode="auto">
            <a:xfrm>
              <a:off x="1762" y="2903"/>
              <a:ext cx="2" cy="2"/>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63" name="Freeform 249">
              <a:extLst>
                <a:ext uri="{FF2B5EF4-FFF2-40B4-BE49-F238E27FC236}">
                  <a16:creationId xmlns:a16="http://schemas.microsoft.com/office/drawing/2014/main" id="{1686C250-FBFF-41CB-0382-5D733AFFE0EA}"/>
                </a:ext>
              </a:extLst>
            </p:cNvPr>
            <p:cNvSpPr>
              <a:spLocks/>
            </p:cNvSpPr>
            <p:nvPr/>
          </p:nvSpPr>
          <p:spPr bwMode="auto">
            <a:xfrm>
              <a:off x="1764" y="2854"/>
              <a:ext cx="5" cy="1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0" name="Freeform 250">
              <a:extLst>
                <a:ext uri="{FF2B5EF4-FFF2-40B4-BE49-F238E27FC236}">
                  <a16:creationId xmlns:a16="http://schemas.microsoft.com/office/drawing/2014/main" id="{35CCDE76-99F4-B275-D979-5658BE26C015}"/>
                </a:ext>
              </a:extLst>
            </p:cNvPr>
            <p:cNvSpPr>
              <a:spLocks/>
            </p:cNvSpPr>
            <p:nvPr/>
          </p:nvSpPr>
          <p:spPr bwMode="auto">
            <a:xfrm>
              <a:off x="1746" y="2866"/>
              <a:ext cx="21" cy="15"/>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1" name="Freeform 251">
              <a:extLst>
                <a:ext uri="{FF2B5EF4-FFF2-40B4-BE49-F238E27FC236}">
                  <a16:creationId xmlns:a16="http://schemas.microsoft.com/office/drawing/2014/main" id="{FC6806C9-BE8E-9399-F8F0-4C819732C34F}"/>
                </a:ext>
              </a:extLst>
            </p:cNvPr>
            <p:cNvSpPr>
              <a:spLocks/>
            </p:cNvSpPr>
            <p:nvPr/>
          </p:nvSpPr>
          <p:spPr bwMode="auto">
            <a:xfrm>
              <a:off x="1748" y="2839"/>
              <a:ext cx="8" cy="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3" name="Freeform 252">
              <a:extLst>
                <a:ext uri="{FF2B5EF4-FFF2-40B4-BE49-F238E27FC236}">
                  <a16:creationId xmlns:a16="http://schemas.microsoft.com/office/drawing/2014/main" id="{669AAFE8-F175-F9F8-2324-624A0C4555E9}"/>
                </a:ext>
              </a:extLst>
            </p:cNvPr>
            <p:cNvSpPr>
              <a:spLocks/>
            </p:cNvSpPr>
            <p:nvPr/>
          </p:nvSpPr>
          <p:spPr bwMode="auto">
            <a:xfrm>
              <a:off x="1758" y="2817"/>
              <a:ext cx="4" cy="6"/>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4" name="Freeform 253">
              <a:extLst>
                <a:ext uri="{FF2B5EF4-FFF2-40B4-BE49-F238E27FC236}">
                  <a16:creationId xmlns:a16="http://schemas.microsoft.com/office/drawing/2014/main" id="{D029BE79-7094-0F9D-0C72-D4646FD25B8C}"/>
                </a:ext>
              </a:extLst>
            </p:cNvPr>
            <p:cNvSpPr>
              <a:spLocks/>
            </p:cNvSpPr>
            <p:nvPr/>
          </p:nvSpPr>
          <p:spPr bwMode="auto">
            <a:xfrm>
              <a:off x="1762" y="2804"/>
              <a:ext cx="5" cy="8"/>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5" name="Freeform 254">
              <a:extLst>
                <a:ext uri="{FF2B5EF4-FFF2-40B4-BE49-F238E27FC236}">
                  <a16:creationId xmlns:a16="http://schemas.microsoft.com/office/drawing/2014/main" id="{BA70D06A-71A2-CB95-1E0A-81DF5A4490AF}"/>
                </a:ext>
              </a:extLst>
            </p:cNvPr>
            <p:cNvSpPr>
              <a:spLocks/>
            </p:cNvSpPr>
            <p:nvPr/>
          </p:nvSpPr>
          <p:spPr bwMode="auto">
            <a:xfrm>
              <a:off x="1756" y="2775"/>
              <a:ext cx="2" cy="9"/>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6" name="Freeform 255">
              <a:extLst>
                <a:ext uri="{FF2B5EF4-FFF2-40B4-BE49-F238E27FC236}">
                  <a16:creationId xmlns:a16="http://schemas.microsoft.com/office/drawing/2014/main" id="{6EEFAF89-3532-CD56-BA49-1FCE3B799D3E}"/>
                </a:ext>
              </a:extLst>
            </p:cNvPr>
            <p:cNvSpPr>
              <a:spLocks/>
            </p:cNvSpPr>
            <p:nvPr/>
          </p:nvSpPr>
          <p:spPr bwMode="auto">
            <a:xfrm>
              <a:off x="1781" y="2817"/>
              <a:ext cx="6" cy="1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7" name="Freeform 256">
              <a:extLst>
                <a:ext uri="{FF2B5EF4-FFF2-40B4-BE49-F238E27FC236}">
                  <a16:creationId xmlns:a16="http://schemas.microsoft.com/office/drawing/2014/main" id="{A56BEFD7-BBC2-66AE-A19A-F65079A28CB3}"/>
                </a:ext>
              </a:extLst>
            </p:cNvPr>
            <p:cNvSpPr>
              <a:spLocks/>
            </p:cNvSpPr>
            <p:nvPr/>
          </p:nvSpPr>
          <p:spPr bwMode="auto">
            <a:xfrm>
              <a:off x="1694" y="2724"/>
              <a:ext cx="2" cy="4"/>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8" name="Freeform 257">
              <a:extLst>
                <a:ext uri="{FF2B5EF4-FFF2-40B4-BE49-F238E27FC236}">
                  <a16:creationId xmlns:a16="http://schemas.microsoft.com/office/drawing/2014/main" id="{7729F39C-A6B3-39AC-CDE5-EF5D16EF28F7}"/>
                </a:ext>
              </a:extLst>
            </p:cNvPr>
            <p:cNvSpPr>
              <a:spLocks/>
            </p:cNvSpPr>
            <p:nvPr/>
          </p:nvSpPr>
          <p:spPr bwMode="auto">
            <a:xfrm>
              <a:off x="1701" y="2734"/>
              <a:ext cx="8" cy="2"/>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29" name="Freeform 258">
              <a:extLst>
                <a:ext uri="{FF2B5EF4-FFF2-40B4-BE49-F238E27FC236}">
                  <a16:creationId xmlns:a16="http://schemas.microsoft.com/office/drawing/2014/main" id="{BBF06B45-6788-BFEC-A4C3-548A5F48795C}"/>
                </a:ext>
              </a:extLst>
            </p:cNvPr>
            <p:cNvSpPr>
              <a:spLocks/>
            </p:cNvSpPr>
            <p:nvPr/>
          </p:nvSpPr>
          <p:spPr bwMode="auto">
            <a:xfrm>
              <a:off x="1758" y="2786"/>
              <a:ext cx="9" cy="14"/>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0" name="Freeform 259">
              <a:extLst>
                <a:ext uri="{FF2B5EF4-FFF2-40B4-BE49-F238E27FC236}">
                  <a16:creationId xmlns:a16="http://schemas.microsoft.com/office/drawing/2014/main" id="{90A38A88-96F5-7043-298C-0B875D67A790}"/>
                </a:ext>
              </a:extLst>
            </p:cNvPr>
            <p:cNvSpPr>
              <a:spLocks/>
            </p:cNvSpPr>
            <p:nvPr/>
          </p:nvSpPr>
          <p:spPr bwMode="auto">
            <a:xfrm>
              <a:off x="1748" y="2757"/>
              <a:ext cx="8" cy="12"/>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1" name="Freeform 260">
              <a:extLst>
                <a:ext uri="{FF2B5EF4-FFF2-40B4-BE49-F238E27FC236}">
                  <a16:creationId xmlns:a16="http://schemas.microsoft.com/office/drawing/2014/main" id="{A762FC1D-1687-27DD-B1F3-BB64A87B5AC8}"/>
                </a:ext>
              </a:extLst>
            </p:cNvPr>
            <p:cNvSpPr>
              <a:spLocks/>
            </p:cNvSpPr>
            <p:nvPr/>
          </p:nvSpPr>
          <p:spPr bwMode="auto">
            <a:xfrm>
              <a:off x="1752" y="2757"/>
              <a:ext cx="10" cy="6"/>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2" name="Freeform 261">
              <a:extLst>
                <a:ext uri="{FF2B5EF4-FFF2-40B4-BE49-F238E27FC236}">
                  <a16:creationId xmlns:a16="http://schemas.microsoft.com/office/drawing/2014/main" id="{F76E3F64-687D-B45F-4D30-C82C2EABA1AA}"/>
                </a:ext>
              </a:extLst>
            </p:cNvPr>
            <p:cNvSpPr>
              <a:spLocks/>
            </p:cNvSpPr>
            <p:nvPr/>
          </p:nvSpPr>
          <p:spPr bwMode="auto">
            <a:xfrm>
              <a:off x="1758" y="2767"/>
              <a:ext cx="4" cy="2"/>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3" name="Freeform 262">
              <a:extLst>
                <a:ext uri="{FF2B5EF4-FFF2-40B4-BE49-F238E27FC236}">
                  <a16:creationId xmlns:a16="http://schemas.microsoft.com/office/drawing/2014/main" id="{8DF930CC-CC1B-9284-66B4-ED0FC729F336}"/>
                </a:ext>
              </a:extLst>
            </p:cNvPr>
            <p:cNvSpPr>
              <a:spLocks/>
            </p:cNvSpPr>
            <p:nvPr/>
          </p:nvSpPr>
          <p:spPr bwMode="auto">
            <a:xfrm>
              <a:off x="1729" y="2728"/>
              <a:ext cx="4" cy="2"/>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4" name="Freeform 263">
              <a:extLst>
                <a:ext uri="{FF2B5EF4-FFF2-40B4-BE49-F238E27FC236}">
                  <a16:creationId xmlns:a16="http://schemas.microsoft.com/office/drawing/2014/main" id="{AB36C6C8-4C12-0A92-301D-C42192507EE7}"/>
                </a:ext>
              </a:extLst>
            </p:cNvPr>
            <p:cNvSpPr>
              <a:spLocks/>
            </p:cNvSpPr>
            <p:nvPr/>
          </p:nvSpPr>
          <p:spPr bwMode="auto">
            <a:xfrm>
              <a:off x="1729" y="2720"/>
              <a:ext cx="4" cy="8"/>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5" name="Freeform 264">
              <a:extLst>
                <a:ext uri="{FF2B5EF4-FFF2-40B4-BE49-F238E27FC236}">
                  <a16:creationId xmlns:a16="http://schemas.microsoft.com/office/drawing/2014/main" id="{54DCAD90-2E65-8848-E820-A84486CF728F}"/>
                </a:ext>
              </a:extLst>
            </p:cNvPr>
            <p:cNvSpPr>
              <a:spLocks/>
            </p:cNvSpPr>
            <p:nvPr/>
          </p:nvSpPr>
          <p:spPr bwMode="auto">
            <a:xfrm>
              <a:off x="1742" y="2751"/>
              <a:ext cx="4" cy="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6" name="Freeform 265">
              <a:extLst>
                <a:ext uri="{FF2B5EF4-FFF2-40B4-BE49-F238E27FC236}">
                  <a16:creationId xmlns:a16="http://schemas.microsoft.com/office/drawing/2014/main" id="{1A6D3B6E-9E74-9774-1788-3EAC4F7B5B6F}"/>
                </a:ext>
              </a:extLst>
            </p:cNvPr>
            <p:cNvSpPr>
              <a:spLocks/>
            </p:cNvSpPr>
            <p:nvPr/>
          </p:nvSpPr>
          <p:spPr bwMode="auto">
            <a:xfrm>
              <a:off x="1738" y="2742"/>
              <a:ext cx="2" cy="4"/>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7" name="Freeform 266">
              <a:extLst>
                <a:ext uri="{FF2B5EF4-FFF2-40B4-BE49-F238E27FC236}">
                  <a16:creationId xmlns:a16="http://schemas.microsoft.com/office/drawing/2014/main" id="{D36C8D4A-A451-6971-A94A-E71DC2005FEF}"/>
                </a:ext>
              </a:extLst>
            </p:cNvPr>
            <p:cNvSpPr>
              <a:spLocks/>
            </p:cNvSpPr>
            <p:nvPr/>
          </p:nvSpPr>
          <p:spPr bwMode="auto">
            <a:xfrm>
              <a:off x="1734" y="2740"/>
              <a:ext cx="4" cy="6"/>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8" name="Freeform 267">
              <a:extLst>
                <a:ext uri="{FF2B5EF4-FFF2-40B4-BE49-F238E27FC236}">
                  <a16:creationId xmlns:a16="http://schemas.microsoft.com/office/drawing/2014/main" id="{403E1DF5-96A9-8E6D-5BD7-180985EFD2CE}"/>
                </a:ext>
              </a:extLst>
            </p:cNvPr>
            <p:cNvSpPr>
              <a:spLocks/>
            </p:cNvSpPr>
            <p:nvPr/>
          </p:nvSpPr>
          <p:spPr bwMode="auto">
            <a:xfrm>
              <a:off x="1748" y="2746"/>
              <a:ext cx="4" cy="2"/>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39" name="Freeform 268">
              <a:extLst>
                <a:ext uri="{FF2B5EF4-FFF2-40B4-BE49-F238E27FC236}">
                  <a16:creationId xmlns:a16="http://schemas.microsoft.com/office/drawing/2014/main" id="{3DA5E56E-4FEA-2CBE-A1A3-C59AE21E1487}"/>
                </a:ext>
              </a:extLst>
            </p:cNvPr>
            <p:cNvSpPr>
              <a:spLocks/>
            </p:cNvSpPr>
            <p:nvPr/>
          </p:nvSpPr>
          <p:spPr bwMode="auto">
            <a:xfrm>
              <a:off x="1748" y="2734"/>
              <a:ext cx="4" cy="6"/>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0" name="Freeform 269">
              <a:extLst>
                <a:ext uri="{FF2B5EF4-FFF2-40B4-BE49-F238E27FC236}">
                  <a16:creationId xmlns:a16="http://schemas.microsoft.com/office/drawing/2014/main" id="{AEC50B35-F03D-855E-EED8-D687B6757688}"/>
                </a:ext>
              </a:extLst>
            </p:cNvPr>
            <p:cNvSpPr>
              <a:spLocks noEditPoints="1"/>
            </p:cNvSpPr>
            <p:nvPr/>
          </p:nvSpPr>
          <p:spPr bwMode="auto">
            <a:xfrm>
              <a:off x="532" y="1143"/>
              <a:ext cx="1362" cy="1098"/>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1" name="Freeform 270">
              <a:extLst>
                <a:ext uri="{FF2B5EF4-FFF2-40B4-BE49-F238E27FC236}">
                  <a16:creationId xmlns:a16="http://schemas.microsoft.com/office/drawing/2014/main" id="{E2C116A1-6896-ADA0-3848-4AAECF75910C}"/>
                </a:ext>
              </a:extLst>
            </p:cNvPr>
            <p:cNvSpPr>
              <a:spLocks/>
            </p:cNvSpPr>
            <p:nvPr/>
          </p:nvSpPr>
          <p:spPr bwMode="auto">
            <a:xfrm>
              <a:off x="2301" y="2325"/>
              <a:ext cx="15" cy="7"/>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2" name="Freeform 271">
              <a:extLst>
                <a:ext uri="{FF2B5EF4-FFF2-40B4-BE49-F238E27FC236}">
                  <a16:creationId xmlns:a16="http://schemas.microsoft.com/office/drawing/2014/main" id="{67111D9B-B210-0D96-A9B8-569561E57E37}"/>
                </a:ext>
              </a:extLst>
            </p:cNvPr>
            <p:cNvSpPr>
              <a:spLocks/>
            </p:cNvSpPr>
            <p:nvPr/>
          </p:nvSpPr>
          <p:spPr bwMode="auto">
            <a:xfrm>
              <a:off x="2278" y="2307"/>
              <a:ext cx="9" cy="6"/>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3" name="Freeform 272">
              <a:extLst>
                <a:ext uri="{FF2B5EF4-FFF2-40B4-BE49-F238E27FC236}">
                  <a16:creationId xmlns:a16="http://schemas.microsoft.com/office/drawing/2014/main" id="{91B74A3F-35CC-84E9-B25C-A113DD2AFDE4}"/>
                </a:ext>
              </a:extLst>
            </p:cNvPr>
            <p:cNvSpPr>
              <a:spLocks/>
            </p:cNvSpPr>
            <p:nvPr/>
          </p:nvSpPr>
          <p:spPr bwMode="auto">
            <a:xfrm>
              <a:off x="2260" y="2309"/>
              <a:ext cx="12" cy="8"/>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4" name="Freeform 273">
              <a:extLst>
                <a:ext uri="{FF2B5EF4-FFF2-40B4-BE49-F238E27FC236}">
                  <a16:creationId xmlns:a16="http://schemas.microsoft.com/office/drawing/2014/main" id="{2FCF0780-9F83-D021-7FB5-F4F7667D9E95}"/>
                </a:ext>
              </a:extLst>
            </p:cNvPr>
            <p:cNvSpPr>
              <a:spLocks/>
            </p:cNvSpPr>
            <p:nvPr/>
          </p:nvSpPr>
          <p:spPr bwMode="auto">
            <a:xfrm>
              <a:off x="2435" y="2431"/>
              <a:ext cx="11" cy="6"/>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5" name="Freeform 274">
              <a:extLst>
                <a:ext uri="{FF2B5EF4-FFF2-40B4-BE49-F238E27FC236}">
                  <a16:creationId xmlns:a16="http://schemas.microsoft.com/office/drawing/2014/main" id="{7EB68DFB-1012-E572-C705-A1D6C24F6CF7}"/>
                </a:ext>
              </a:extLst>
            </p:cNvPr>
            <p:cNvSpPr>
              <a:spLocks/>
            </p:cNvSpPr>
            <p:nvPr/>
          </p:nvSpPr>
          <p:spPr bwMode="auto">
            <a:xfrm>
              <a:off x="3364" y="3287"/>
              <a:ext cx="8" cy="13"/>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6" name="Freeform 275">
              <a:extLst>
                <a:ext uri="{FF2B5EF4-FFF2-40B4-BE49-F238E27FC236}">
                  <a16:creationId xmlns:a16="http://schemas.microsoft.com/office/drawing/2014/main" id="{D4EDF594-112C-63AA-EF99-1CF713F2F204}"/>
                </a:ext>
              </a:extLst>
            </p:cNvPr>
            <p:cNvSpPr>
              <a:spLocks/>
            </p:cNvSpPr>
            <p:nvPr/>
          </p:nvSpPr>
          <p:spPr bwMode="auto">
            <a:xfrm>
              <a:off x="3391" y="3312"/>
              <a:ext cx="6" cy="10"/>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7" name="Freeform 276">
              <a:extLst>
                <a:ext uri="{FF2B5EF4-FFF2-40B4-BE49-F238E27FC236}">
                  <a16:creationId xmlns:a16="http://schemas.microsoft.com/office/drawing/2014/main" id="{4E35DF6D-1DFB-C998-61E0-EA37B21AABBE}"/>
                </a:ext>
              </a:extLst>
            </p:cNvPr>
            <p:cNvSpPr>
              <a:spLocks/>
            </p:cNvSpPr>
            <p:nvPr/>
          </p:nvSpPr>
          <p:spPr bwMode="auto">
            <a:xfrm>
              <a:off x="3379" y="3302"/>
              <a:ext cx="6" cy="6"/>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8" name="Freeform 277">
              <a:extLst>
                <a:ext uri="{FF2B5EF4-FFF2-40B4-BE49-F238E27FC236}">
                  <a16:creationId xmlns:a16="http://schemas.microsoft.com/office/drawing/2014/main" id="{0C5FEF23-67AD-EA23-41E5-2223679D2BDD}"/>
                </a:ext>
              </a:extLst>
            </p:cNvPr>
            <p:cNvSpPr>
              <a:spLocks/>
            </p:cNvSpPr>
            <p:nvPr/>
          </p:nvSpPr>
          <p:spPr bwMode="auto">
            <a:xfrm>
              <a:off x="3152" y="3091"/>
              <a:ext cx="171" cy="209"/>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49" name="Freeform 278">
              <a:extLst>
                <a:ext uri="{FF2B5EF4-FFF2-40B4-BE49-F238E27FC236}">
                  <a16:creationId xmlns:a16="http://schemas.microsoft.com/office/drawing/2014/main" id="{FDBAD45D-6AF6-23B7-34CE-A0597E1F2A71}"/>
                </a:ext>
              </a:extLst>
            </p:cNvPr>
            <p:cNvSpPr>
              <a:spLocks/>
            </p:cNvSpPr>
            <p:nvPr/>
          </p:nvSpPr>
          <p:spPr bwMode="auto">
            <a:xfrm>
              <a:off x="3302" y="3178"/>
              <a:ext cx="9" cy="19"/>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0" name="Freeform 279">
              <a:extLst>
                <a:ext uri="{FF2B5EF4-FFF2-40B4-BE49-F238E27FC236}">
                  <a16:creationId xmlns:a16="http://schemas.microsoft.com/office/drawing/2014/main" id="{8E639424-D5F5-3E12-77E7-05DAE2FE8E13}"/>
                </a:ext>
              </a:extLst>
            </p:cNvPr>
            <p:cNvSpPr>
              <a:spLocks/>
            </p:cNvSpPr>
            <p:nvPr/>
          </p:nvSpPr>
          <p:spPr bwMode="auto">
            <a:xfrm>
              <a:off x="3308" y="3165"/>
              <a:ext cx="5" cy="11"/>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1" name="Freeform 280">
              <a:extLst>
                <a:ext uri="{FF2B5EF4-FFF2-40B4-BE49-F238E27FC236}">
                  <a16:creationId xmlns:a16="http://schemas.microsoft.com/office/drawing/2014/main" id="{61B79EA4-5D82-262C-9CDD-04A97CA82FC3}"/>
                </a:ext>
              </a:extLst>
            </p:cNvPr>
            <p:cNvSpPr>
              <a:spLocks/>
            </p:cNvSpPr>
            <p:nvPr/>
          </p:nvSpPr>
          <p:spPr bwMode="auto">
            <a:xfrm>
              <a:off x="3308" y="3215"/>
              <a:ext cx="9" cy="10"/>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2" name="Freeform 281">
              <a:extLst>
                <a:ext uri="{FF2B5EF4-FFF2-40B4-BE49-F238E27FC236}">
                  <a16:creationId xmlns:a16="http://schemas.microsoft.com/office/drawing/2014/main" id="{50D12538-64D4-0176-2D49-72C700B0002E}"/>
                </a:ext>
              </a:extLst>
            </p:cNvPr>
            <p:cNvSpPr>
              <a:spLocks/>
            </p:cNvSpPr>
            <p:nvPr/>
          </p:nvSpPr>
          <p:spPr bwMode="auto">
            <a:xfrm>
              <a:off x="3548" y="3471"/>
              <a:ext cx="16" cy="15"/>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3" name="Freeform 282">
              <a:extLst>
                <a:ext uri="{FF2B5EF4-FFF2-40B4-BE49-F238E27FC236}">
                  <a16:creationId xmlns:a16="http://schemas.microsoft.com/office/drawing/2014/main" id="{68853B57-8ECB-7391-8206-3803BDA2F519}"/>
                </a:ext>
              </a:extLst>
            </p:cNvPr>
            <p:cNvSpPr>
              <a:spLocks/>
            </p:cNvSpPr>
            <p:nvPr/>
          </p:nvSpPr>
          <p:spPr bwMode="auto">
            <a:xfrm>
              <a:off x="3577" y="3452"/>
              <a:ext cx="16" cy="17"/>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4" name="Freeform 283">
              <a:extLst>
                <a:ext uri="{FF2B5EF4-FFF2-40B4-BE49-F238E27FC236}">
                  <a16:creationId xmlns:a16="http://schemas.microsoft.com/office/drawing/2014/main" id="{3BFFF408-12AB-016B-DBF2-838E4691E331}"/>
                </a:ext>
              </a:extLst>
            </p:cNvPr>
            <p:cNvSpPr>
              <a:spLocks/>
            </p:cNvSpPr>
            <p:nvPr/>
          </p:nvSpPr>
          <p:spPr bwMode="auto">
            <a:xfrm>
              <a:off x="2953" y="2210"/>
              <a:ext cx="13" cy="4"/>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5" name="Freeform 284">
              <a:extLst>
                <a:ext uri="{FF2B5EF4-FFF2-40B4-BE49-F238E27FC236}">
                  <a16:creationId xmlns:a16="http://schemas.microsoft.com/office/drawing/2014/main" id="{F1DBF6CC-0605-5F27-F0D8-8C661FA19966}"/>
                </a:ext>
              </a:extLst>
            </p:cNvPr>
            <p:cNvSpPr>
              <a:spLocks/>
            </p:cNvSpPr>
            <p:nvPr/>
          </p:nvSpPr>
          <p:spPr bwMode="auto">
            <a:xfrm>
              <a:off x="2953" y="2208"/>
              <a:ext cx="11" cy="2"/>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6" name="Freeform 285">
              <a:extLst>
                <a:ext uri="{FF2B5EF4-FFF2-40B4-BE49-F238E27FC236}">
                  <a16:creationId xmlns:a16="http://schemas.microsoft.com/office/drawing/2014/main" id="{DFAA7653-EAEA-C900-8FDD-0CF066344B57}"/>
                </a:ext>
              </a:extLst>
            </p:cNvPr>
            <p:cNvSpPr>
              <a:spLocks/>
            </p:cNvSpPr>
            <p:nvPr/>
          </p:nvSpPr>
          <p:spPr bwMode="auto">
            <a:xfrm>
              <a:off x="2955" y="2218"/>
              <a:ext cx="9" cy="2"/>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7" name="Freeform 286">
              <a:extLst>
                <a:ext uri="{FF2B5EF4-FFF2-40B4-BE49-F238E27FC236}">
                  <a16:creationId xmlns:a16="http://schemas.microsoft.com/office/drawing/2014/main" id="{AB2DC5F0-B5DD-DD64-FD93-0A90A5944E63}"/>
                </a:ext>
              </a:extLst>
            </p:cNvPr>
            <p:cNvSpPr>
              <a:spLocks/>
            </p:cNvSpPr>
            <p:nvPr/>
          </p:nvSpPr>
          <p:spPr bwMode="auto">
            <a:xfrm>
              <a:off x="2922" y="2169"/>
              <a:ext cx="5" cy="6"/>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8" name="Freeform 287">
              <a:extLst>
                <a:ext uri="{FF2B5EF4-FFF2-40B4-BE49-F238E27FC236}">
                  <a16:creationId xmlns:a16="http://schemas.microsoft.com/office/drawing/2014/main" id="{23AB84F4-9921-B850-8C60-ACA474C2EF27}"/>
                </a:ext>
              </a:extLst>
            </p:cNvPr>
            <p:cNvSpPr>
              <a:spLocks/>
            </p:cNvSpPr>
            <p:nvPr/>
          </p:nvSpPr>
          <p:spPr bwMode="auto">
            <a:xfrm>
              <a:off x="2920" y="2169"/>
              <a:ext cx="5" cy="1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59" name="Freeform 288">
              <a:extLst>
                <a:ext uri="{FF2B5EF4-FFF2-40B4-BE49-F238E27FC236}">
                  <a16:creationId xmlns:a16="http://schemas.microsoft.com/office/drawing/2014/main" id="{3EDC61B9-6B0C-1876-2E5A-FA16B7FCA5C1}"/>
                </a:ext>
              </a:extLst>
            </p:cNvPr>
            <p:cNvSpPr>
              <a:spLocks/>
            </p:cNvSpPr>
            <p:nvPr/>
          </p:nvSpPr>
          <p:spPr bwMode="auto">
            <a:xfrm>
              <a:off x="2925" y="2177"/>
              <a:ext cx="8" cy="12"/>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0" name="Freeform 289">
              <a:extLst>
                <a:ext uri="{FF2B5EF4-FFF2-40B4-BE49-F238E27FC236}">
                  <a16:creationId xmlns:a16="http://schemas.microsoft.com/office/drawing/2014/main" id="{D4A5DD63-5111-2512-8F11-86D19C1E5397}"/>
                </a:ext>
              </a:extLst>
            </p:cNvPr>
            <p:cNvSpPr>
              <a:spLocks noEditPoints="1"/>
            </p:cNvSpPr>
            <p:nvPr/>
          </p:nvSpPr>
          <p:spPr bwMode="auto">
            <a:xfrm>
              <a:off x="111" y="1508"/>
              <a:ext cx="1585" cy="1222"/>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1" name="Freeform 290">
              <a:extLst>
                <a:ext uri="{FF2B5EF4-FFF2-40B4-BE49-F238E27FC236}">
                  <a16:creationId xmlns:a16="http://schemas.microsoft.com/office/drawing/2014/main" id="{32326AC0-DBDD-603F-DE86-43FABEE8A3D2}"/>
                </a:ext>
              </a:extLst>
            </p:cNvPr>
            <p:cNvSpPr>
              <a:spLocks/>
            </p:cNvSpPr>
            <p:nvPr/>
          </p:nvSpPr>
          <p:spPr bwMode="auto">
            <a:xfrm>
              <a:off x="1550" y="2971"/>
              <a:ext cx="619" cy="760"/>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2" name="Freeform 291">
              <a:extLst>
                <a:ext uri="{FF2B5EF4-FFF2-40B4-BE49-F238E27FC236}">
                  <a16:creationId xmlns:a16="http://schemas.microsoft.com/office/drawing/2014/main" id="{0FCE8946-CAD1-0227-7A51-7FB10BFCEBBC}"/>
                </a:ext>
              </a:extLst>
            </p:cNvPr>
            <p:cNvSpPr>
              <a:spLocks/>
            </p:cNvSpPr>
            <p:nvPr/>
          </p:nvSpPr>
          <p:spPr bwMode="auto">
            <a:xfrm>
              <a:off x="1925" y="3031"/>
              <a:ext cx="5" cy="6"/>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3" name="Freeform 292">
              <a:extLst>
                <a:ext uri="{FF2B5EF4-FFF2-40B4-BE49-F238E27FC236}">
                  <a16:creationId xmlns:a16="http://schemas.microsoft.com/office/drawing/2014/main" id="{A85BAD15-7648-1911-8AB3-4127C2D477EC}"/>
                </a:ext>
              </a:extLst>
            </p:cNvPr>
            <p:cNvSpPr>
              <a:spLocks/>
            </p:cNvSpPr>
            <p:nvPr/>
          </p:nvSpPr>
          <p:spPr bwMode="auto">
            <a:xfrm>
              <a:off x="1925" y="3060"/>
              <a:ext cx="7" cy="8"/>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4" name="Freeform 293">
              <a:extLst>
                <a:ext uri="{FF2B5EF4-FFF2-40B4-BE49-F238E27FC236}">
                  <a16:creationId xmlns:a16="http://schemas.microsoft.com/office/drawing/2014/main" id="{59CA56FA-A90C-6283-17CF-DC36C17C1F04}"/>
                </a:ext>
              </a:extLst>
            </p:cNvPr>
            <p:cNvSpPr>
              <a:spLocks/>
            </p:cNvSpPr>
            <p:nvPr/>
          </p:nvSpPr>
          <p:spPr bwMode="auto">
            <a:xfrm>
              <a:off x="1921" y="3062"/>
              <a:ext cx="5" cy="9"/>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5" name="Freeform 294">
              <a:extLst>
                <a:ext uri="{FF2B5EF4-FFF2-40B4-BE49-F238E27FC236}">
                  <a16:creationId xmlns:a16="http://schemas.microsoft.com/office/drawing/2014/main" id="{9995E688-A111-2731-C3B7-137316C54907}"/>
                </a:ext>
              </a:extLst>
            </p:cNvPr>
            <p:cNvSpPr>
              <a:spLocks/>
            </p:cNvSpPr>
            <p:nvPr/>
          </p:nvSpPr>
          <p:spPr bwMode="auto">
            <a:xfrm>
              <a:off x="1909" y="3077"/>
              <a:ext cx="6" cy="6"/>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6" name="Freeform 295">
              <a:extLst>
                <a:ext uri="{FF2B5EF4-FFF2-40B4-BE49-F238E27FC236}">
                  <a16:creationId xmlns:a16="http://schemas.microsoft.com/office/drawing/2014/main" id="{53D9003B-D20D-DD86-B9BA-2F65EAC08306}"/>
                </a:ext>
              </a:extLst>
            </p:cNvPr>
            <p:cNvSpPr>
              <a:spLocks/>
            </p:cNvSpPr>
            <p:nvPr/>
          </p:nvSpPr>
          <p:spPr bwMode="auto">
            <a:xfrm>
              <a:off x="1913" y="3083"/>
              <a:ext cx="6" cy="6"/>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7" name="Freeform 296">
              <a:extLst>
                <a:ext uri="{FF2B5EF4-FFF2-40B4-BE49-F238E27FC236}">
                  <a16:creationId xmlns:a16="http://schemas.microsoft.com/office/drawing/2014/main" id="{0FFC97C2-A640-7985-8656-F6B0BA9C6B4C}"/>
                </a:ext>
              </a:extLst>
            </p:cNvPr>
            <p:cNvSpPr>
              <a:spLocks/>
            </p:cNvSpPr>
            <p:nvPr/>
          </p:nvSpPr>
          <p:spPr bwMode="auto">
            <a:xfrm>
              <a:off x="1913" y="3079"/>
              <a:ext cx="6" cy="4"/>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8" name="Freeform 297">
              <a:extLst>
                <a:ext uri="{FF2B5EF4-FFF2-40B4-BE49-F238E27FC236}">
                  <a16:creationId xmlns:a16="http://schemas.microsoft.com/office/drawing/2014/main" id="{10D04B82-71A7-D63C-81B8-82B58B59BAE5}"/>
                </a:ext>
              </a:extLst>
            </p:cNvPr>
            <p:cNvSpPr>
              <a:spLocks/>
            </p:cNvSpPr>
            <p:nvPr/>
          </p:nvSpPr>
          <p:spPr bwMode="auto">
            <a:xfrm>
              <a:off x="1926" y="3056"/>
              <a:ext cx="6" cy="6"/>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69" name="Freeform 298">
              <a:extLst>
                <a:ext uri="{FF2B5EF4-FFF2-40B4-BE49-F238E27FC236}">
                  <a16:creationId xmlns:a16="http://schemas.microsoft.com/office/drawing/2014/main" id="{E07A8570-D4BA-3F48-8E11-F17CFF9F415A}"/>
                </a:ext>
              </a:extLst>
            </p:cNvPr>
            <p:cNvSpPr>
              <a:spLocks/>
            </p:cNvSpPr>
            <p:nvPr/>
          </p:nvSpPr>
          <p:spPr bwMode="auto">
            <a:xfrm>
              <a:off x="1420" y="2889"/>
              <a:ext cx="95" cy="4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0" name="Freeform 299">
              <a:extLst>
                <a:ext uri="{FF2B5EF4-FFF2-40B4-BE49-F238E27FC236}">
                  <a16:creationId xmlns:a16="http://schemas.microsoft.com/office/drawing/2014/main" id="{F60E3041-520F-DDB2-1425-81E9EAF98D7D}"/>
                </a:ext>
              </a:extLst>
            </p:cNvPr>
            <p:cNvSpPr>
              <a:spLocks/>
            </p:cNvSpPr>
            <p:nvPr/>
          </p:nvSpPr>
          <p:spPr bwMode="auto">
            <a:xfrm>
              <a:off x="1442" y="2926"/>
              <a:ext cx="5" cy="1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1" name="Freeform 300">
              <a:extLst>
                <a:ext uri="{FF2B5EF4-FFF2-40B4-BE49-F238E27FC236}">
                  <a16:creationId xmlns:a16="http://schemas.microsoft.com/office/drawing/2014/main" id="{3EC388CE-9F00-5963-CF2F-7C5B41D0123E}"/>
                </a:ext>
              </a:extLst>
            </p:cNvPr>
            <p:cNvSpPr>
              <a:spLocks/>
            </p:cNvSpPr>
            <p:nvPr/>
          </p:nvSpPr>
          <p:spPr bwMode="auto">
            <a:xfrm>
              <a:off x="1486" y="2910"/>
              <a:ext cx="4" cy="6"/>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chemeClr val="bg1"/>
              </a:solidFill>
              <a:round/>
              <a:headEnd/>
              <a:tailEnd/>
            </a:ln>
          </p:spPr>
          <p:txBody>
            <a:bodyPr/>
            <a:lstStyle/>
            <a:p>
              <a:endParaRPr lang="en-GB" dirty="0">
                <a:latin typeface="Arial Обычный" charset="0"/>
              </a:endParaRPr>
            </a:p>
          </p:txBody>
        </p:sp>
        <p:sp>
          <p:nvSpPr>
            <p:cNvPr id="5172" name="Freeform 301">
              <a:extLst>
                <a:ext uri="{FF2B5EF4-FFF2-40B4-BE49-F238E27FC236}">
                  <a16:creationId xmlns:a16="http://schemas.microsoft.com/office/drawing/2014/main" id="{DCD39EA4-B096-DBA8-D12C-ED14B74AAAA7}"/>
                </a:ext>
              </a:extLst>
            </p:cNvPr>
            <p:cNvSpPr>
              <a:spLocks/>
            </p:cNvSpPr>
            <p:nvPr/>
          </p:nvSpPr>
          <p:spPr bwMode="auto">
            <a:xfrm>
              <a:off x="2724" y="2224"/>
              <a:ext cx="4" cy="6"/>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chemeClr val="bg1"/>
              </a:solidFill>
              <a:round/>
              <a:headEnd/>
              <a:tailEnd/>
            </a:ln>
          </p:spPr>
          <p:txBody>
            <a:bodyPr/>
            <a:lstStyle/>
            <a:p>
              <a:endParaRPr lang="en-GB" dirty="0">
                <a:latin typeface="Arial Обычный" charset="0"/>
              </a:endParaRPr>
            </a:p>
          </p:txBody>
        </p:sp>
      </p:grpSp>
      <p:sp>
        <p:nvSpPr>
          <p:cNvPr id="5374" name="TextBox 5373">
            <a:extLst>
              <a:ext uri="{FF2B5EF4-FFF2-40B4-BE49-F238E27FC236}">
                <a16:creationId xmlns:a16="http://schemas.microsoft.com/office/drawing/2014/main" id="{A77A5BF7-6D95-C9A0-5D19-937BE0D89DFB}"/>
              </a:ext>
            </a:extLst>
          </p:cNvPr>
          <p:cNvSpPr txBox="1"/>
          <p:nvPr/>
        </p:nvSpPr>
        <p:spPr>
          <a:xfrm>
            <a:off x="653136" y="658312"/>
            <a:ext cx="6093372" cy="369332"/>
          </a:xfrm>
          <a:prstGeom prst="rect">
            <a:avLst/>
          </a:prstGeom>
          <a:noFill/>
        </p:spPr>
        <p:txBody>
          <a:bodyPr wrap="square">
            <a:spAutoFit/>
          </a:bodyPr>
          <a:lstStyle/>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РАЗВИТИЕ ПРОЕКТА (через 5 лет)</a:t>
            </a:r>
          </a:p>
        </p:txBody>
      </p:sp>
    </p:spTree>
    <p:extLst>
      <p:ext uri="{BB962C8B-B14F-4D97-AF65-F5344CB8AC3E}">
        <p14:creationId xmlns:p14="http://schemas.microsoft.com/office/powerpoint/2010/main" val="402856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26000" y="5621547"/>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B30383F-F122-B65E-1616-8784CADD8035}"/>
              </a:ext>
            </a:extLst>
          </p:cNvPr>
          <p:cNvSpPr txBox="1"/>
          <p:nvPr/>
        </p:nvSpPr>
        <p:spPr>
          <a:xfrm>
            <a:off x="688751" y="693815"/>
            <a:ext cx="540724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b="0" i="0" u="none" strike="noStrike" kern="1200" cap="none" spc="0" normalizeH="0" baseline="0" noProof="0" dirty="0">
                <a:solidFill>
                  <a:srgbClr val="B08222"/>
                </a:solidFill>
                <a:effectLst/>
                <a:uLnTx/>
                <a:uFillTx/>
                <a:latin typeface="Helvetica Neue Light" panose="02000403000000020004" pitchFamily="2" charset="0"/>
                <a:ea typeface="Helvetica Neue Light" panose="02000403000000020004" pitchFamily="2" charset="0"/>
                <a:cs typeface="+mn-cs"/>
              </a:rPr>
              <a:t>Евгений Ильин</a:t>
            </a:r>
          </a:p>
        </p:txBody>
      </p:sp>
      <p:pic>
        <p:nvPicPr>
          <p:cNvPr id="4" name="Рисунок 3" descr="Мужской профиль контур">
            <a:extLst>
              <a:ext uri="{FF2B5EF4-FFF2-40B4-BE49-F238E27FC236}">
                <a16:creationId xmlns:a16="http://schemas.microsoft.com/office/drawing/2014/main" id="{84275D5E-776D-BB75-0A04-7A07F963F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021" y="1789801"/>
            <a:ext cx="3278398" cy="3278398"/>
          </a:xfrm>
          <a:prstGeom prst="rect">
            <a:avLst/>
          </a:prstGeom>
        </p:spPr>
      </p:pic>
      <p:sp>
        <p:nvSpPr>
          <p:cNvPr id="5" name="TextBox 4">
            <a:extLst>
              <a:ext uri="{FF2B5EF4-FFF2-40B4-BE49-F238E27FC236}">
                <a16:creationId xmlns:a16="http://schemas.microsoft.com/office/drawing/2014/main" id="{6F3E678E-47B5-AAF3-789E-86374B48387A}"/>
              </a:ext>
            </a:extLst>
          </p:cNvPr>
          <p:cNvSpPr txBox="1"/>
          <p:nvPr/>
        </p:nvSpPr>
        <p:spPr>
          <a:xfrm>
            <a:off x="3787081" y="1558968"/>
            <a:ext cx="6710491" cy="461665"/>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Основатель и идейный вдохновитель проекта </a:t>
            </a:r>
          </a:p>
        </p:txBody>
      </p:sp>
      <p:sp>
        <p:nvSpPr>
          <p:cNvPr id="6" name="TextBox 5">
            <a:extLst>
              <a:ext uri="{FF2B5EF4-FFF2-40B4-BE49-F238E27FC236}">
                <a16:creationId xmlns:a16="http://schemas.microsoft.com/office/drawing/2014/main" id="{A45AE4E2-73A5-2611-B468-594931FF886A}"/>
              </a:ext>
            </a:extLst>
          </p:cNvPr>
          <p:cNvSpPr txBox="1"/>
          <p:nvPr/>
        </p:nvSpPr>
        <p:spPr>
          <a:xfrm>
            <a:off x="3914259" y="2770543"/>
            <a:ext cx="7765267" cy="1200329"/>
          </a:xfrm>
          <a:prstGeom prst="rect">
            <a:avLst/>
          </a:prstGeom>
          <a:noFill/>
        </p:spPr>
        <p:txBody>
          <a:bodyPr wrap="none" rtlCol="0">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опыт в реализации операционных проектов</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dirty="0">
                <a:solidFill>
                  <a:srgbClr val="B08222"/>
                </a:solidFill>
                <a:latin typeface="Helvetica Neue Light" panose="02000403000000020004" pitchFamily="2" charset="0"/>
                <a:ea typeface="Helvetica Neue Light" panose="02000403000000020004" pitchFamily="2" charset="0"/>
              </a:rPr>
              <a:t>управленческий опыт более 10 лет</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опыт </a:t>
            </a:r>
            <a:r>
              <a:rPr lang="ru-RU" sz="2400" dirty="0">
                <a:solidFill>
                  <a:srgbClr val="B08222"/>
                </a:solidFill>
                <a:latin typeface="Helvetica Neue Light" panose="02000403000000020004" pitchFamily="2" charset="0"/>
                <a:ea typeface="Helvetica Neue Light" panose="02000403000000020004" pitchFamily="2" charset="0"/>
              </a:rPr>
              <a:t>работы с ювелирным сегментом более 10 лет</a:t>
            </a:r>
            <a:endPar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spTree>
    <p:extLst>
      <p:ext uri="{BB962C8B-B14F-4D97-AF65-F5344CB8AC3E}">
        <p14:creationId xmlns:p14="http://schemas.microsoft.com/office/powerpoint/2010/main" val="73673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26000" y="5621547"/>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8D6969-21DD-E95F-B41D-DA4E806B0BF3}"/>
              </a:ext>
            </a:extLst>
          </p:cNvPr>
          <p:cNvSpPr txBox="1"/>
          <p:nvPr/>
        </p:nvSpPr>
        <p:spPr>
          <a:xfrm flipH="1">
            <a:off x="1096710" y="394317"/>
            <a:ext cx="6742551" cy="461665"/>
          </a:xfrm>
          <a:prstGeom prst="rect">
            <a:avLst/>
          </a:prstGeom>
          <a:noFill/>
        </p:spPr>
        <p:txBody>
          <a:bodyPr wrap="none" rtlCol="0">
            <a:spAutoFit/>
          </a:bodyPr>
          <a:lstStyle/>
          <a:p>
            <a:r>
              <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ТРЕБУЕМЫЙ ОБЪЕМ и СРОК ИНВЕСТИЦИЙ</a:t>
            </a:r>
          </a:p>
        </p:txBody>
      </p:sp>
      <p:sp>
        <p:nvSpPr>
          <p:cNvPr id="8" name="TextBox 7">
            <a:extLst>
              <a:ext uri="{FF2B5EF4-FFF2-40B4-BE49-F238E27FC236}">
                <a16:creationId xmlns:a16="http://schemas.microsoft.com/office/drawing/2014/main" id="{5FD689CA-9D50-6046-23D4-A063B782F5EC}"/>
              </a:ext>
            </a:extLst>
          </p:cNvPr>
          <p:cNvSpPr txBox="1"/>
          <p:nvPr/>
        </p:nvSpPr>
        <p:spPr>
          <a:xfrm flipH="1">
            <a:off x="7175983" y="2849202"/>
            <a:ext cx="3607078" cy="1015663"/>
          </a:xfrm>
          <a:prstGeom prst="rect">
            <a:avLst/>
          </a:prstGeom>
          <a:noFill/>
        </p:spPr>
        <p:txBody>
          <a:bodyPr wrap="none" rtlCol="0">
            <a:spAutoFit/>
          </a:bodyPr>
          <a:lstStyle/>
          <a:p>
            <a:pPr algn="ctr"/>
            <a:r>
              <a:rPr lang="en-US" sz="6000" dirty="0">
                <a:solidFill>
                  <a:srgbClr val="B08222"/>
                </a:solidFill>
                <a:effectLst>
                  <a:outerShdw blurRad="60007" dir="2000400" sy="-30000" kx="-800400" algn="bl" rotWithShape="0">
                    <a:prstClr val="black">
                      <a:alpha val="20000"/>
                    </a:prstClr>
                  </a:outerShdw>
                </a:effectLst>
                <a:latin typeface="Helvetica Neue" panose="02000503000000020004" pitchFamily="2" charset="0"/>
                <a:ea typeface="Helvetica Neue" panose="02000503000000020004" pitchFamily="2" charset="0"/>
                <a:cs typeface="Helvetica Neue" panose="02000503000000020004" pitchFamily="2" charset="0"/>
              </a:rPr>
              <a:t>$ 375</a:t>
            </a:r>
            <a:r>
              <a:rPr lang="ru-RU" sz="6000" dirty="0">
                <a:solidFill>
                  <a:srgbClr val="B08222"/>
                </a:solidFill>
                <a:effectLst>
                  <a:outerShdw blurRad="60007" dir="2000400" sy="-30000" kx="-800400" algn="bl" rotWithShape="0">
                    <a:prstClr val="black">
                      <a:alpha val="20000"/>
                    </a:prstClr>
                  </a:outerShdw>
                </a:effectLst>
                <a:latin typeface="Helvetica Neue" panose="02000503000000020004" pitchFamily="2" charset="0"/>
                <a:ea typeface="Helvetica Neue" panose="02000503000000020004" pitchFamily="2" charset="0"/>
                <a:cs typeface="Helvetica Neue" panose="02000503000000020004" pitchFamily="2" charset="0"/>
              </a:rPr>
              <a:t> 000</a:t>
            </a:r>
            <a:endParaRPr lang="ru-RU" sz="4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E3F8A46F-8D20-EE77-F854-6DD8CAFC1201}"/>
              </a:ext>
            </a:extLst>
          </p:cNvPr>
          <p:cNvSpPr txBox="1"/>
          <p:nvPr/>
        </p:nvSpPr>
        <p:spPr>
          <a:xfrm flipH="1">
            <a:off x="420217" y="1039365"/>
            <a:ext cx="11522075" cy="1569660"/>
          </a:xfrm>
          <a:prstGeom prst="rect">
            <a:avLst/>
          </a:prstGeom>
          <a:noFill/>
        </p:spPr>
        <p:txBody>
          <a:bodyPr wrap="square" rtlCol="0">
            <a:spAutoFit/>
          </a:bodyPr>
          <a:lstStyle/>
          <a:p>
            <a:pPr marL="342900" indent="-342900" algn="just" fontAlgn="base">
              <a:spcBef>
                <a:spcPct val="0"/>
              </a:spcBef>
              <a:spcAft>
                <a:spcPct val="0"/>
              </a:spcAft>
              <a:buClr>
                <a:srgbClr val="B08222"/>
              </a:buClr>
              <a:buSzPct val="100000"/>
              <a:buFont typeface=".PingFang SC Regular"/>
              <a:buChar char="〉"/>
              <a:defRPr/>
            </a:pPr>
            <a:r>
              <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49% доли компании </a:t>
            </a:r>
            <a:endParaRPr lang="en-US"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gn="just" fontAlgn="base">
              <a:spcBef>
                <a:spcPct val="0"/>
              </a:spcBef>
              <a:spcAft>
                <a:spcPct val="0"/>
              </a:spcAft>
              <a:buClr>
                <a:srgbClr val="B08222"/>
              </a:buClr>
              <a:buSzPct val="100000"/>
              <a:buFont typeface=".PingFang SC Regular"/>
              <a:buChar char="〉"/>
              <a:defRPr/>
            </a:pPr>
            <a:r>
              <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права на мобильное приложение</a:t>
            </a:r>
          </a:p>
          <a:p>
            <a:pPr marL="342900" indent="-342900" algn="just" fontAlgn="base">
              <a:spcBef>
                <a:spcPct val="0"/>
              </a:spcBef>
              <a:spcAft>
                <a:spcPct val="0"/>
              </a:spcAft>
              <a:buClr>
                <a:srgbClr val="B08222"/>
              </a:buClr>
              <a:buSzPct val="100000"/>
              <a:buFont typeface=".PingFang SC Regular"/>
              <a:buChar char="〉"/>
              <a:defRPr/>
            </a:pPr>
            <a:r>
              <a:rPr lang="ru-RU" sz="24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по истечении 24 месяцев привлеченный капитал возвращается инвестору единовременным траншем</a:t>
            </a:r>
          </a:p>
        </p:txBody>
      </p:sp>
      <p:sp>
        <p:nvSpPr>
          <p:cNvPr id="11" name="TextBox 10">
            <a:extLst>
              <a:ext uri="{FF2B5EF4-FFF2-40B4-BE49-F238E27FC236}">
                <a16:creationId xmlns:a16="http://schemas.microsoft.com/office/drawing/2014/main" id="{5C1FBEDD-2E1C-AAA6-91D2-7CEDB42DC5AB}"/>
              </a:ext>
            </a:extLst>
          </p:cNvPr>
          <p:cNvSpPr txBox="1"/>
          <p:nvPr/>
        </p:nvSpPr>
        <p:spPr>
          <a:xfrm flipH="1">
            <a:off x="6542799" y="4105042"/>
            <a:ext cx="3932487" cy="1015663"/>
          </a:xfrm>
          <a:prstGeom prst="rect">
            <a:avLst/>
          </a:prstGeom>
          <a:noFill/>
        </p:spPr>
        <p:txBody>
          <a:bodyPr wrap="none" rtlCol="0">
            <a:spAutoFit/>
          </a:bodyPr>
          <a:lstStyle/>
          <a:p>
            <a:pPr algn="ctr"/>
            <a:r>
              <a:rPr lang="ru-RU" sz="4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      </a:t>
            </a:r>
            <a:r>
              <a:rPr lang="ru-RU" sz="6000" dirty="0">
                <a:solidFill>
                  <a:srgbClr val="B08222"/>
                </a:solidFill>
                <a:effectLst>
                  <a:outerShdw blurRad="60007" dir="2000400" sy="-30000" kx="-800400" algn="bl" rotWithShape="0">
                    <a:prstClr val="black">
                      <a:alpha val="20000"/>
                    </a:prstClr>
                  </a:outerShdw>
                </a:effectLst>
                <a:latin typeface="Helvetica Neue" panose="02000503000000020004" pitchFamily="2" charset="0"/>
                <a:ea typeface="Helvetica Neue" panose="02000503000000020004" pitchFamily="2" charset="0"/>
                <a:cs typeface="Helvetica Neue" panose="02000503000000020004" pitchFamily="2" charset="0"/>
              </a:rPr>
              <a:t>24</a:t>
            </a:r>
            <a:r>
              <a:rPr lang="ru-RU" sz="4000" dirty="0">
                <a:solidFill>
                  <a:srgbClr val="B08222"/>
                </a:solidFill>
                <a:effectLst>
                  <a:outerShdw blurRad="60007" dir="2000400" sy="-30000" kx="-800400" algn="bl" rotWithShape="0">
                    <a:prstClr val="black">
                      <a:alpha val="20000"/>
                    </a:prstClr>
                  </a:outerShdw>
                </a:effectLst>
                <a:latin typeface="Helvetica Neue" panose="02000503000000020004" pitchFamily="2" charset="0"/>
                <a:ea typeface="Helvetica Neue" panose="02000503000000020004" pitchFamily="2" charset="0"/>
                <a:cs typeface="Helvetica Neue" panose="02000503000000020004" pitchFamily="2" charset="0"/>
              </a:rPr>
              <a:t> </a:t>
            </a:r>
            <a:r>
              <a:rPr lang="ru-RU" sz="40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месяца</a:t>
            </a:r>
          </a:p>
        </p:txBody>
      </p:sp>
      <p:sp>
        <p:nvSpPr>
          <p:cNvPr id="14" name="TextBox 13">
            <a:extLst>
              <a:ext uri="{FF2B5EF4-FFF2-40B4-BE49-F238E27FC236}">
                <a16:creationId xmlns:a16="http://schemas.microsoft.com/office/drawing/2014/main" id="{06501BFB-0A7D-C82A-C90C-E9F2167D53B1}"/>
              </a:ext>
            </a:extLst>
          </p:cNvPr>
          <p:cNvSpPr txBox="1"/>
          <p:nvPr/>
        </p:nvSpPr>
        <p:spPr>
          <a:xfrm>
            <a:off x="413873" y="3429000"/>
            <a:ext cx="5169953" cy="1292662"/>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ru-RU" sz="180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РАСПРЕДЕЛЕНИЕ ПРИБЫЛИ ТОЛЬКО ПОСЛЕ ПОЛНОГО ПОГАШЕНИЯ ИНВЕСТИЦИОННЫХ ВЛОЖЕНИЙ</a:t>
            </a:r>
          </a:p>
        </p:txBody>
      </p:sp>
    </p:spTree>
    <p:extLst>
      <p:ext uri="{BB962C8B-B14F-4D97-AF65-F5344CB8AC3E}">
        <p14:creationId xmlns:p14="http://schemas.microsoft.com/office/powerpoint/2010/main" val="1479613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26000" y="5797543"/>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B30383F-F122-B65E-1616-8784CADD8035}"/>
              </a:ext>
            </a:extLst>
          </p:cNvPr>
          <p:cNvSpPr txBox="1"/>
          <p:nvPr/>
        </p:nvSpPr>
        <p:spPr>
          <a:xfrm>
            <a:off x="3649215" y="500649"/>
            <a:ext cx="49664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solidFill>
                  <a:srgbClr val="B08222"/>
                </a:solidFill>
                <a:effectLst/>
                <a:uLnTx/>
                <a:uFillTx/>
                <a:latin typeface="Helvetica Neue Light" panose="02000403000000020004" pitchFamily="2" charset="0"/>
                <a:ea typeface="Helvetica Neue Light" panose="02000403000000020004" pitchFamily="2" charset="0"/>
                <a:cs typeface="+mn-cs"/>
              </a:rPr>
              <a:t>РАСПРЕДЕЛЕНИЕ ИНВЕСТИЦИЙ</a:t>
            </a:r>
          </a:p>
        </p:txBody>
      </p:sp>
      <p:sp>
        <p:nvSpPr>
          <p:cNvPr id="5" name="TextBox 4">
            <a:extLst>
              <a:ext uri="{FF2B5EF4-FFF2-40B4-BE49-F238E27FC236}">
                <a16:creationId xmlns:a16="http://schemas.microsoft.com/office/drawing/2014/main" id="{6F3E678E-47B5-AAF3-789E-86374B48387A}"/>
              </a:ext>
            </a:extLst>
          </p:cNvPr>
          <p:cNvSpPr txBox="1"/>
          <p:nvPr/>
        </p:nvSpPr>
        <p:spPr>
          <a:xfrm>
            <a:off x="2016454" y="1828781"/>
            <a:ext cx="2690160"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ФОТ и операционные расходы</a:t>
            </a:r>
          </a:p>
        </p:txBody>
      </p:sp>
      <p:grpSp>
        <p:nvGrpSpPr>
          <p:cNvPr id="18" name="Группа 17">
            <a:extLst>
              <a:ext uri="{FF2B5EF4-FFF2-40B4-BE49-F238E27FC236}">
                <a16:creationId xmlns:a16="http://schemas.microsoft.com/office/drawing/2014/main" id="{6020AF6A-FF33-5C10-7F5E-1B83E2922981}"/>
              </a:ext>
            </a:extLst>
          </p:cNvPr>
          <p:cNvGrpSpPr/>
          <p:nvPr/>
        </p:nvGrpSpPr>
        <p:grpSpPr>
          <a:xfrm>
            <a:off x="4178300" y="1589087"/>
            <a:ext cx="3835400" cy="3679826"/>
            <a:chOff x="7667849" y="1589087"/>
            <a:chExt cx="3835400" cy="3679826"/>
          </a:xfrm>
        </p:grpSpPr>
        <p:grpSp>
          <p:nvGrpSpPr>
            <p:cNvPr id="11" name="Группа 10">
              <a:extLst>
                <a:ext uri="{FF2B5EF4-FFF2-40B4-BE49-F238E27FC236}">
                  <a16:creationId xmlns:a16="http://schemas.microsoft.com/office/drawing/2014/main" id="{F15ADCA6-74C6-F464-A992-A5E1CBAB211D}"/>
                </a:ext>
              </a:extLst>
            </p:cNvPr>
            <p:cNvGrpSpPr/>
            <p:nvPr/>
          </p:nvGrpSpPr>
          <p:grpSpPr>
            <a:xfrm>
              <a:off x="7667849" y="1589087"/>
              <a:ext cx="3835400" cy="3679826"/>
              <a:chOff x="7150943" y="1630367"/>
              <a:chExt cx="3835400" cy="3679826"/>
            </a:xfrm>
          </p:grpSpPr>
          <p:sp>
            <p:nvSpPr>
              <p:cNvPr id="2" name="Freeform 160">
                <a:extLst>
                  <a:ext uri="{FF2B5EF4-FFF2-40B4-BE49-F238E27FC236}">
                    <a16:creationId xmlns:a16="http://schemas.microsoft.com/office/drawing/2014/main" id="{DD29AE2A-3AFA-5CC3-5CAC-F8E409551E9A}"/>
                  </a:ext>
                </a:extLst>
              </p:cNvPr>
              <p:cNvSpPr>
                <a:spLocks/>
              </p:cNvSpPr>
              <p:nvPr/>
            </p:nvSpPr>
            <p:spPr bwMode="auto">
              <a:xfrm>
                <a:off x="7395418" y="1630367"/>
                <a:ext cx="1624013" cy="1412875"/>
              </a:xfrm>
              <a:custGeom>
                <a:avLst/>
                <a:gdLst/>
                <a:ahLst/>
                <a:cxnLst>
                  <a:cxn ang="0">
                    <a:pos x="962" y="32"/>
                  </a:cxn>
                  <a:cxn ang="0">
                    <a:pos x="962" y="0"/>
                  </a:cxn>
                  <a:cxn ang="0">
                    <a:pos x="0" y="698"/>
                  </a:cxn>
                  <a:cxn ang="0">
                    <a:pos x="416" y="836"/>
                  </a:cxn>
                  <a:cxn ang="0">
                    <a:pos x="571" y="605"/>
                  </a:cxn>
                  <a:cxn ang="0">
                    <a:pos x="571" y="605"/>
                  </a:cxn>
                  <a:cxn ang="0">
                    <a:pos x="679" y="622"/>
                  </a:cxn>
                  <a:cxn ang="0">
                    <a:pos x="696" y="514"/>
                  </a:cxn>
                  <a:cxn ang="0">
                    <a:pos x="696" y="514"/>
                  </a:cxn>
                  <a:cxn ang="0">
                    <a:pos x="962" y="438"/>
                  </a:cxn>
                  <a:cxn ang="0">
                    <a:pos x="962" y="407"/>
                  </a:cxn>
                </a:cxnLst>
                <a:rect l="0" t="0" r="r" b="b"/>
                <a:pathLst>
                  <a:path w="962" h="836">
                    <a:moveTo>
                      <a:pt x="962" y="32"/>
                    </a:moveTo>
                    <a:cubicBezTo>
                      <a:pt x="962" y="0"/>
                      <a:pt x="962" y="0"/>
                      <a:pt x="962" y="0"/>
                    </a:cubicBezTo>
                    <a:cubicBezTo>
                      <a:pt x="518" y="13"/>
                      <a:pt x="143" y="300"/>
                      <a:pt x="0" y="698"/>
                    </a:cubicBezTo>
                    <a:cubicBezTo>
                      <a:pt x="416" y="836"/>
                      <a:pt x="416" y="836"/>
                      <a:pt x="416" y="836"/>
                    </a:cubicBezTo>
                    <a:cubicBezTo>
                      <a:pt x="450" y="748"/>
                      <a:pt x="503" y="669"/>
                      <a:pt x="571" y="605"/>
                    </a:cubicBezTo>
                    <a:cubicBezTo>
                      <a:pt x="571" y="605"/>
                      <a:pt x="571" y="605"/>
                      <a:pt x="571" y="605"/>
                    </a:cubicBezTo>
                    <a:cubicBezTo>
                      <a:pt x="679" y="622"/>
                      <a:pt x="679" y="622"/>
                      <a:pt x="679" y="622"/>
                    </a:cubicBezTo>
                    <a:cubicBezTo>
                      <a:pt x="696" y="514"/>
                      <a:pt x="696" y="514"/>
                      <a:pt x="696" y="514"/>
                    </a:cubicBezTo>
                    <a:cubicBezTo>
                      <a:pt x="696" y="514"/>
                      <a:pt x="696" y="514"/>
                      <a:pt x="696" y="514"/>
                    </a:cubicBezTo>
                    <a:cubicBezTo>
                      <a:pt x="776" y="470"/>
                      <a:pt x="866" y="443"/>
                      <a:pt x="962" y="438"/>
                    </a:cubicBezTo>
                    <a:cubicBezTo>
                      <a:pt x="962" y="407"/>
                      <a:pt x="962" y="407"/>
                      <a:pt x="962" y="407"/>
                    </a:cubicBezTo>
                  </a:path>
                </a:pathLst>
              </a:custGeom>
              <a:solidFill>
                <a:srgbClr val="B08222"/>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schemeClr val="bg1"/>
                  </a:solidFill>
                </a:endParaRPr>
              </a:p>
            </p:txBody>
          </p:sp>
          <p:sp>
            <p:nvSpPr>
              <p:cNvPr id="3" name="Freeform 167">
                <a:extLst>
                  <a:ext uri="{FF2B5EF4-FFF2-40B4-BE49-F238E27FC236}">
                    <a16:creationId xmlns:a16="http://schemas.microsoft.com/office/drawing/2014/main" id="{E1C17E21-4F33-669D-EE21-9E5304697F87}"/>
                  </a:ext>
                </a:extLst>
              </p:cNvPr>
              <p:cNvSpPr>
                <a:spLocks/>
              </p:cNvSpPr>
              <p:nvPr/>
            </p:nvSpPr>
            <p:spPr bwMode="auto">
              <a:xfrm>
                <a:off x="7150943" y="2913068"/>
                <a:ext cx="1271588" cy="1911350"/>
              </a:xfrm>
              <a:custGeom>
                <a:avLst/>
                <a:gdLst/>
                <a:ahLst/>
                <a:cxnLst>
                  <a:cxn ang="0">
                    <a:pos x="155" y="10"/>
                  </a:cxn>
                  <a:cxn ang="0">
                    <a:pos x="125" y="0"/>
                  </a:cxn>
                  <a:cxn ang="0">
                    <a:pos x="492" y="1131"/>
                  </a:cxn>
                  <a:cxn ang="0">
                    <a:pos x="752" y="778"/>
                  </a:cxn>
                  <a:cxn ang="0">
                    <a:pos x="579" y="559"/>
                  </a:cxn>
                  <a:cxn ang="0">
                    <a:pos x="579" y="559"/>
                  </a:cxn>
                  <a:cxn ang="0">
                    <a:pos x="629" y="461"/>
                  </a:cxn>
                  <a:cxn ang="0">
                    <a:pos x="531" y="412"/>
                  </a:cxn>
                  <a:cxn ang="0">
                    <a:pos x="531" y="412"/>
                  </a:cxn>
                  <a:cxn ang="0">
                    <a:pos x="541" y="136"/>
                  </a:cxn>
                  <a:cxn ang="0">
                    <a:pos x="512" y="126"/>
                  </a:cxn>
                </a:cxnLst>
                <a:rect l="0" t="0" r="r" b="b"/>
                <a:pathLst>
                  <a:path w="752" h="1131">
                    <a:moveTo>
                      <a:pt x="155" y="10"/>
                    </a:moveTo>
                    <a:cubicBezTo>
                      <a:pt x="125" y="0"/>
                      <a:pt x="125" y="0"/>
                      <a:pt x="125" y="0"/>
                    </a:cubicBezTo>
                    <a:cubicBezTo>
                      <a:pt x="0" y="427"/>
                      <a:pt x="157" y="872"/>
                      <a:pt x="492" y="1131"/>
                    </a:cubicBezTo>
                    <a:cubicBezTo>
                      <a:pt x="752" y="778"/>
                      <a:pt x="752" y="778"/>
                      <a:pt x="752" y="778"/>
                    </a:cubicBezTo>
                    <a:cubicBezTo>
                      <a:pt x="677" y="719"/>
                      <a:pt x="619" y="643"/>
                      <a:pt x="579" y="559"/>
                    </a:cubicBezTo>
                    <a:cubicBezTo>
                      <a:pt x="579" y="559"/>
                      <a:pt x="579" y="559"/>
                      <a:pt x="579" y="559"/>
                    </a:cubicBezTo>
                    <a:cubicBezTo>
                      <a:pt x="629" y="461"/>
                      <a:pt x="629" y="461"/>
                      <a:pt x="629" y="461"/>
                    </a:cubicBezTo>
                    <a:cubicBezTo>
                      <a:pt x="531" y="412"/>
                      <a:pt x="531" y="412"/>
                      <a:pt x="531" y="412"/>
                    </a:cubicBezTo>
                    <a:cubicBezTo>
                      <a:pt x="531" y="412"/>
                      <a:pt x="531" y="412"/>
                      <a:pt x="531" y="412"/>
                    </a:cubicBezTo>
                    <a:cubicBezTo>
                      <a:pt x="514" y="323"/>
                      <a:pt x="516" y="229"/>
                      <a:pt x="541" y="136"/>
                    </a:cubicBezTo>
                    <a:cubicBezTo>
                      <a:pt x="512" y="126"/>
                      <a:pt x="512" y="126"/>
                      <a:pt x="512" y="126"/>
                    </a:cubicBezTo>
                  </a:path>
                </a:pathLst>
              </a:custGeom>
              <a:solidFill>
                <a:srgbClr val="B08222"/>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7" name="Freeform 174">
                <a:extLst>
                  <a:ext uri="{FF2B5EF4-FFF2-40B4-BE49-F238E27FC236}">
                    <a16:creationId xmlns:a16="http://schemas.microsoft.com/office/drawing/2014/main" id="{51D94BF5-0D8E-BAE6-DA13-B1B5FF0EFC41}"/>
                  </a:ext>
                </a:extLst>
              </p:cNvPr>
              <p:cNvSpPr>
                <a:spLocks/>
              </p:cNvSpPr>
              <p:nvPr/>
            </p:nvSpPr>
            <p:spPr bwMode="auto">
              <a:xfrm>
                <a:off x="8070106" y="4284668"/>
                <a:ext cx="2006600" cy="1025525"/>
              </a:xfrm>
              <a:custGeom>
                <a:avLst/>
                <a:gdLst/>
                <a:ahLst/>
                <a:cxnLst>
                  <a:cxn ang="0">
                    <a:pos x="19" y="330"/>
                  </a:cxn>
                  <a:cxn ang="0">
                    <a:pos x="0" y="356"/>
                  </a:cxn>
                  <a:cxn ang="0">
                    <a:pos x="1188" y="357"/>
                  </a:cxn>
                  <a:cxn ang="0">
                    <a:pos x="933" y="0"/>
                  </a:cxn>
                  <a:cxn ang="0">
                    <a:pos x="671" y="97"/>
                  </a:cxn>
                  <a:cxn ang="0">
                    <a:pos x="671" y="97"/>
                  </a:cxn>
                  <a:cxn ang="0">
                    <a:pos x="594" y="20"/>
                  </a:cxn>
                  <a:cxn ang="0">
                    <a:pos x="517" y="97"/>
                  </a:cxn>
                  <a:cxn ang="0">
                    <a:pos x="517" y="97"/>
                  </a:cxn>
                  <a:cxn ang="0">
                    <a:pos x="257" y="2"/>
                  </a:cxn>
                  <a:cxn ang="0">
                    <a:pos x="239" y="27"/>
                  </a:cxn>
                </a:cxnLst>
                <a:rect l="0" t="0" r="r" b="b"/>
                <a:pathLst>
                  <a:path w="1188" h="607">
                    <a:moveTo>
                      <a:pt x="19" y="330"/>
                    </a:moveTo>
                    <a:cubicBezTo>
                      <a:pt x="0" y="356"/>
                      <a:pt x="0" y="356"/>
                      <a:pt x="0" y="356"/>
                    </a:cubicBezTo>
                    <a:cubicBezTo>
                      <a:pt x="367" y="607"/>
                      <a:pt x="839" y="595"/>
                      <a:pt x="1188" y="357"/>
                    </a:cubicBezTo>
                    <a:cubicBezTo>
                      <a:pt x="933" y="0"/>
                      <a:pt x="933" y="0"/>
                      <a:pt x="933" y="0"/>
                    </a:cubicBezTo>
                    <a:cubicBezTo>
                      <a:pt x="854" y="53"/>
                      <a:pt x="764" y="85"/>
                      <a:pt x="671" y="97"/>
                    </a:cubicBezTo>
                    <a:cubicBezTo>
                      <a:pt x="671" y="97"/>
                      <a:pt x="671" y="97"/>
                      <a:pt x="671" y="97"/>
                    </a:cubicBezTo>
                    <a:cubicBezTo>
                      <a:pt x="594" y="20"/>
                      <a:pt x="594" y="20"/>
                      <a:pt x="594" y="20"/>
                    </a:cubicBezTo>
                    <a:cubicBezTo>
                      <a:pt x="517" y="97"/>
                      <a:pt x="517" y="97"/>
                      <a:pt x="517" y="97"/>
                    </a:cubicBezTo>
                    <a:cubicBezTo>
                      <a:pt x="517" y="97"/>
                      <a:pt x="517" y="97"/>
                      <a:pt x="517" y="97"/>
                    </a:cubicBezTo>
                    <a:cubicBezTo>
                      <a:pt x="427" y="86"/>
                      <a:pt x="338" y="54"/>
                      <a:pt x="257" y="2"/>
                    </a:cubicBezTo>
                    <a:cubicBezTo>
                      <a:pt x="239" y="27"/>
                      <a:pt x="239" y="27"/>
                      <a:pt x="239" y="27"/>
                    </a:cubicBezTo>
                  </a:path>
                </a:pathLst>
              </a:custGeom>
              <a:solidFill>
                <a:srgbClr val="B08222"/>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8" name="Freeform 181">
                <a:extLst>
                  <a:ext uri="{FF2B5EF4-FFF2-40B4-BE49-F238E27FC236}">
                    <a16:creationId xmlns:a16="http://schemas.microsoft.com/office/drawing/2014/main" id="{C8BA17C2-F255-70F8-0991-08C996776110}"/>
                  </a:ext>
                </a:extLst>
              </p:cNvPr>
              <p:cNvSpPr>
                <a:spLocks/>
              </p:cNvSpPr>
              <p:nvPr/>
            </p:nvSpPr>
            <p:spPr bwMode="auto">
              <a:xfrm>
                <a:off x="9729043" y="2913068"/>
                <a:ext cx="1257300" cy="1911350"/>
              </a:xfrm>
              <a:custGeom>
                <a:avLst/>
                <a:gdLst/>
                <a:ahLst/>
                <a:cxnLst>
                  <a:cxn ang="0">
                    <a:pos x="239" y="1105"/>
                  </a:cxn>
                  <a:cxn ang="0">
                    <a:pos x="258" y="1131"/>
                  </a:cxn>
                  <a:cxn ang="0">
                    <a:pos x="626" y="0"/>
                  </a:cxn>
                  <a:cxn ang="0">
                    <a:pos x="208" y="133"/>
                  </a:cxn>
                  <a:cxn ang="0">
                    <a:pos x="219" y="412"/>
                  </a:cxn>
                  <a:cxn ang="0">
                    <a:pos x="219" y="412"/>
                  </a:cxn>
                  <a:cxn ang="0">
                    <a:pos x="121" y="461"/>
                  </a:cxn>
                  <a:cxn ang="0">
                    <a:pos x="171" y="559"/>
                  </a:cxn>
                  <a:cxn ang="0">
                    <a:pos x="171" y="559"/>
                  </a:cxn>
                  <a:cxn ang="0">
                    <a:pos x="0" y="776"/>
                  </a:cxn>
                  <a:cxn ang="0">
                    <a:pos x="19" y="801"/>
                  </a:cxn>
                </a:cxnLst>
                <a:rect l="0" t="0" r="r" b="b"/>
                <a:pathLst>
                  <a:path w="744" h="1131">
                    <a:moveTo>
                      <a:pt x="239" y="1105"/>
                    </a:moveTo>
                    <a:cubicBezTo>
                      <a:pt x="258" y="1131"/>
                      <a:pt x="258" y="1131"/>
                      <a:pt x="258" y="1131"/>
                    </a:cubicBezTo>
                    <a:cubicBezTo>
                      <a:pt x="609" y="859"/>
                      <a:pt x="744" y="406"/>
                      <a:pt x="626" y="0"/>
                    </a:cubicBezTo>
                    <a:cubicBezTo>
                      <a:pt x="208" y="133"/>
                      <a:pt x="208" y="133"/>
                      <a:pt x="208" y="133"/>
                    </a:cubicBezTo>
                    <a:cubicBezTo>
                      <a:pt x="233" y="225"/>
                      <a:pt x="236" y="320"/>
                      <a:pt x="219" y="412"/>
                    </a:cubicBezTo>
                    <a:cubicBezTo>
                      <a:pt x="219" y="412"/>
                      <a:pt x="219" y="412"/>
                      <a:pt x="219" y="412"/>
                    </a:cubicBezTo>
                    <a:cubicBezTo>
                      <a:pt x="121" y="461"/>
                      <a:pt x="121" y="461"/>
                      <a:pt x="121" y="461"/>
                    </a:cubicBezTo>
                    <a:cubicBezTo>
                      <a:pt x="171" y="559"/>
                      <a:pt x="171" y="559"/>
                      <a:pt x="171" y="559"/>
                    </a:cubicBezTo>
                    <a:cubicBezTo>
                      <a:pt x="171" y="559"/>
                      <a:pt x="171" y="559"/>
                      <a:pt x="171" y="559"/>
                    </a:cubicBezTo>
                    <a:cubicBezTo>
                      <a:pt x="132" y="641"/>
                      <a:pt x="75" y="716"/>
                      <a:pt x="0" y="776"/>
                    </a:cubicBezTo>
                    <a:cubicBezTo>
                      <a:pt x="19" y="801"/>
                      <a:pt x="19" y="801"/>
                      <a:pt x="19" y="801"/>
                    </a:cubicBezTo>
                  </a:path>
                </a:pathLst>
              </a:custGeom>
              <a:solidFill>
                <a:srgbClr val="B08222"/>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9" name="Freeform 188">
                <a:extLst>
                  <a:ext uri="{FF2B5EF4-FFF2-40B4-BE49-F238E27FC236}">
                    <a16:creationId xmlns:a16="http://schemas.microsoft.com/office/drawing/2014/main" id="{D5227D0D-0172-E73B-01A7-40A075734E49}"/>
                  </a:ext>
                </a:extLst>
              </p:cNvPr>
              <p:cNvSpPr>
                <a:spLocks/>
              </p:cNvSpPr>
              <p:nvPr/>
            </p:nvSpPr>
            <p:spPr bwMode="auto">
              <a:xfrm>
                <a:off x="9122618" y="1630367"/>
                <a:ext cx="1630363" cy="1409700"/>
              </a:xfrm>
              <a:custGeom>
                <a:avLst/>
                <a:gdLst/>
                <a:ahLst/>
                <a:cxnLst>
                  <a:cxn ang="0">
                    <a:pos x="934" y="709"/>
                  </a:cxn>
                  <a:cxn ang="0">
                    <a:pos x="965" y="699"/>
                  </a:cxn>
                  <a:cxn ang="0">
                    <a:pos x="3" y="0"/>
                  </a:cxn>
                  <a:cxn ang="0">
                    <a:pos x="0" y="438"/>
                  </a:cxn>
                  <a:cxn ang="0">
                    <a:pos x="269" y="514"/>
                  </a:cxn>
                  <a:cxn ang="0">
                    <a:pos x="269" y="514"/>
                  </a:cxn>
                  <a:cxn ang="0">
                    <a:pos x="286" y="622"/>
                  </a:cxn>
                  <a:cxn ang="0">
                    <a:pos x="394" y="605"/>
                  </a:cxn>
                  <a:cxn ang="0">
                    <a:pos x="394" y="605"/>
                  </a:cxn>
                  <a:cxn ang="0">
                    <a:pos x="548" y="834"/>
                  </a:cxn>
                  <a:cxn ang="0">
                    <a:pos x="577" y="824"/>
                  </a:cxn>
                </a:cxnLst>
                <a:rect l="0" t="0" r="r" b="b"/>
                <a:pathLst>
                  <a:path w="965" h="834">
                    <a:moveTo>
                      <a:pt x="934" y="709"/>
                    </a:moveTo>
                    <a:cubicBezTo>
                      <a:pt x="965" y="699"/>
                      <a:pt x="965" y="699"/>
                      <a:pt x="965" y="699"/>
                    </a:cubicBezTo>
                    <a:cubicBezTo>
                      <a:pt x="815" y="280"/>
                      <a:pt x="426" y="12"/>
                      <a:pt x="3" y="0"/>
                    </a:cubicBezTo>
                    <a:cubicBezTo>
                      <a:pt x="0" y="438"/>
                      <a:pt x="0" y="438"/>
                      <a:pt x="0" y="438"/>
                    </a:cubicBezTo>
                    <a:cubicBezTo>
                      <a:pt x="95" y="442"/>
                      <a:pt x="187" y="469"/>
                      <a:pt x="269" y="514"/>
                    </a:cubicBezTo>
                    <a:cubicBezTo>
                      <a:pt x="269" y="514"/>
                      <a:pt x="269" y="514"/>
                      <a:pt x="269" y="514"/>
                    </a:cubicBezTo>
                    <a:cubicBezTo>
                      <a:pt x="286" y="622"/>
                      <a:pt x="286" y="622"/>
                      <a:pt x="286" y="622"/>
                    </a:cubicBezTo>
                    <a:cubicBezTo>
                      <a:pt x="394" y="605"/>
                      <a:pt x="394" y="605"/>
                      <a:pt x="394" y="605"/>
                    </a:cubicBezTo>
                    <a:cubicBezTo>
                      <a:pt x="394" y="605"/>
                      <a:pt x="394" y="605"/>
                      <a:pt x="394" y="605"/>
                    </a:cubicBezTo>
                    <a:cubicBezTo>
                      <a:pt x="460" y="667"/>
                      <a:pt x="513" y="744"/>
                      <a:pt x="548" y="834"/>
                    </a:cubicBezTo>
                    <a:cubicBezTo>
                      <a:pt x="577" y="824"/>
                      <a:pt x="577" y="824"/>
                      <a:pt x="577" y="824"/>
                    </a:cubicBezTo>
                  </a:path>
                </a:pathLst>
              </a:custGeom>
              <a:solidFill>
                <a:srgbClr val="B08222"/>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grpSp>
        <p:sp>
          <p:nvSpPr>
            <p:cNvPr id="13" name="TextBox 12">
              <a:extLst>
                <a:ext uri="{FF2B5EF4-FFF2-40B4-BE49-F238E27FC236}">
                  <a16:creationId xmlns:a16="http://schemas.microsoft.com/office/drawing/2014/main" id="{43942430-1938-5FD9-A79A-340D0E081AA1}"/>
                </a:ext>
              </a:extLst>
            </p:cNvPr>
            <p:cNvSpPr txBox="1"/>
            <p:nvPr/>
          </p:nvSpPr>
          <p:spPr>
            <a:xfrm>
              <a:off x="8422219" y="2015648"/>
              <a:ext cx="758541" cy="369332"/>
            </a:xfrm>
            <a:prstGeom prst="rect">
              <a:avLst/>
            </a:prstGeom>
            <a:noFill/>
          </p:spPr>
          <p:txBody>
            <a:bodyPr wrap="none" rtlCol="0">
              <a:spAutoFit/>
            </a:bodyPr>
            <a:lstStyle/>
            <a:p>
              <a:r>
                <a:rPr lang="ru-RU" dirty="0"/>
                <a:t>54,1%</a:t>
              </a:r>
            </a:p>
          </p:txBody>
        </p:sp>
        <p:sp>
          <p:nvSpPr>
            <p:cNvPr id="14" name="TextBox 13">
              <a:extLst>
                <a:ext uri="{FF2B5EF4-FFF2-40B4-BE49-F238E27FC236}">
                  <a16:creationId xmlns:a16="http://schemas.microsoft.com/office/drawing/2014/main" id="{2B11AB84-B731-2D6E-C6A8-BD15A16B1136}"/>
                </a:ext>
              </a:extLst>
            </p:cNvPr>
            <p:cNvSpPr txBox="1"/>
            <p:nvPr/>
          </p:nvSpPr>
          <p:spPr>
            <a:xfrm>
              <a:off x="7912324" y="3524688"/>
              <a:ext cx="641522" cy="369332"/>
            </a:xfrm>
            <a:prstGeom prst="rect">
              <a:avLst/>
            </a:prstGeom>
            <a:noFill/>
          </p:spPr>
          <p:txBody>
            <a:bodyPr wrap="none" rtlCol="0">
              <a:spAutoFit/>
            </a:bodyPr>
            <a:lstStyle/>
            <a:p>
              <a:r>
                <a:rPr lang="ru-RU" dirty="0"/>
                <a:t>1,8%</a:t>
              </a:r>
            </a:p>
          </p:txBody>
        </p:sp>
        <p:sp>
          <p:nvSpPr>
            <p:cNvPr id="15" name="TextBox 14">
              <a:extLst>
                <a:ext uri="{FF2B5EF4-FFF2-40B4-BE49-F238E27FC236}">
                  <a16:creationId xmlns:a16="http://schemas.microsoft.com/office/drawing/2014/main" id="{1CE7ABE8-2B21-1EF8-93A7-ECDBCD6F9068}"/>
                </a:ext>
              </a:extLst>
            </p:cNvPr>
            <p:cNvSpPr txBox="1"/>
            <p:nvPr/>
          </p:nvSpPr>
          <p:spPr>
            <a:xfrm>
              <a:off x="9301215" y="4598472"/>
              <a:ext cx="641522" cy="369332"/>
            </a:xfrm>
            <a:prstGeom prst="rect">
              <a:avLst/>
            </a:prstGeom>
            <a:noFill/>
          </p:spPr>
          <p:txBody>
            <a:bodyPr wrap="none" rtlCol="0">
              <a:spAutoFit/>
            </a:bodyPr>
            <a:lstStyle/>
            <a:p>
              <a:r>
                <a:rPr lang="ru-RU" dirty="0"/>
                <a:t>8,8%</a:t>
              </a:r>
            </a:p>
          </p:txBody>
        </p:sp>
        <p:sp>
          <p:nvSpPr>
            <p:cNvPr id="16" name="TextBox 15">
              <a:extLst>
                <a:ext uri="{FF2B5EF4-FFF2-40B4-BE49-F238E27FC236}">
                  <a16:creationId xmlns:a16="http://schemas.microsoft.com/office/drawing/2014/main" id="{722B6B03-F7B8-05FE-AF6A-AFDE6882A0D2}"/>
                </a:ext>
              </a:extLst>
            </p:cNvPr>
            <p:cNvSpPr txBox="1"/>
            <p:nvPr/>
          </p:nvSpPr>
          <p:spPr>
            <a:xfrm>
              <a:off x="10628365" y="3524688"/>
              <a:ext cx="758541" cy="369332"/>
            </a:xfrm>
            <a:prstGeom prst="rect">
              <a:avLst/>
            </a:prstGeom>
            <a:noFill/>
          </p:spPr>
          <p:txBody>
            <a:bodyPr wrap="none" rtlCol="0">
              <a:spAutoFit/>
            </a:bodyPr>
            <a:lstStyle/>
            <a:p>
              <a:r>
                <a:rPr lang="ru-RU" dirty="0"/>
                <a:t>35,2%</a:t>
              </a:r>
            </a:p>
          </p:txBody>
        </p:sp>
        <p:sp>
          <p:nvSpPr>
            <p:cNvPr id="17" name="TextBox 16">
              <a:extLst>
                <a:ext uri="{FF2B5EF4-FFF2-40B4-BE49-F238E27FC236}">
                  <a16:creationId xmlns:a16="http://schemas.microsoft.com/office/drawing/2014/main" id="{1BDC4841-4F29-6535-6C06-B08342B6DE34}"/>
                </a:ext>
              </a:extLst>
            </p:cNvPr>
            <p:cNvSpPr txBox="1"/>
            <p:nvPr/>
          </p:nvSpPr>
          <p:spPr>
            <a:xfrm>
              <a:off x="10136348" y="2105863"/>
              <a:ext cx="636713" cy="369332"/>
            </a:xfrm>
            <a:prstGeom prst="rect">
              <a:avLst/>
            </a:prstGeom>
            <a:noFill/>
          </p:spPr>
          <p:txBody>
            <a:bodyPr wrap="none" rtlCol="0">
              <a:spAutoFit/>
            </a:bodyPr>
            <a:lstStyle/>
            <a:p>
              <a:r>
                <a:rPr lang="ru-RU" dirty="0"/>
                <a:t>49% </a:t>
              </a:r>
            </a:p>
          </p:txBody>
        </p:sp>
      </p:grpSp>
      <p:sp>
        <p:nvSpPr>
          <p:cNvPr id="19" name="TextBox 18">
            <a:extLst>
              <a:ext uri="{FF2B5EF4-FFF2-40B4-BE49-F238E27FC236}">
                <a16:creationId xmlns:a16="http://schemas.microsoft.com/office/drawing/2014/main" id="{8E1CEFBE-8A95-743B-AB07-9E9AE189CF4D}"/>
              </a:ext>
            </a:extLst>
          </p:cNvPr>
          <p:cNvSpPr txBox="1"/>
          <p:nvPr/>
        </p:nvSpPr>
        <p:spPr>
          <a:xfrm>
            <a:off x="3108041" y="3740131"/>
            <a:ext cx="1058303"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Маркетинг</a:t>
            </a:r>
          </a:p>
        </p:txBody>
      </p:sp>
      <p:sp>
        <p:nvSpPr>
          <p:cNvPr id="20" name="TextBox 19">
            <a:extLst>
              <a:ext uri="{FF2B5EF4-FFF2-40B4-BE49-F238E27FC236}">
                <a16:creationId xmlns:a16="http://schemas.microsoft.com/office/drawing/2014/main" id="{F4BB89A6-C29E-1A45-2200-3B80A0C396F7}"/>
              </a:ext>
            </a:extLst>
          </p:cNvPr>
          <p:cNvSpPr txBox="1"/>
          <p:nvPr/>
        </p:nvSpPr>
        <p:spPr>
          <a:xfrm>
            <a:off x="5811666" y="5210594"/>
            <a:ext cx="412292"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ИТ</a:t>
            </a:r>
          </a:p>
        </p:txBody>
      </p:sp>
      <p:sp>
        <p:nvSpPr>
          <p:cNvPr id="22" name="TextBox 21">
            <a:extLst>
              <a:ext uri="{FF2B5EF4-FFF2-40B4-BE49-F238E27FC236}">
                <a16:creationId xmlns:a16="http://schemas.microsoft.com/office/drawing/2014/main" id="{B6812930-8EA5-13B2-AEAB-F0E762FC8464}"/>
              </a:ext>
            </a:extLst>
          </p:cNvPr>
          <p:cNvSpPr txBox="1"/>
          <p:nvPr/>
        </p:nvSpPr>
        <p:spPr>
          <a:xfrm>
            <a:off x="8110766" y="3586242"/>
            <a:ext cx="2771913"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RU" sz="1400" dirty="0">
                <a:solidFill>
                  <a:srgbClr val="B08222"/>
                </a:solidFill>
                <a:latin typeface="Helvetica Neue Light" panose="02000403000000020004" pitchFamily="2" charset="0"/>
                <a:ea typeface="Helvetica Neue Light" panose="02000403000000020004" pitchFamily="2" charset="0"/>
              </a:rPr>
              <a:t>Сервисы платежей и логистики</a:t>
            </a:r>
            <a:endParaRPr kumimoji="0" lang="ru-RU" sz="1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sp>
        <p:nvSpPr>
          <p:cNvPr id="23" name="TextBox 22">
            <a:extLst>
              <a:ext uri="{FF2B5EF4-FFF2-40B4-BE49-F238E27FC236}">
                <a16:creationId xmlns:a16="http://schemas.microsoft.com/office/drawing/2014/main" id="{0303F103-ECFE-CF67-D1FF-98AA8691660B}"/>
              </a:ext>
            </a:extLst>
          </p:cNvPr>
          <p:cNvSpPr txBox="1"/>
          <p:nvPr/>
        </p:nvSpPr>
        <p:spPr>
          <a:xfrm>
            <a:off x="7558687" y="1828781"/>
            <a:ext cx="1502334"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RU" sz="1400" dirty="0">
                <a:solidFill>
                  <a:srgbClr val="B08222"/>
                </a:solidFill>
                <a:latin typeface="Helvetica Neue Light" panose="02000403000000020004" pitchFamily="2" charset="0"/>
                <a:ea typeface="Helvetica Neue Light" panose="02000403000000020004" pitchFamily="2" charset="0"/>
              </a:rPr>
              <a:t>Доля инвестора</a:t>
            </a:r>
            <a:endParaRPr kumimoji="0" lang="ru-RU" sz="1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spTree>
    <p:extLst>
      <p:ext uri="{BB962C8B-B14F-4D97-AF65-F5344CB8AC3E}">
        <p14:creationId xmlns:p14="http://schemas.microsoft.com/office/powerpoint/2010/main" val="25255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B34C8-F1FF-B795-09BE-919878D05528}"/>
              </a:ext>
            </a:extLst>
          </p:cNvPr>
          <p:cNvSpPr txBox="1"/>
          <p:nvPr/>
        </p:nvSpPr>
        <p:spPr>
          <a:xfrm>
            <a:off x="1753040" y="4446008"/>
            <a:ext cx="204895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solidFill>
                  <a:srgbClr val="B08222"/>
                </a:solidFill>
                <a:effectLst/>
                <a:uLnTx/>
                <a:uFillTx/>
                <a:latin typeface="Helvetica Neue Light" panose="02000403000000020004" pitchFamily="2" charset="0"/>
                <a:ea typeface="Helvetica Neue Light" panose="02000403000000020004" pitchFamily="2" charset="0"/>
                <a:cs typeface="+mn-cs"/>
              </a:rPr>
              <a:t>Евгений Ильин</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a:solidFill>
                  <a:srgbClr val="B08222"/>
                </a:solidFill>
                <a:latin typeface="Helvetica Neue Light" panose="02000403000000020004" pitchFamily="2" charset="0"/>
                <a:ea typeface="Helvetica Neue Light" panose="02000403000000020004" pitchFamily="2" charset="0"/>
              </a:rPr>
              <a:t>+7 701 7550734</a:t>
            </a:r>
            <a:endParaRPr kumimoji="0" lang="ru-RU" sz="2000" b="0" i="0" u="none" strike="noStrike" kern="1200" cap="none" spc="0" normalizeH="0" baseline="0" noProof="0" dirty="0">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spTree>
    <p:extLst>
      <p:ext uri="{BB962C8B-B14F-4D97-AF65-F5344CB8AC3E}">
        <p14:creationId xmlns:p14="http://schemas.microsoft.com/office/powerpoint/2010/main" val="365219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20016" y="160785"/>
            <a:ext cx="25400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19" name="Рисунок 18" descr="Золотые браслеты цепочки">
            <a:extLst>
              <a:ext uri="{FF2B5EF4-FFF2-40B4-BE49-F238E27FC236}">
                <a16:creationId xmlns:a16="http://schemas.microsoft.com/office/drawing/2014/main" id="{3F3A3E53-46F5-0A7B-45B9-9A5327198A47}"/>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905" b="98963" l="778" r="97512">
                        <a14:foregroundMark x1="34837" y1="11203" x2="46656" y2="35685"/>
                        <a14:foregroundMark x1="19907" y1="9336" x2="25505" y2="27490"/>
                        <a14:foregroundMark x1="25505" y1="27490" x2="31571" y2="35477"/>
                        <a14:foregroundMark x1="24728" y1="6328" x2="64075" y2="9025"/>
                        <a14:foregroundMark x1="64075" y1="9025" x2="75894" y2="12241"/>
                        <a14:foregroundMark x1="66874" y1="28320" x2="83359" y2="36722"/>
                        <a14:foregroundMark x1="58631" y1="20228" x2="64697" y2="40353"/>
                        <a14:foregroundMark x1="64697" y1="40353" x2="64697" y2="40353"/>
                        <a14:foregroundMark x1="38880" y1="11929" x2="71229" y2="29772"/>
                        <a14:foregroundMark x1="52100" y1="24481" x2="89425" y2="9336"/>
                        <a14:foregroundMark x1="778" y1="40560" x2="3421" y2="53838"/>
                        <a14:foregroundMark x1="3421" y1="3112" x2="1866" y2="6535"/>
                        <a14:foregroundMark x1="12908" y1="6120" x2="25350" y2="3216"/>
                        <a14:foregroundMark x1="25350" y1="3216" x2="29860" y2="3112"/>
                        <a14:foregroundMark x1="11509" y1="3423" x2="13997" y2="9025"/>
                        <a14:foregroundMark x1="22084" y1="66805" x2="13375" y2="80913"/>
                        <a14:foregroundMark x1="13375" y1="80913" x2="10264" y2="93154"/>
                        <a14:foregroundMark x1="6221" y1="89523" x2="5132" y2="99066"/>
                        <a14:foregroundMark x1="36392" y1="72095" x2="66874" y2="89108"/>
                        <a14:foregroundMark x1="66874" y1="89108" x2="78072" y2="92946"/>
                        <a14:foregroundMark x1="35614" y1="88693" x2="59098" y2="68465"/>
                        <a14:foregroundMark x1="28771" y1="84855" x2="37947" y2="81224"/>
                        <a14:foregroundMark x1="37947" y1="81224" x2="37947" y2="81224"/>
                        <a14:foregroundMark x1="20684" y1="79461" x2="39347" y2="70643"/>
                        <a14:foregroundMark x1="25816" y1="70643" x2="38569" y2="65456"/>
                        <a14:foregroundMark x1="16641" y1="92635" x2="34837" y2="89212"/>
                        <a14:foregroundMark x1="25039" y1="96369" x2="45568" y2="94813"/>
                        <a14:foregroundMark x1="40747" y1="89419" x2="56454" y2="85788"/>
                        <a14:foregroundMark x1="61275" y1="81950" x2="74028" y2="81120"/>
                        <a14:foregroundMark x1="74028" y1="81120" x2="84448" y2="81120"/>
                        <a14:foregroundMark x1="91757" y1="71680" x2="94246" y2="51349"/>
                        <a14:foregroundMark x1="70140" y1="75519" x2="82271" y2="79253"/>
                        <a14:foregroundMark x1="82271" y1="79253" x2="97512" y2="90768"/>
                        <a14:foregroundMark x1="58787" y1="75519" x2="74650" y2="88382"/>
                        <a14:foregroundMark x1="74650" y1="88382" x2="86314" y2="92946"/>
                        <a14:foregroundMark x1="53499" y1="96784" x2="86159" y2="96784"/>
                        <a14:foregroundMark x1="86159" y1="96784" x2="96112" y2="96266"/>
                        <a14:foregroundMark x1="95334" y1="85270" x2="68429" y2="68465"/>
                        <a14:foregroundMark x1="68429" y1="68465" x2="58787" y2="65975"/>
                        <a14:foregroundMark x1="49611" y1="65456" x2="40124" y2="65560"/>
                        <a14:foregroundMark x1="45101" y1="39315" x2="92379" y2="40041"/>
                        <a14:foregroundMark x1="79160" y1="43465" x2="95801" y2="43776"/>
                        <a14:foregroundMark x1="96890" y1="45228" x2="96423" y2="21577"/>
                        <a14:foregroundMark x1="85537" y1="29046" x2="94557" y2="11929"/>
                        <a14:foregroundMark x1="43079" y1="3734" x2="68740" y2="3631"/>
                        <a14:foregroundMark x1="68740" y1="3631" x2="96423" y2="3631"/>
                        <a14:backgroundMark x1="6376" y1="10996" x2="6687" y2="26971"/>
                        <a14:backgroundMark x1="6687" y1="26971" x2="13375" y2="32261"/>
                        <a14:backgroundMark x1="13375" y1="32261" x2="13375" y2="32261"/>
                        <a14:backgroundMark x1="4821" y1="65456" x2="2333" y2="76763"/>
                      </a14:backgroundRemoval>
                    </a14:imgEffect>
                  </a14:imgLayer>
                </a14:imgProps>
              </a:ext>
              <a:ext uri="{28A0092B-C50C-407E-A947-70E740481C1C}">
                <a14:useLocalDpi xmlns:a14="http://schemas.microsoft.com/office/drawing/2010/main"/>
              </a:ext>
            </a:extLst>
          </a:blip>
          <a:stretch>
            <a:fillRect/>
          </a:stretch>
        </p:blipFill>
        <p:spPr>
          <a:xfrm>
            <a:off x="1" y="0"/>
            <a:ext cx="4556660" cy="6831448"/>
          </a:xfrm>
          <a:prstGeom prst="rect">
            <a:avLst/>
          </a:prstGeom>
        </p:spPr>
      </p:pic>
      <p:sp>
        <p:nvSpPr>
          <p:cNvPr id="4" name="Прямоугольник 3">
            <a:extLst>
              <a:ext uri="{FF2B5EF4-FFF2-40B4-BE49-F238E27FC236}">
                <a16:creationId xmlns:a16="http://schemas.microsoft.com/office/drawing/2014/main" id="{AADC36BD-4EF3-D0C5-45B0-810E9C00CE2A}"/>
              </a:ext>
            </a:extLst>
          </p:cNvPr>
          <p:cNvSpPr/>
          <p:nvPr/>
        </p:nvSpPr>
        <p:spPr>
          <a:xfrm>
            <a:off x="4925608" y="2214571"/>
            <a:ext cx="6970956" cy="2903359"/>
          </a:xfrm>
          <a:prstGeom prst="rect">
            <a:avLst/>
          </a:prstGeom>
        </p:spPr>
        <p:txBody>
          <a:bodyPr wrap="square">
            <a:spAutoFit/>
          </a:bodyPr>
          <a:lstStyle/>
          <a:p>
            <a:pPr marL="12700" algn="just"/>
            <a:r>
              <a:rPr lang="ru-RU" sz="1600" dirty="0">
                <a:solidFill>
                  <a:srgbClr val="B08222"/>
                </a:solidFill>
                <a:latin typeface="Helvetica Neue Thin" panose="020B0403020202020204" pitchFamily="34" charset="0"/>
                <a:ea typeface="Helvetica Neue Thin" panose="020B0403020202020204" pitchFamily="34" charset="0"/>
                <a:cs typeface="Helvetica Neue" panose="02000503000000020004" pitchFamily="2" charset="0"/>
              </a:rPr>
              <a:t>Мы работаем для того, чтобы наши клиенты всегда могли найти те  украшения, которые они хотят, то, что им  действительно нравится (даже если они не знали,  что хотят этого, пока не увидели это). </a:t>
            </a:r>
          </a:p>
          <a:p>
            <a:pPr marL="12700" marR="5080" algn="just">
              <a:spcBef>
                <a:spcPts val="225"/>
              </a:spcBef>
            </a:pPr>
            <a:endParaRPr lang="ru-RU" sz="1600" dirty="0">
              <a:solidFill>
                <a:srgbClr val="B08222"/>
              </a:solidFill>
              <a:latin typeface="Helvetica Neue Thin" panose="020B0403020202020204" pitchFamily="34" charset="0"/>
              <a:ea typeface="Helvetica Neue Thin" panose="020B0403020202020204" pitchFamily="34" charset="0"/>
              <a:cs typeface="Helvetica Neue" panose="02000503000000020004" pitchFamily="2" charset="0"/>
            </a:endParaRPr>
          </a:p>
          <a:p>
            <a:pPr marL="12700" marR="5080" algn="just">
              <a:spcBef>
                <a:spcPts val="225"/>
              </a:spcBef>
            </a:pPr>
            <a:r>
              <a:rPr lang="ru-RU" sz="1600" dirty="0">
                <a:solidFill>
                  <a:srgbClr val="B08222"/>
                </a:solidFill>
                <a:latin typeface="Helvetica Neue Thin" panose="020B0403020202020204" pitchFamily="34" charset="0"/>
                <a:ea typeface="Helvetica Neue Thin" panose="020B0403020202020204" pitchFamily="34" charset="0"/>
                <a:cs typeface="Helvetica Neue" panose="02000503000000020004" pitchFamily="2" charset="0"/>
              </a:rPr>
              <a:t>Наша  команда была вдохновлена онлайн-инструментами, которые предоставляют  продавцам и клиентам самые полезные функции для  пользования продуктами. </a:t>
            </a:r>
          </a:p>
          <a:p>
            <a:pPr marL="12700" marR="5080" algn="just">
              <a:spcBef>
                <a:spcPts val="225"/>
              </a:spcBef>
            </a:pPr>
            <a:endParaRPr lang="ru-RU" sz="1600" dirty="0">
              <a:solidFill>
                <a:srgbClr val="B08222"/>
              </a:solidFill>
              <a:latin typeface="Helvetica Neue Thin" panose="020B0403020202020204" pitchFamily="34" charset="0"/>
              <a:ea typeface="Helvetica Neue Thin" panose="020B0403020202020204" pitchFamily="34" charset="0"/>
              <a:cs typeface="Helvetica Neue" panose="02000503000000020004" pitchFamily="2" charset="0"/>
            </a:endParaRPr>
          </a:p>
          <a:p>
            <a:pPr marL="12700" marR="5080" algn="just">
              <a:spcBef>
                <a:spcPts val="225"/>
              </a:spcBef>
            </a:pPr>
            <a:r>
              <a:rPr lang="ru-RU" sz="1600" dirty="0">
                <a:solidFill>
                  <a:srgbClr val="B08222"/>
                </a:solidFill>
                <a:latin typeface="Helvetica Neue Thin" panose="020B0403020202020204" pitchFamily="34" charset="0"/>
                <a:ea typeface="Helvetica Neue Thin" panose="020B0403020202020204" pitchFamily="34" charset="0"/>
                <a:cs typeface="Helvetica Neue" panose="02000503000000020004" pitchFamily="2" charset="0"/>
              </a:rPr>
              <a:t>Клиент находится в центре всего, что мы  делаем, и мы постоянно вводим новшества, чтобы  предоставить им еще лучшие способы найти  украшения, которые им идеально подходит. </a:t>
            </a:r>
          </a:p>
        </p:txBody>
      </p:sp>
      <p:sp>
        <p:nvSpPr>
          <p:cNvPr id="7" name="Прямоугольник 6">
            <a:extLst>
              <a:ext uri="{FF2B5EF4-FFF2-40B4-BE49-F238E27FC236}">
                <a16:creationId xmlns:a16="http://schemas.microsoft.com/office/drawing/2014/main" id="{DAC4D6D6-B1B6-1EBA-20F9-702151720970}"/>
              </a:ext>
            </a:extLst>
          </p:cNvPr>
          <p:cNvSpPr/>
          <p:nvPr/>
        </p:nvSpPr>
        <p:spPr>
          <a:xfrm>
            <a:off x="5000646" y="5620472"/>
            <a:ext cx="6820881" cy="646331"/>
          </a:xfrm>
          <a:prstGeom prst="rect">
            <a:avLst/>
          </a:prstGeom>
        </p:spPr>
        <p:txBody>
          <a:bodyPr wrap="square">
            <a:spAutoFit/>
          </a:bodyPr>
          <a:lstStyle/>
          <a:p>
            <a:pPr marL="12700" marR="5080" algn="just">
              <a:spcBef>
                <a:spcPts val="225"/>
              </a:spcBef>
            </a:pPr>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Торговый дом «</a:t>
            </a:r>
            <a:r>
              <a:rPr lang="en"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ASTERRA» </a:t>
            </a:r>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существует, чтобы  помочь вам найти своё лучшее из миллиона.</a:t>
            </a:r>
          </a:p>
        </p:txBody>
      </p:sp>
      <p:sp>
        <p:nvSpPr>
          <p:cNvPr id="13" name="Прямоугольник 12">
            <a:extLst>
              <a:ext uri="{FF2B5EF4-FFF2-40B4-BE49-F238E27FC236}">
                <a16:creationId xmlns:a16="http://schemas.microsoft.com/office/drawing/2014/main" id="{9B9B6FDA-C1A9-7B6E-5068-1352012519FF}"/>
              </a:ext>
            </a:extLst>
          </p:cNvPr>
          <p:cNvSpPr/>
          <p:nvPr/>
        </p:nvSpPr>
        <p:spPr>
          <a:xfrm>
            <a:off x="4925608" y="1065698"/>
            <a:ext cx="6970956" cy="646331"/>
          </a:xfrm>
          <a:prstGeom prst="rect">
            <a:avLst/>
          </a:prstGeom>
        </p:spPr>
        <p:txBody>
          <a:bodyPr wrap="square">
            <a:spAutoFit/>
          </a:bodyPr>
          <a:lstStyle/>
          <a:p>
            <a:pPr marL="12700" marR="74930" algn="just"/>
            <a:r>
              <a:rPr lang="ru-RU"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Что, если бы все, что вы любите, можно было  найти через одну распахнутую дверь?</a:t>
            </a:r>
          </a:p>
        </p:txBody>
      </p:sp>
    </p:spTree>
    <p:extLst>
      <p:ext uri="{BB962C8B-B14F-4D97-AF65-F5344CB8AC3E}">
        <p14:creationId xmlns:p14="http://schemas.microsoft.com/office/powerpoint/2010/main" val="359987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0505"/>
        </a:solidFill>
        <a:effectLst/>
      </p:bgPr>
    </p:bg>
    <p:spTree>
      <p:nvGrpSpPr>
        <p:cNvPr id="1" name=""/>
        <p:cNvGrpSpPr/>
        <p:nvPr/>
      </p:nvGrpSpPr>
      <p:grpSpPr>
        <a:xfrm>
          <a:off x="0" y="0"/>
          <a:ext cx="0" cy="0"/>
          <a:chOff x="0" y="0"/>
          <a:chExt cx="0" cy="0"/>
        </a:xfrm>
      </p:grpSpPr>
      <p:pic>
        <p:nvPicPr>
          <p:cNvPr id="2" name="Рисунок 1" descr="Ограненный бриллиант">
            <a:extLst>
              <a:ext uri="{FF2B5EF4-FFF2-40B4-BE49-F238E27FC236}">
                <a16:creationId xmlns:a16="http://schemas.microsoft.com/office/drawing/2014/main" id="{2ED2DC3E-8E84-3C8A-4E50-A7D674465993}"/>
              </a:ext>
            </a:extLst>
          </p:cNvPr>
          <p:cNvPicPr>
            <a:picLocks noChangeAspect="1"/>
          </p:cNvPicPr>
          <p:nvPr/>
        </p:nvPicPr>
        <p:blipFill>
          <a:blip r:embed="rId2" cstate="email">
            <a:duotone>
              <a:prstClr val="black"/>
              <a:srgbClr val="654B0F">
                <a:tint val="45000"/>
                <a:satMod val="400000"/>
              </a:srgbClr>
            </a:duotone>
            <a:extLst>
              <a:ext uri="{28A0092B-C50C-407E-A947-70E740481C1C}">
                <a14:useLocalDpi xmlns:a14="http://schemas.microsoft.com/office/drawing/2010/main"/>
              </a:ext>
            </a:extLst>
          </a:blip>
          <a:stretch>
            <a:fillRect/>
          </a:stretch>
        </p:blipFill>
        <p:spPr>
          <a:xfrm flipH="1">
            <a:off x="0" y="4697766"/>
            <a:ext cx="3236400" cy="2160234"/>
          </a:xfrm>
          <a:prstGeom prst="rect">
            <a:avLst/>
          </a:prstGeom>
        </p:spPr>
      </p:pic>
      <p:sp>
        <p:nvSpPr>
          <p:cNvPr id="33" name="Прямоугольник 32">
            <a:extLst>
              <a:ext uri="{FF2B5EF4-FFF2-40B4-BE49-F238E27FC236}">
                <a16:creationId xmlns:a16="http://schemas.microsoft.com/office/drawing/2014/main" id="{773D0E35-EFE5-A650-5BE1-375AC8636AD6}"/>
              </a:ext>
            </a:extLst>
          </p:cNvPr>
          <p:cNvSpPr/>
          <p:nvPr/>
        </p:nvSpPr>
        <p:spPr>
          <a:xfrm>
            <a:off x="4387151" y="5966473"/>
            <a:ext cx="716633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u="none" strike="noStrike" kern="1200" cap="none" spc="0" normalizeH="0" baseline="0" noProof="0" dirty="0">
                <a:ln>
                  <a:noFill/>
                </a:ln>
                <a:solidFill>
                  <a:srgbClr val="B08222"/>
                </a:solidFill>
                <a:effectLst/>
                <a:uLnTx/>
                <a:uFillTx/>
                <a:latin typeface="Helvetica Neue Thin" panose="020B0403020202020204" pitchFamily="34" charset="0"/>
                <a:ea typeface="Helvetica Neue Thin" panose="020B0403020202020204" pitchFamily="34" charset="0"/>
              </a:rPr>
              <a:t>наша команда стремится объединить на одной площадке самый широкий ассортимент предметов роскоши и современной моды</a:t>
            </a:r>
          </a:p>
        </p:txBody>
      </p:sp>
      <p:sp>
        <p:nvSpPr>
          <p:cNvPr id="34" name="Прямоугольник 33">
            <a:extLst>
              <a:ext uri="{FF2B5EF4-FFF2-40B4-BE49-F238E27FC236}">
                <a16:creationId xmlns:a16="http://schemas.microsoft.com/office/drawing/2014/main" id="{43D2740E-CF78-43FC-BEDA-3C20F7417E08}"/>
              </a:ext>
            </a:extLst>
          </p:cNvPr>
          <p:cNvSpPr/>
          <p:nvPr/>
        </p:nvSpPr>
        <p:spPr>
          <a:xfrm>
            <a:off x="4372841" y="287181"/>
            <a:ext cx="7194958"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u="none" strike="noStrike" kern="1200" cap="none" spc="0" normalizeH="0" baseline="0" noProof="0" dirty="0">
                <a:ln>
                  <a:noFill/>
                </a:ln>
                <a:solidFill>
                  <a:srgbClr val="B08222"/>
                </a:solidFill>
                <a:effectLst/>
                <a:uLnTx/>
                <a:uFillTx/>
                <a:latin typeface="Helvetica Neue Thin" panose="020B0403020202020204" pitchFamily="34" charset="0"/>
                <a:ea typeface="Helvetica Neue Thin" panose="020B0403020202020204" pitchFamily="34" charset="0"/>
              </a:rPr>
              <a:t>мы предоставляем платформу для открытого размещения продавцами ювелирных изделий, часов, бижутерии, цветов, обеспечивая покупателям по всему миру свободный доступ к покупке этих изделий</a:t>
            </a:r>
          </a:p>
        </p:txBody>
      </p:sp>
      <p:grpSp>
        <p:nvGrpSpPr>
          <p:cNvPr id="5" name="Группа 4">
            <a:extLst>
              <a:ext uri="{FF2B5EF4-FFF2-40B4-BE49-F238E27FC236}">
                <a16:creationId xmlns:a16="http://schemas.microsoft.com/office/drawing/2014/main" id="{EA0FF690-1748-E8E1-57A4-AFF32B067A6B}"/>
              </a:ext>
            </a:extLst>
          </p:cNvPr>
          <p:cNvGrpSpPr/>
          <p:nvPr/>
        </p:nvGrpSpPr>
        <p:grpSpPr>
          <a:xfrm>
            <a:off x="5027155" y="2588416"/>
            <a:ext cx="5886330" cy="2000154"/>
            <a:chOff x="4372841" y="2452178"/>
            <a:chExt cx="5886330" cy="2000154"/>
          </a:xfrm>
        </p:grpSpPr>
        <p:sp>
          <p:nvSpPr>
            <p:cNvPr id="12" name="Кольцо 11">
              <a:extLst>
                <a:ext uri="{FF2B5EF4-FFF2-40B4-BE49-F238E27FC236}">
                  <a16:creationId xmlns:a16="http://schemas.microsoft.com/office/drawing/2014/main" id="{D8737F06-E76A-17E4-2535-88C6F027F9E0}"/>
                </a:ext>
              </a:extLst>
            </p:cNvPr>
            <p:cNvSpPr>
              <a:spLocks noChangeAspect="1"/>
            </p:cNvSpPr>
            <p:nvPr/>
          </p:nvSpPr>
          <p:spPr>
            <a:xfrm>
              <a:off x="4372841" y="2997932"/>
              <a:ext cx="914400" cy="914400"/>
            </a:xfrm>
            <a:prstGeom prst="donut">
              <a:avLst>
                <a:gd name="adj" fmla="val 3278"/>
              </a:avLst>
            </a:prstGeom>
            <a:solidFill>
              <a:srgbClr val="CDA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CDA441"/>
                  </a:solidFill>
                  <a:effectLst/>
                  <a:uLnTx/>
                  <a:uFillTx/>
                  <a:latin typeface="Helvetica Neue Light" panose="02000403000000020004" pitchFamily="2" charset="0"/>
                  <a:ea typeface="Helvetica Neue Light" panose="02000403000000020004" pitchFamily="2" charset="0"/>
                  <a:cs typeface="+mn-cs"/>
                </a:rPr>
                <a:t>1991</a:t>
              </a:r>
            </a:p>
          </p:txBody>
        </p:sp>
        <p:sp>
          <p:nvSpPr>
            <p:cNvPr id="13" name="Кольцо 12">
              <a:extLst>
                <a:ext uri="{FF2B5EF4-FFF2-40B4-BE49-F238E27FC236}">
                  <a16:creationId xmlns:a16="http://schemas.microsoft.com/office/drawing/2014/main" id="{2B5FE007-8563-5A8E-655E-62E3F6864D3C}"/>
                </a:ext>
              </a:extLst>
            </p:cNvPr>
            <p:cNvSpPr>
              <a:spLocks noChangeAspect="1"/>
            </p:cNvSpPr>
            <p:nvPr/>
          </p:nvSpPr>
          <p:spPr>
            <a:xfrm>
              <a:off x="6797386" y="2997932"/>
              <a:ext cx="914400" cy="914400"/>
            </a:xfrm>
            <a:prstGeom prst="donut">
              <a:avLst>
                <a:gd name="adj" fmla="val 3282"/>
              </a:avLst>
            </a:prstGeom>
            <a:solidFill>
              <a:srgbClr val="CDA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CDA441"/>
                  </a:solidFill>
                  <a:effectLst/>
                  <a:uLnTx/>
                  <a:uFillTx/>
                  <a:latin typeface="Helvetica Neue Light" panose="02000403000000020004" pitchFamily="2" charset="0"/>
                  <a:ea typeface="Helvetica Neue Light" panose="02000403000000020004" pitchFamily="2" charset="0"/>
                  <a:cs typeface="+mn-cs"/>
                </a:rPr>
                <a:t>2015</a:t>
              </a:r>
            </a:p>
          </p:txBody>
        </p:sp>
        <p:sp>
          <p:nvSpPr>
            <p:cNvPr id="14" name="Кольцо 13">
              <a:extLst>
                <a:ext uri="{FF2B5EF4-FFF2-40B4-BE49-F238E27FC236}">
                  <a16:creationId xmlns:a16="http://schemas.microsoft.com/office/drawing/2014/main" id="{ADE50F8A-40C4-1988-E419-3A059D6A24E7}"/>
                </a:ext>
              </a:extLst>
            </p:cNvPr>
            <p:cNvSpPr>
              <a:spLocks noChangeAspect="1"/>
            </p:cNvSpPr>
            <p:nvPr/>
          </p:nvSpPr>
          <p:spPr>
            <a:xfrm>
              <a:off x="9221931" y="2997932"/>
              <a:ext cx="914400" cy="914400"/>
            </a:xfrm>
            <a:prstGeom prst="donut">
              <a:avLst>
                <a:gd name="adj" fmla="val 2930"/>
              </a:avLst>
            </a:prstGeom>
            <a:solidFill>
              <a:srgbClr val="CDA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CDA441"/>
                  </a:solidFill>
                  <a:effectLst/>
                  <a:uLnTx/>
                  <a:uFillTx/>
                  <a:latin typeface="Helvetica Neue Light" panose="02000403000000020004" pitchFamily="2" charset="0"/>
                  <a:ea typeface="Helvetica Neue Light" panose="02000403000000020004" pitchFamily="2" charset="0"/>
                  <a:cs typeface="+mn-cs"/>
                </a:rPr>
                <a:t>2022</a:t>
              </a:r>
            </a:p>
          </p:txBody>
        </p:sp>
        <p:sp>
          <p:nvSpPr>
            <p:cNvPr id="15" name="TextBox 14">
              <a:extLst>
                <a:ext uri="{FF2B5EF4-FFF2-40B4-BE49-F238E27FC236}">
                  <a16:creationId xmlns:a16="http://schemas.microsoft.com/office/drawing/2014/main" id="{FA906AC2-3BAC-CBFA-C1A7-97878DD1689C}"/>
                </a:ext>
              </a:extLst>
            </p:cNvPr>
            <p:cNvSpPr txBox="1"/>
            <p:nvPr/>
          </p:nvSpPr>
          <p:spPr>
            <a:xfrm>
              <a:off x="4377032" y="3912332"/>
              <a:ext cx="90601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основание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компании</a:t>
              </a:r>
            </a:p>
          </p:txBody>
        </p:sp>
        <p:sp>
          <p:nvSpPr>
            <p:cNvPr id="16" name="TextBox 15">
              <a:extLst>
                <a:ext uri="{FF2B5EF4-FFF2-40B4-BE49-F238E27FC236}">
                  <a16:creationId xmlns:a16="http://schemas.microsoft.com/office/drawing/2014/main" id="{70DBBD0B-1BB4-9E1B-1831-6A9BE31DC4DA}"/>
                </a:ext>
              </a:extLst>
            </p:cNvPr>
            <p:cNvSpPr txBox="1"/>
            <p:nvPr/>
          </p:nvSpPr>
          <p:spPr>
            <a:xfrm>
              <a:off x="6753000" y="2491346"/>
              <a:ext cx="101155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открытие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e-commerce</a:t>
              </a:r>
              <a:endPar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endParaRPr>
            </a:p>
          </p:txBody>
        </p:sp>
        <p:sp>
          <p:nvSpPr>
            <p:cNvPr id="17" name="TextBox 16">
              <a:extLst>
                <a:ext uri="{FF2B5EF4-FFF2-40B4-BE49-F238E27FC236}">
                  <a16:creationId xmlns:a16="http://schemas.microsoft.com/office/drawing/2014/main" id="{E5E058D9-540A-BE49-AD58-392E8F381B47}"/>
                </a:ext>
              </a:extLst>
            </p:cNvPr>
            <p:cNvSpPr txBox="1"/>
            <p:nvPr/>
          </p:nvSpPr>
          <p:spPr>
            <a:xfrm>
              <a:off x="9163606" y="3960823"/>
              <a:ext cx="103105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расширение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rPr>
                <a:t>e-commerce</a:t>
              </a:r>
              <a:endParaRPr kumimoji="0" lang="ru-RU" sz="1200" b="0" i="0" u="none" strike="noStrike" kern="1200" cap="none" spc="0" normalizeH="0" baseline="0" noProof="0" dirty="0">
                <a:ln>
                  <a:noFill/>
                </a:ln>
                <a:solidFill>
                  <a:srgbClr val="D6B15D"/>
                </a:solidFill>
                <a:effectLst/>
                <a:uLnTx/>
                <a:uFillTx/>
                <a:latin typeface="Helvetica Neue Thin" panose="020B0403020202020204" pitchFamily="34" charset="0"/>
                <a:ea typeface="Helvetica Neue Thin" panose="020B0403020202020204" pitchFamily="34" charset="0"/>
                <a:cs typeface="+mn-cs"/>
              </a:endParaRPr>
            </a:p>
          </p:txBody>
        </p:sp>
        <p:pic>
          <p:nvPicPr>
            <p:cNvPr id="23" name="Рисунок 22" descr="Кольцо контур">
              <a:extLst>
                <a:ext uri="{FF2B5EF4-FFF2-40B4-BE49-F238E27FC236}">
                  <a16:creationId xmlns:a16="http://schemas.microsoft.com/office/drawing/2014/main" id="{B8CA6242-78D0-B3EC-3485-50EFFDE4420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60040" y="2452178"/>
              <a:ext cx="540000" cy="540000"/>
            </a:xfrm>
            <a:prstGeom prst="rect">
              <a:avLst/>
            </a:prstGeom>
          </p:spPr>
        </p:pic>
        <p:pic>
          <p:nvPicPr>
            <p:cNvPr id="28" name="Рисунок 27" descr="Интернет контур">
              <a:extLst>
                <a:ext uri="{FF2B5EF4-FFF2-40B4-BE49-F238E27FC236}">
                  <a16:creationId xmlns:a16="http://schemas.microsoft.com/office/drawing/2014/main" id="{585B7BE1-B51D-4672-1C00-AF355D9BDF8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84586" y="3912332"/>
              <a:ext cx="540000" cy="540000"/>
            </a:xfrm>
            <a:prstGeom prst="rect">
              <a:avLst/>
            </a:prstGeom>
          </p:spPr>
        </p:pic>
        <p:grpSp>
          <p:nvGrpSpPr>
            <p:cNvPr id="4" name="Группа 3">
              <a:extLst>
                <a:ext uri="{FF2B5EF4-FFF2-40B4-BE49-F238E27FC236}">
                  <a16:creationId xmlns:a16="http://schemas.microsoft.com/office/drawing/2014/main" id="{FD02B96B-A9EA-DDDB-DC54-899818D44652}"/>
                </a:ext>
              </a:extLst>
            </p:cNvPr>
            <p:cNvGrpSpPr/>
            <p:nvPr/>
          </p:nvGrpSpPr>
          <p:grpSpPr>
            <a:xfrm>
              <a:off x="9099090" y="2542178"/>
              <a:ext cx="1160081" cy="360000"/>
              <a:chOff x="9034576" y="2622224"/>
              <a:chExt cx="1160081" cy="360000"/>
            </a:xfrm>
          </p:grpSpPr>
          <p:pic>
            <p:nvPicPr>
              <p:cNvPr id="24" name="Рисунок 23" descr="Кольцо контур">
                <a:extLst>
                  <a:ext uri="{FF2B5EF4-FFF2-40B4-BE49-F238E27FC236}">
                    <a16:creationId xmlns:a16="http://schemas.microsoft.com/office/drawing/2014/main" id="{24584D6B-DC47-1A20-0792-15BBE05C7C3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34617" y="2622224"/>
                <a:ext cx="360000" cy="360000"/>
              </a:xfrm>
              <a:prstGeom prst="rect">
                <a:avLst/>
              </a:prstGeom>
            </p:spPr>
          </p:pic>
          <p:pic>
            <p:nvPicPr>
              <p:cNvPr id="30" name="Рисунок 29" descr="Часы контур">
                <a:extLst>
                  <a:ext uri="{FF2B5EF4-FFF2-40B4-BE49-F238E27FC236}">
                    <a16:creationId xmlns:a16="http://schemas.microsoft.com/office/drawing/2014/main" id="{272AF917-D8DE-B20C-0D2E-786930F705C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34576" y="2622224"/>
                <a:ext cx="360000" cy="360000"/>
              </a:xfrm>
              <a:prstGeom prst="rect">
                <a:avLst/>
              </a:prstGeom>
            </p:spPr>
          </p:pic>
          <p:pic>
            <p:nvPicPr>
              <p:cNvPr id="31" name="Рисунок 30" descr="Букет цветов контур">
                <a:extLst>
                  <a:ext uri="{FF2B5EF4-FFF2-40B4-BE49-F238E27FC236}">
                    <a16:creationId xmlns:a16="http://schemas.microsoft.com/office/drawing/2014/main" id="{2904C99F-7849-A212-3B07-611F694A168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34657" y="2622224"/>
                <a:ext cx="360000" cy="360000"/>
              </a:xfrm>
              <a:prstGeom prst="rect">
                <a:avLst/>
              </a:prstGeom>
            </p:spPr>
          </p:pic>
        </p:grpSp>
      </p:grpSp>
      <p:sp>
        <p:nvSpPr>
          <p:cNvPr id="6" name="TextBox 5">
            <a:extLst>
              <a:ext uri="{FF2B5EF4-FFF2-40B4-BE49-F238E27FC236}">
                <a16:creationId xmlns:a16="http://schemas.microsoft.com/office/drawing/2014/main" id="{7860549D-A7C2-F127-B0C1-0F6543164BBC}"/>
              </a:ext>
            </a:extLst>
          </p:cNvPr>
          <p:cNvSpPr txBox="1"/>
          <p:nvPr/>
        </p:nvSpPr>
        <p:spPr>
          <a:xfrm>
            <a:off x="5642599" y="1299299"/>
            <a:ext cx="465544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более</a:t>
            </a: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ru-RU" sz="7200" b="0" i="0" u="none" strike="noStrike" kern="1200" cap="none" spc="0" normalizeH="0" baseline="0" noProof="0" dirty="0">
                <a:ln>
                  <a:solidFill>
                    <a:srgbClr val="B08222"/>
                  </a:solidFill>
                </a:ln>
                <a:noFill/>
                <a:effectLst/>
                <a:uLnTx/>
                <a:uFillTx/>
                <a:latin typeface="Helvetica Neue" panose="02000503000000020004" pitchFamily="2" charset="0"/>
                <a:ea typeface="Helvetica Neue" panose="02000503000000020004" pitchFamily="2" charset="0"/>
                <a:cs typeface="Helvetica Neue" panose="02000503000000020004" pitchFamily="2" charset="0"/>
              </a:rPr>
              <a:t>700</a:t>
            </a: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наименований товаров</a:t>
            </a:r>
            <a:endPar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BECB7B78-D0AB-992C-F9F4-6834CBF508C0}"/>
              </a:ext>
            </a:extLst>
          </p:cNvPr>
          <p:cNvSpPr txBox="1"/>
          <p:nvPr/>
        </p:nvSpPr>
        <p:spPr>
          <a:xfrm>
            <a:off x="5323602" y="4677358"/>
            <a:ext cx="530459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средний чек </a:t>
            </a:r>
            <a:r>
              <a:rPr kumimoji="0" lang="ru-RU" sz="7200" b="0" i="0" u="none" strike="noStrike" kern="1200" cap="none" spc="0" normalizeH="0" baseline="0" noProof="0" dirty="0">
                <a:ln>
                  <a:solidFill>
                    <a:srgbClr val="B08222"/>
                  </a:solidFill>
                </a:ln>
                <a:noFill/>
                <a:effectLst/>
                <a:uLnTx/>
                <a:uFillTx/>
                <a:latin typeface="Helvetica Neue" panose="02000503000000020004" pitchFamily="2" charset="0"/>
                <a:ea typeface="Helvetica Neue" panose="02000503000000020004" pitchFamily="2" charset="0"/>
                <a:cs typeface="Helvetica Neue" panose="02000503000000020004" pitchFamily="2" charset="0"/>
              </a:rPr>
              <a:t>150 000</a:t>
            </a: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тенге</a:t>
            </a:r>
            <a:endPar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9" name="Группа 18">
            <a:extLst>
              <a:ext uri="{FF2B5EF4-FFF2-40B4-BE49-F238E27FC236}">
                <a16:creationId xmlns:a16="http://schemas.microsoft.com/office/drawing/2014/main" id="{576D3877-B44C-C748-1748-A6B2B3180010}"/>
              </a:ext>
            </a:extLst>
          </p:cNvPr>
          <p:cNvGrpSpPr/>
          <p:nvPr/>
        </p:nvGrpSpPr>
        <p:grpSpPr>
          <a:xfrm>
            <a:off x="676878" y="748846"/>
            <a:ext cx="3063659" cy="4334759"/>
            <a:chOff x="676878" y="748846"/>
            <a:chExt cx="3063659" cy="4334759"/>
          </a:xfrm>
        </p:grpSpPr>
        <p:pic>
          <p:nvPicPr>
            <p:cNvPr id="3" name="Picture 4">
              <a:extLst>
                <a:ext uri="{FF2B5EF4-FFF2-40B4-BE49-F238E27FC236}">
                  <a16:creationId xmlns:a16="http://schemas.microsoft.com/office/drawing/2014/main" id="{6BF3EFE3-2A24-6257-1173-22F005B2D2C8}"/>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38707" y="4258105"/>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7E75E6-94B2-5AF8-6B2A-F54875085A63}"/>
                </a:ext>
              </a:extLst>
            </p:cNvPr>
            <p:cNvSpPr txBox="1"/>
            <p:nvPr/>
          </p:nvSpPr>
          <p:spPr>
            <a:xfrm>
              <a:off x="676878" y="2011033"/>
              <a:ext cx="3063659" cy="218521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sz="12000" b="0" i="0" u="none" strike="noStrike" kern="1200" cap="none" spc="0" normalizeH="0" baseline="0" noProof="0" dirty="0">
                  <a:ln>
                    <a:solidFill>
                      <a:srgbClr val="CDA441"/>
                    </a:solidFill>
                  </a:ln>
                  <a:noFill/>
                  <a:effectLst/>
                  <a:uLnTx/>
                  <a:uFillTx/>
                  <a:latin typeface="Helvetica Neue" panose="02000503000000020004" pitchFamily="2" charset="0"/>
                  <a:ea typeface="Helvetica Neue" panose="02000503000000020004" pitchFamily="2" charset="0"/>
                  <a:cs typeface="Helvetica Neue" panose="02000503000000020004" pitchFamily="2" charset="0"/>
                </a:rPr>
                <a:t>1</a:t>
              </a:r>
              <a:r>
                <a:rPr kumimoji="0" lang="ru-RU" sz="12000" b="0" i="0" u="none" strike="noStrike" kern="1200" cap="none" spc="0" normalizeH="0" baseline="0" noProof="0" dirty="0">
                  <a:ln>
                    <a:solidFill>
                      <a:srgbClr val="CDA441"/>
                    </a:solidFill>
                  </a:ln>
                  <a:noFill/>
                  <a:effectLst/>
                  <a:uLnTx/>
                  <a:uFillTx/>
                  <a:latin typeface="Helvetica Neue" panose="02000503000000020004" pitchFamily="2" charset="0"/>
                  <a:ea typeface="Helvetica Neue" panose="02000503000000020004" pitchFamily="2" charset="0"/>
                  <a:cs typeface="Helvetica Neue" panose="02000503000000020004" pitchFamily="2" charset="0"/>
                </a:rPr>
                <a:t>,5</a:t>
              </a:r>
              <a:r>
                <a:rPr kumimoji="0" lang="ru-RU" b="0" i="0" u="none" strike="noStrike" kern="1200" cap="none" spc="0" normalizeH="0" baseline="0" noProof="0" dirty="0">
                  <a:ln>
                    <a:solidFill>
                      <a:srgbClr val="CDA441"/>
                    </a:solid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млн.</a:t>
              </a:r>
              <a:r>
                <a:rPr kumimoji="0" lang="ru-RU"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собственная клиентская база</a:t>
              </a:r>
              <a:endPar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E6889791-6289-5301-53BC-B0B8066D15D7}"/>
                </a:ext>
              </a:extLst>
            </p:cNvPr>
            <p:cNvSpPr txBox="1"/>
            <p:nvPr/>
          </p:nvSpPr>
          <p:spPr>
            <a:xfrm>
              <a:off x="1066407" y="748846"/>
              <a:ext cx="228460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6000" b="0" i="0" u="none" strike="noStrike" kern="1200" cap="none" spc="0" normalizeH="0" baseline="0" noProof="0" dirty="0">
                  <a:ln>
                    <a:solidFill>
                      <a:srgbClr val="CDA441"/>
                    </a:solid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2022</a:t>
              </a: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год</a:t>
              </a:r>
              <a:endPar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spTree>
    <p:extLst>
      <p:ext uri="{BB962C8B-B14F-4D97-AF65-F5344CB8AC3E}">
        <p14:creationId xmlns:p14="http://schemas.microsoft.com/office/powerpoint/2010/main" val="115747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2" name="Picture 2" descr="Free Золотые карманные часы Stock Photo">
            <a:extLst>
              <a:ext uri="{FF2B5EF4-FFF2-40B4-BE49-F238E27FC236}">
                <a16:creationId xmlns:a16="http://schemas.microsoft.com/office/drawing/2014/main" id="{5CA4655A-43FC-B1CF-10D0-272C0A06615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36969" y="5155324"/>
            <a:ext cx="2270235" cy="17026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649" y="5723651"/>
            <a:ext cx="254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B30383F-F122-B65E-1616-8784CADD8035}"/>
              </a:ext>
            </a:extLst>
          </p:cNvPr>
          <p:cNvSpPr txBox="1"/>
          <p:nvPr/>
        </p:nvSpPr>
        <p:spPr>
          <a:xfrm>
            <a:off x="4509678" y="146137"/>
            <a:ext cx="317266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ПРОБЛЕМЫ РЫНКА*</a:t>
            </a:r>
          </a:p>
        </p:txBody>
      </p:sp>
      <p:sp>
        <p:nvSpPr>
          <p:cNvPr id="4" name="TextBox 3">
            <a:extLst>
              <a:ext uri="{FF2B5EF4-FFF2-40B4-BE49-F238E27FC236}">
                <a16:creationId xmlns:a16="http://schemas.microsoft.com/office/drawing/2014/main" id="{55FAC221-AFC0-227A-C6C4-DF7F1267BABB}"/>
              </a:ext>
            </a:extLst>
          </p:cNvPr>
          <p:cNvSpPr txBox="1"/>
          <p:nvPr/>
        </p:nvSpPr>
        <p:spPr>
          <a:xfrm>
            <a:off x="3048000" y="5382733"/>
            <a:ext cx="6096000" cy="923330"/>
          </a:xfrm>
          <a:prstGeom prst="rect">
            <a:avLst/>
          </a:prstGeom>
          <a:noFill/>
        </p:spPr>
        <p:txBody>
          <a:bodyPr wrap="square">
            <a:spAutoFit/>
          </a:bodyPr>
          <a:lstStyle/>
          <a:p>
            <a:pPr algn="ctr"/>
            <a:r>
              <a:rPr lang="ru-RU" sz="1800" dirty="0">
                <a:solidFill>
                  <a:srgbClr val="B08222"/>
                </a:solidFill>
                <a:latin typeface="Helvetica Neue Light" panose="02000403000000020004" pitchFamily="2" charset="0"/>
                <a:ea typeface="Helvetica Neue Light" panose="02000403000000020004" pitchFamily="2" charset="0"/>
              </a:rPr>
              <a:t>и ни в одной стране мира </a:t>
            </a:r>
          </a:p>
          <a:p>
            <a:pPr algn="ctr"/>
            <a:r>
              <a:rPr lang="ru-RU" sz="1800" dirty="0">
                <a:solidFill>
                  <a:srgbClr val="B08222"/>
                </a:solidFill>
                <a:latin typeface="Helvetica Neue Light" panose="02000403000000020004" pitchFamily="2" charset="0"/>
                <a:ea typeface="Helvetica Neue Light" panose="02000403000000020004" pitchFamily="2" charset="0"/>
              </a:rPr>
              <a:t>НЕТ КРУПНЫХ МОБИЛЬНЫХ ПРИЛОЖЕНИЙ в ювелирном сегменте!</a:t>
            </a:r>
            <a:endParaRPr lang="ru-RU" dirty="0"/>
          </a:p>
        </p:txBody>
      </p:sp>
      <p:grpSp>
        <p:nvGrpSpPr>
          <p:cNvPr id="32" name="Группа 31">
            <a:extLst>
              <a:ext uri="{FF2B5EF4-FFF2-40B4-BE49-F238E27FC236}">
                <a16:creationId xmlns:a16="http://schemas.microsoft.com/office/drawing/2014/main" id="{22811168-D3B5-96F3-0A8F-D66B4AA7DC55}"/>
              </a:ext>
            </a:extLst>
          </p:cNvPr>
          <p:cNvGrpSpPr/>
          <p:nvPr/>
        </p:nvGrpSpPr>
        <p:grpSpPr>
          <a:xfrm>
            <a:off x="435649" y="1784897"/>
            <a:ext cx="3607238" cy="2676999"/>
            <a:chOff x="524495" y="2174133"/>
            <a:chExt cx="3607238" cy="2676999"/>
          </a:xfrm>
        </p:grpSpPr>
        <p:grpSp>
          <p:nvGrpSpPr>
            <p:cNvPr id="14" name="Группа 13">
              <a:extLst>
                <a:ext uri="{FF2B5EF4-FFF2-40B4-BE49-F238E27FC236}">
                  <a16:creationId xmlns:a16="http://schemas.microsoft.com/office/drawing/2014/main" id="{FA6AD10C-8A39-E3F1-B15E-2A4342B82C24}"/>
                </a:ext>
              </a:extLst>
            </p:cNvPr>
            <p:cNvGrpSpPr/>
            <p:nvPr/>
          </p:nvGrpSpPr>
          <p:grpSpPr>
            <a:xfrm>
              <a:off x="992839" y="2292909"/>
              <a:ext cx="3138893" cy="2272182"/>
              <a:chOff x="6496953" y="2412372"/>
              <a:chExt cx="3138893" cy="2272182"/>
            </a:xfrm>
            <a:effectLst>
              <a:outerShdw blurRad="50800" dist="38100" dir="2700000" algn="tl" rotWithShape="0">
                <a:schemeClr val="bg1">
                  <a:alpha val="40000"/>
                </a:schemeClr>
              </a:outerShdw>
            </a:effectLst>
          </p:grpSpPr>
          <p:sp>
            <p:nvSpPr>
              <p:cNvPr id="6" name="Прямоугольник 5">
                <a:extLst>
                  <a:ext uri="{FF2B5EF4-FFF2-40B4-BE49-F238E27FC236}">
                    <a16:creationId xmlns:a16="http://schemas.microsoft.com/office/drawing/2014/main" id="{FC3CA980-AE69-BB4C-DB37-EEDAE5DB1035}"/>
                  </a:ext>
                </a:extLst>
              </p:cNvPr>
              <p:cNvSpPr/>
              <p:nvPr/>
            </p:nvSpPr>
            <p:spPr>
              <a:xfrm>
                <a:off x="6496953" y="4118516"/>
                <a:ext cx="541866" cy="566038"/>
              </a:xfrm>
              <a:prstGeom prst="rect">
                <a:avLst/>
              </a:prstGeom>
              <a:solidFill>
                <a:srgbClr val="B082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r>
                  <a:rPr lang="ru-RU"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7" name="Прямоугольник 6">
                <a:extLst>
                  <a:ext uri="{FF2B5EF4-FFF2-40B4-BE49-F238E27FC236}">
                    <a16:creationId xmlns:a16="http://schemas.microsoft.com/office/drawing/2014/main" id="{76E6A63F-BAA4-57E8-7AEA-28268AD12AD2}"/>
                  </a:ext>
                </a:extLst>
              </p:cNvPr>
              <p:cNvSpPr/>
              <p:nvPr/>
            </p:nvSpPr>
            <p:spPr>
              <a:xfrm>
                <a:off x="7146210" y="3858871"/>
                <a:ext cx="541866" cy="825683"/>
              </a:xfrm>
              <a:prstGeom prst="rect">
                <a:avLst/>
              </a:prstGeom>
              <a:solidFill>
                <a:srgbClr val="B082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r>
                  <a:rPr lang="ru-RU"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8" name="Прямоугольник 7">
                <a:extLst>
                  <a:ext uri="{FF2B5EF4-FFF2-40B4-BE49-F238E27FC236}">
                    <a16:creationId xmlns:a16="http://schemas.microsoft.com/office/drawing/2014/main" id="{BFCD7566-2C14-A4C7-CD19-EDA78F9D81E6}"/>
                  </a:ext>
                </a:extLst>
              </p:cNvPr>
              <p:cNvSpPr/>
              <p:nvPr/>
            </p:nvSpPr>
            <p:spPr>
              <a:xfrm>
                <a:off x="7795467" y="3573828"/>
                <a:ext cx="541866" cy="1110726"/>
              </a:xfrm>
              <a:prstGeom prst="rect">
                <a:avLst/>
              </a:prstGeom>
              <a:solidFill>
                <a:srgbClr val="B082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8</a:t>
                </a:r>
                <a:r>
                  <a:rPr lang="ru-RU"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Прямоугольник 8">
                <a:extLst>
                  <a:ext uri="{FF2B5EF4-FFF2-40B4-BE49-F238E27FC236}">
                    <a16:creationId xmlns:a16="http://schemas.microsoft.com/office/drawing/2014/main" id="{79B07756-1801-2110-D9BB-B5BA9B2F08E1}"/>
                  </a:ext>
                </a:extLst>
              </p:cNvPr>
              <p:cNvSpPr/>
              <p:nvPr/>
            </p:nvSpPr>
            <p:spPr>
              <a:xfrm>
                <a:off x="8444724" y="2887413"/>
                <a:ext cx="541866" cy="1797141"/>
              </a:xfrm>
              <a:prstGeom prst="rect">
                <a:avLst/>
              </a:prstGeom>
              <a:solidFill>
                <a:srgbClr val="B082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13</a:t>
                </a:r>
                <a:r>
                  <a:rPr lang="ru-RU"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1" name="Прямоугольник 10">
                <a:extLst>
                  <a:ext uri="{FF2B5EF4-FFF2-40B4-BE49-F238E27FC236}">
                    <a16:creationId xmlns:a16="http://schemas.microsoft.com/office/drawing/2014/main" id="{01BC834E-C3E7-3402-560A-F6E194A3D736}"/>
                  </a:ext>
                </a:extLst>
              </p:cNvPr>
              <p:cNvSpPr/>
              <p:nvPr/>
            </p:nvSpPr>
            <p:spPr>
              <a:xfrm>
                <a:off x="9093980" y="2412372"/>
                <a:ext cx="541866" cy="2272182"/>
              </a:xfrm>
              <a:prstGeom prst="rect">
                <a:avLst/>
              </a:prstGeom>
              <a:solidFill>
                <a:srgbClr val="B082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17</a:t>
                </a:r>
                <a:r>
                  <a:rPr lang="ru-RU"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grpSp>
        <p:sp>
          <p:nvSpPr>
            <p:cNvPr id="25" name="TextBox 24">
              <a:extLst>
                <a:ext uri="{FF2B5EF4-FFF2-40B4-BE49-F238E27FC236}">
                  <a16:creationId xmlns:a16="http://schemas.microsoft.com/office/drawing/2014/main" id="{5B79B0C3-986F-3505-499D-6D982DEE395E}"/>
                </a:ext>
              </a:extLst>
            </p:cNvPr>
            <p:cNvSpPr txBox="1"/>
            <p:nvPr/>
          </p:nvSpPr>
          <p:spPr>
            <a:xfrm>
              <a:off x="524495" y="2174133"/>
              <a:ext cx="3318933" cy="584775"/>
            </a:xfrm>
            <a:prstGeom prst="rect">
              <a:avLst/>
            </a:prstGeom>
            <a:noFill/>
          </p:spPr>
          <p:txBody>
            <a:bodyPr wrap="square">
              <a:spAutoFit/>
            </a:bodyPr>
            <a:lstStyle/>
            <a:p>
              <a:pPr algn="ctr"/>
              <a:r>
                <a:rPr lang="ru-RU" sz="1600" dirty="0">
                  <a:solidFill>
                    <a:srgbClr val="B08222"/>
                  </a:solidFill>
                  <a:latin typeface="Helvetica Neue Light" panose="02000403000000020004" pitchFamily="2" charset="0"/>
                  <a:ea typeface="Helvetica Neue Light" panose="02000403000000020004" pitchFamily="2" charset="0"/>
                </a:rPr>
                <a:t>рост тренда онлайн-продаж </a:t>
              </a:r>
            </a:p>
            <a:p>
              <a:pPr algn="ctr"/>
              <a:r>
                <a:rPr lang="ru-RU" sz="1600" dirty="0">
                  <a:solidFill>
                    <a:srgbClr val="B08222"/>
                  </a:solidFill>
                  <a:latin typeface="Helvetica Neue Light" panose="02000403000000020004" pitchFamily="2" charset="0"/>
                  <a:ea typeface="Helvetica Neue Light" panose="02000403000000020004" pitchFamily="2" charset="0"/>
                </a:rPr>
                <a:t>ювелирного сегмента</a:t>
              </a:r>
              <a:endParaRPr lang="ru-RU" sz="1600" dirty="0"/>
            </a:p>
          </p:txBody>
        </p:sp>
        <p:sp>
          <p:nvSpPr>
            <p:cNvPr id="26" name="TextBox 25">
              <a:extLst>
                <a:ext uri="{FF2B5EF4-FFF2-40B4-BE49-F238E27FC236}">
                  <a16:creationId xmlns:a16="http://schemas.microsoft.com/office/drawing/2014/main" id="{0A09BA9E-0F07-FCCC-DE37-803629B9D09E}"/>
                </a:ext>
              </a:extLst>
            </p:cNvPr>
            <p:cNvSpPr txBox="1"/>
            <p:nvPr/>
          </p:nvSpPr>
          <p:spPr>
            <a:xfrm>
              <a:off x="992839" y="4574133"/>
              <a:ext cx="541866" cy="276999"/>
            </a:xfrm>
            <a:prstGeom prst="rect">
              <a:avLst/>
            </a:prstGeom>
            <a:noFill/>
          </p:spPr>
          <p:txBody>
            <a:bodyPr wrap="squar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2017</a:t>
              </a:r>
              <a:endParaRPr lang="ru-RU" sz="1200" dirty="0"/>
            </a:p>
          </p:txBody>
        </p:sp>
        <p:sp>
          <p:nvSpPr>
            <p:cNvPr id="27" name="TextBox 26">
              <a:extLst>
                <a:ext uri="{FF2B5EF4-FFF2-40B4-BE49-F238E27FC236}">
                  <a16:creationId xmlns:a16="http://schemas.microsoft.com/office/drawing/2014/main" id="{C94FA7BF-61AE-8721-DE65-497EE8A1299A}"/>
                </a:ext>
              </a:extLst>
            </p:cNvPr>
            <p:cNvSpPr txBox="1"/>
            <p:nvPr/>
          </p:nvSpPr>
          <p:spPr>
            <a:xfrm>
              <a:off x="1642096" y="4574133"/>
              <a:ext cx="541866" cy="276999"/>
            </a:xfrm>
            <a:prstGeom prst="rect">
              <a:avLst/>
            </a:prstGeom>
            <a:noFill/>
          </p:spPr>
          <p:txBody>
            <a:bodyPr wrap="squar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2018</a:t>
              </a:r>
              <a:endParaRPr lang="ru-RU" sz="1200" dirty="0"/>
            </a:p>
          </p:txBody>
        </p:sp>
        <p:sp>
          <p:nvSpPr>
            <p:cNvPr id="28" name="TextBox 27">
              <a:extLst>
                <a:ext uri="{FF2B5EF4-FFF2-40B4-BE49-F238E27FC236}">
                  <a16:creationId xmlns:a16="http://schemas.microsoft.com/office/drawing/2014/main" id="{2593D544-87E9-E383-BF7F-49C313281272}"/>
                </a:ext>
              </a:extLst>
            </p:cNvPr>
            <p:cNvSpPr txBox="1"/>
            <p:nvPr/>
          </p:nvSpPr>
          <p:spPr>
            <a:xfrm>
              <a:off x="2291353" y="4574133"/>
              <a:ext cx="541866" cy="276999"/>
            </a:xfrm>
            <a:prstGeom prst="rect">
              <a:avLst/>
            </a:prstGeom>
            <a:noFill/>
          </p:spPr>
          <p:txBody>
            <a:bodyPr wrap="squar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2019</a:t>
              </a:r>
              <a:endParaRPr lang="ru-RU" sz="1200" dirty="0"/>
            </a:p>
          </p:txBody>
        </p:sp>
        <p:sp>
          <p:nvSpPr>
            <p:cNvPr id="29" name="TextBox 28">
              <a:extLst>
                <a:ext uri="{FF2B5EF4-FFF2-40B4-BE49-F238E27FC236}">
                  <a16:creationId xmlns:a16="http://schemas.microsoft.com/office/drawing/2014/main" id="{1790842A-55E2-FA78-BC4A-D8EF69F48082}"/>
                </a:ext>
              </a:extLst>
            </p:cNvPr>
            <p:cNvSpPr txBox="1"/>
            <p:nvPr/>
          </p:nvSpPr>
          <p:spPr>
            <a:xfrm>
              <a:off x="2940610" y="4574133"/>
              <a:ext cx="541866" cy="276999"/>
            </a:xfrm>
            <a:prstGeom prst="rect">
              <a:avLst/>
            </a:prstGeom>
            <a:noFill/>
          </p:spPr>
          <p:txBody>
            <a:bodyPr wrap="squar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2020</a:t>
              </a:r>
              <a:endParaRPr lang="ru-RU" sz="1200" dirty="0"/>
            </a:p>
          </p:txBody>
        </p:sp>
        <p:sp>
          <p:nvSpPr>
            <p:cNvPr id="30" name="TextBox 29">
              <a:extLst>
                <a:ext uri="{FF2B5EF4-FFF2-40B4-BE49-F238E27FC236}">
                  <a16:creationId xmlns:a16="http://schemas.microsoft.com/office/drawing/2014/main" id="{2AEE19C0-96FE-5E60-7C3B-A4B86173F380}"/>
                </a:ext>
              </a:extLst>
            </p:cNvPr>
            <p:cNvSpPr txBox="1"/>
            <p:nvPr/>
          </p:nvSpPr>
          <p:spPr>
            <a:xfrm>
              <a:off x="3589867" y="4574133"/>
              <a:ext cx="541866" cy="276999"/>
            </a:xfrm>
            <a:prstGeom prst="rect">
              <a:avLst/>
            </a:prstGeom>
            <a:noFill/>
          </p:spPr>
          <p:txBody>
            <a:bodyPr wrap="squar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2021</a:t>
              </a:r>
              <a:endParaRPr lang="ru-RU" sz="1200" dirty="0"/>
            </a:p>
          </p:txBody>
        </p:sp>
      </p:grpSp>
      <p:sp>
        <p:nvSpPr>
          <p:cNvPr id="31" name="TextBox 30">
            <a:extLst>
              <a:ext uri="{FF2B5EF4-FFF2-40B4-BE49-F238E27FC236}">
                <a16:creationId xmlns:a16="http://schemas.microsoft.com/office/drawing/2014/main" id="{C6E6277E-BB03-B07E-6088-FF9F375F1123}"/>
              </a:ext>
            </a:extLst>
          </p:cNvPr>
          <p:cNvSpPr txBox="1"/>
          <p:nvPr/>
        </p:nvSpPr>
        <p:spPr>
          <a:xfrm>
            <a:off x="8149115" y="1892290"/>
            <a:ext cx="3397084" cy="246221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lang="ru-RU" sz="12000" dirty="0">
                <a:ln>
                  <a:solidFill>
                    <a:srgbClr val="CDA441"/>
                  </a:solidFill>
                </a:ln>
                <a:noFill/>
                <a:latin typeface="Helvetica Neue" panose="02000503000000020004" pitchFamily="2" charset="0"/>
                <a:ea typeface="Helvetica Neue" panose="02000503000000020004" pitchFamily="2" charset="0"/>
                <a:cs typeface="Helvetica Neue" panose="02000503000000020004" pitchFamily="2" charset="0"/>
              </a:rPr>
              <a:t>70</a:t>
            </a:r>
            <a:r>
              <a:rPr kumimoji="0" lang="ru-RU" sz="6000" b="0" i="0" u="none" strike="noStrike" kern="1200" cap="none" spc="0" normalizeH="0" baseline="0" noProof="0" dirty="0">
                <a:ln>
                  <a:solidFill>
                    <a:srgbClr val="CDA441"/>
                  </a:solid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r>
              <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покупок украшений совершается</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solidFill>
                  <a:srgbClr val="B08222"/>
                </a:solidFill>
                <a:latin typeface="Helvetica Neue" panose="02000503000000020004" pitchFamily="2" charset="0"/>
                <a:ea typeface="Helvetica Neue" panose="02000503000000020004" pitchFamily="2" charset="0"/>
                <a:cs typeface="Helvetica Neue" panose="02000503000000020004" pitchFamily="2" charset="0"/>
              </a:rPr>
              <a:t>через мобильные устройства</a:t>
            </a:r>
            <a:endParaRPr kumimoji="0" lang="ru-RU" sz="18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3" name="Рисунок 32">
            <a:extLst>
              <a:ext uri="{FF2B5EF4-FFF2-40B4-BE49-F238E27FC236}">
                <a16:creationId xmlns:a16="http://schemas.microsoft.com/office/drawing/2014/main" id="{D771CD43-E8A2-3FC7-B462-CEE1FEB6B076}"/>
              </a:ext>
            </a:extLst>
          </p:cNvPr>
          <p:cNvPicPr>
            <a:picLocks noChangeAspect="1"/>
          </p:cNvPicPr>
          <p:nvPr/>
        </p:nvPicPr>
        <p:blipFill>
          <a:blip r:embed="rId4" cstate="email">
            <a:alphaModFix amt="75000"/>
            <a:extLst>
              <a:ext uri="{28A0092B-C50C-407E-A947-70E740481C1C}">
                <a14:useLocalDpi xmlns:a14="http://schemas.microsoft.com/office/drawing/2010/main"/>
              </a:ext>
            </a:extLst>
          </a:blip>
          <a:stretch>
            <a:fillRect/>
          </a:stretch>
        </p:blipFill>
        <p:spPr>
          <a:xfrm>
            <a:off x="4918819" y="753939"/>
            <a:ext cx="2354365" cy="4738914"/>
          </a:xfrm>
          <a:prstGeom prst="rect">
            <a:avLst/>
          </a:prstGeom>
        </p:spPr>
      </p:pic>
      <p:sp>
        <p:nvSpPr>
          <p:cNvPr id="34" name="TextBox 33">
            <a:extLst>
              <a:ext uri="{FF2B5EF4-FFF2-40B4-BE49-F238E27FC236}">
                <a16:creationId xmlns:a16="http://schemas.microsoft.com/office/drawing/2014/main" id="{891936E9-80A7-EF8D-64E7-47DA78DFA959}"/>
              </a:ext>
            </a:extLst>
          </p:cNvPr>
          <p:cNvSpPr txBox="1"/>
          <p:nvPr/>
        </p:nvSpPr>
        <p:spPr>
          <a:xfrm>
            <a:off x="4509678" y="6470180"/>
            <a:ext cx="3103243" cy="215444"/>
          </a:xfrm>
          <a:prstGeom prst="rect">
            <a:avLst/>
          </a:prstGeom>
          <a:noFill/>
        </p:spPr>
        <p:txBody>
          <a:bodyPr wrap="square">
            <a:spAutoFit/>
          </a:bodyPr>
          <a:lstStyle/>
          <a:p>
            <a:r>
              <a:rPr lang="ru-RU" sz="800" i="1" dirty="0">
                <a:solidFill>
                  <a:srgbClr val="B08222"/>
                </a:solidFill>
                <a:latin typeface="Helvetica Neue Light" panose="02000403000000020004" pitchFamily="2" charset="0"/>
                <a:ea typeface="Helvetica Neue Light" panose="02000403000000020004" pitchFamily="2" charset="0"/>
              </a:rPr>
              <a:t>*Анализ ювелирного рынка и трендов портала </a:t>
            </a:r>
            <a:r>
              <a:rPr lang="en" sz="800" i="1" dirty="0">
                <a:solidFill>
                  <a:srgbClr val="B08222"/>
                </a:solidFill>
                <a:latin typeface="Helvetica Neue Light" panose="02000403000000020004" pitchFamily="2" charset="0"/>
                <a:ea typeface="Helvetica Neue Light" panose="02000403000000020004" pitchFamily="2" charset="0"/>
              </a:rPr>
              <a:t>uvelir.info</a:t>
            </a:r>
            <a:endParaRPr lang="ru-RU" sz="800" i="1" dirty="0"/>
          </a:p>
        </p:txBody>
      </p:sp>
    </p:spTree>
    <p:extLst>
      <p:ext uri="{BB962C8B-B14F-4D97-AF65-F5344CB8AC3E}">
        <p14:creationId xmlns:p14="http://schemas.microsoft.com/office/powerpoint/2010/main" val="424234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p:cNvGrpSpPr/>
        <p:nvPr/>
      </p:nvGrpSpPr>
      <p:grpSpPr>
        <a:xfrm>
          <a:off x="0" y="0"/>
          <a:ext cx="0" cy="0"/>
          <a:chOff x="0" y="0"/>
          <a:chExt cx="0" cy="0"/>
        </a:xfrm>
      </p:grpSpPr>
      <p:sp>
        <p:nvSpPr>
          <p:cNvPr id="46" name="Трапеция 45">
            <a:extLst>
              <a:ext uri="{FF2B5EF4-FFF2-40B4-BE49-F238E27FC236}">
                <a16:creationId xmlns:a16="http://schemas.microsoft.com/office/drawing/2014/main" id="{68785065-7E58-2C4A-E369-BF6749F22100}"/>
              </a:ext>
            </a:extLst>
          </p:cNvPr>
          <p:cNvSpPr/>
          <p:nvPr/>
        </p:nvSpPr>
        <p:spPr>
          <a:xfrm rot="5400000">
            <a:off x="3428967" y="1329714"/>
            <a:ext cx="1295152" cy="1625064"/>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5362F7D-1529-4195-BAF1-C9AA843F90A6}"/>
              </a:ext>
            </a:extLst>
          </p:cNvPr>
          <p:cNvSpPr txBox="1"/>
          <p:nvPr/>
        </p:nvSpPr>
        <p:spPr>
          <a:xfrm>
            <a:off x="4457579" y="245150"/>
            <a:ext cx="327685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ПОТЕНЦИАЛ </a:t>
            </a:r>
            <a:r>
              <a:rPr lang="ru-RU" sz="2400" dirty="0">
                <a:solidFill>
                  <a:srgbClr val="B08222"/>
                </a:solidFill>
                <a:latin typeface="Helvetica Neue Light" panose="02000403000000020004" pitchFamily="2" charset="0"/>
                <a:ea typeface="Helvetica Neue Light" panose="02000403000000020004" pitchFamily="2" charset="0"/>
              </a:rPr>
              <a:t>РЫНКА</a:t>
            </a: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(подписка на </a:t>
            </a:r>
            <a:r>
              <a:rPr kumimoji="0" lang="en-US"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ASTERRA.KZ</a:t>
            </a: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a:t>
            </a:r>
          </a:p>
        </p:txBody>
      </p:sp>
      <p:pic>
        <p:nvPicPr>
          <p:cNvPr id="21" name="Picture 2" descr="Free черно белое фото кольца Stock Photo">
            <a:extLst>
              <a:ext uri="{FF2B5EF4-FFF2-40B4-BE49-F238E27FC236}">
                <a16:creationId xmlns:a16="http://schemas.microsoft.com/office/drawing/2014/main" id="{EFD73CCA-9DBD-74B6-96EA-8A051DCED2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0" y="5772957"/>
            <a:ext cx="1627565" cy="108504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C776D80-02A8-E10D-5F20-58B342E87161}"/>
              </a:ext>
            </a:extLst>
          </p:cNvPr>
          <p:cNvSpPr txBox="1"/>
          <p:nvPr/>
        </p:nvSpPr>
        <p:spPr>
          <a:xfrm>
            <a:off x="673588" y="4347543"/>
            <a:ext cx="2600968"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всего</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19 000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точек (магазинов) реализации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 ювелирных изделий и </a:t>
            </a:r>
            <a:r>
              <a:rPr lang="ru-RU" sz="1200" dirty="0">
                <a:solidFill>
                  <a:srgbClr val="B08222"/>
                </a:solidFill>
                <a:latin typeface="Helvetica Neue Light" panose="02000403000000020004" pitchFamily="2" charset="0"/>
                <a:ea typeface="Helvetica Neue Light" panose="02000403000000020004" pitchFamily="2" charset="0"/>
              </a:rPr>
              <a:t> часов</a:t>
            </a: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 в РК</a:t>
            </a:r>
          </a:p>
        </p:txBody>
      </p:sp>
      <p:grpSp>
        <p:nvGrpSpPr>
          <p:cNvPr id="11" name="Группа 10">
            <a:extLst>
              <a:ext uri="{FF2B5EF4-FFF2-40B4-BE49-F238E27FC236}">
                <a16:creationId xmlns:a16="http://schemas.microsoft.com/office/drawing/2014/main" id="{ECD1B06B-CFEE-2482-5FB5-D5D333AE2EA3}"/>
              </a:ext>
            </a:extLst>
          </p:cNvPr>
          <p:cNvGrpSpPr/>
          <p:nvPr/>
        </p:nvGrpSpPr>
        <p:grpSpPr>
          <a:xfrm>
            <a:off x="632776" y="1332126"/>
            <a:ext cx="10645265" cy="1723549"/>
            <a:chOff x="1083084" y="2411618"/>
            <a:chExt cx="10645265" cy="1723549"/>
          </a:xfrm>
        </p:grpSpPr>
        <p:sp>
          <p:nvSpPr>
            <p:cNvPr id="6" name="TextBox 5">
              <a:extLst>
                <a:ext uri="{FF2B5EF4-FFF2-40B4-BE49-F238E27FC236}">
                  <a16:creationId xmlns:a16="http://schemas.microsoft.com/office/drawing/2014/main" id="{F8B05C0C-90EF-A78A-0310-FAE5FE511898}"/>
                </a:ext>
              </a:extLst>
            </p:cNvPr>
            <p:cNvSpPr txBox="1"/>
            <p:nvPr/>
          </p:nvSpPr>
          <p:spPr>
            <a:xfrm>
              <a:off x="1083084" y="2411618"/>
              <a:ext cx="2682594" cy="15388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10 450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из них, 55% магазинов нуждаются </a:t>
              </a:r>
              <a:endPar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в расширении каналов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e-commerce</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sp>
          <p:nvSpPr>
            <p:cNvPr id="7" name="TextBox 6">
              <a:extLst>
                <a:ext uri="{FF2B5EF4-FFF2-40B4-BE49-F238E27FC236}">
                  <a16:creationId xmlns:a16="http://schemas.microsoft.com/office/drawing/2014/main" id="{C28C404C-EE9A-9629-C5F3-F4622B2EA105}"/>
                </a:ext>
              </a:extLst>
            </p:cNvPr>
            <p:cNvSpPr txBox="1"/>
            <p:nvPr/>
          </p:nvSpPr>
          <p:spPr>
            <a:xfrm>
              <a:off x="5339383" y="2411618"/>
              <a:ext cx="2363146" cy="1538883"/>
            </a:xfrm>
            <a:prstGeom prst="rect">
              <a:avLst/>
            </a:prstGeom>
            <a:noFill/>
          </p:spPr>
          <p:txBody>
            <a:bodyPr wrap="none" rtlCol="0">
              <a:spAutoFit/>
            </a:bodyPr>
            <a:lstStyle/>
            <a:p>
              <a:pPr algn="ctr">
                <a:defRPr/>
              </a:pPr>
              <a:endParaRPr lang="en-US" sz="1000" dirty="0">
                <a:solidFill>
                  <a:srgbClr val="B08222"/>
                </a:solidFill>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4 200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из них, 40% магазинов готовы </a:t>
              </a:r>
              <a:endPar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стать партнерами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asterra.kz</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sp>
          <p:nvSpPr>
            <p:cNvPr id="8" name="TextBox 7">
              <a:extLst>
                <a:ext uri="{FF2B5EF4-FFF2-40B4-BE49-F238E27FC236}">
                  <a16:creationId xmlns:a16="http://schemas.microsoft.com/office/drawing/2014/main" id="{BDD0A481-7DF4-A912-294C-80C486D077C7}"/>
                </a:ext>
              </a:extLst>
            </p:cNvPr>
            <p:cNvSpPr txBox="1"/>
            <p:nvPr/>
          </p:nvSpPr>
          <p:spPr>
            <a:xfrm>
              <a:off x="9408482" y="2411618"/>
              <a:ext cx="2319867" cy="1723549"/>
            </a:xfrm>
            <a:prstGeom prst="rect">
              <a:avLst/>
            </a:prstGeom>
            <a:noFill/>
          </p:spPr>
          <p:txBody>
            <a:bodyPr wrap="none" rtlCol="0">
              <a:spAutoFit/>
            </a:bodyPr>
            <a:lstStyle/>
            <a:p>
              <a:pPr algn="ctr">
                <a:defRPr/>
              </a:pPr>
              <a:endParaRPr lang="en-US" sz="1000" dirty="0">
                <a:solidFill>
                  <a:srgbClr val="B08222"/>
                </a:solidFill>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630</a:t>
              </a:r>
              <a:endPar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из них,</a:t>
              </a:r>
              <a:r>
                <a:rPr lang="en-US" sz="1200" dirty="0">
                  <a:solidFill>
                    <a:srgbClr val="B08222"/>
                  </a:solidFill>
                  <a:latin typeface="Helvetica Neue Light" panose="02000403000000020004" pitchFamily="2" charset="0"/>
                  <a:ea typeface="Helvetica Neue Light" panose="02000403000000020004" pitchFamily="2" charset="0"/>
                </a:rPr>
                <a:t>1</a:t>
              </a: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5% магазинов готовы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оплачивать подписки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на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asterra.kz</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gr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0243" y="5192531"/>
            <a:ext cx="1776476" cy="57735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Группа 18">
            <a:extLst>
              <a:ext uri="{FF2B5EF4-FFF2-40B4-BE49-F238E27FC236}">
                <a16:creationId xmlns:a16="http://schemas.microsoft.com/office/drawing/2014/main" id="{40CA395A-AEAC-2179-9E94-1DFBB47CD51A}"/>
              </a:ext>
            </a:extLst>
          </p:cNvPr>
          <p:cNvGrpSpPr>
            <a:grpSpLocks noChangeAspect="1"/>
          </p:cNvGrpSpPr>
          <p:nvPr/>
        </p:nvGrpSpPr>
        <p:grpSpPr>
          <a:xfrm>
            <a:off x="3640664" y="2711771"/>
            <a:ext cx="5543577" cy="4425621"/>
            <a:chOff x="270735" y="1219689"/>
            <a:chExt cx="5534809" cy="4418622"/>
          </a:xfrm>
        </p:grpSpPr>
        <p:pic>
          <p:nvPicPr>
            <p:cNvPr id="22" name="Picture 6" descr="Серая карта казахстана - векторные изображения, Серая карта казахстана  картинки | Depositphotos">
              <a:extLst>
                <a:ext uri="{FF2B5EF4-FFF2-40B4-BE49-F238E27FC236}">
                  <a16:creationId xmlns:a16="http://schemas.microsoft.com/office/drawing/2014/main" id="{9DECEB43-B02D-088F-FB09-0F95EB48F4C7}"/>
                </a:ext>
              </a:extLst>
            </p:cNvPr>
            <p:cNvPicPr>
              <a:picLocks noChangeAspect="1" noChangeArrowheads="1"/>
            </p:cNvPicPr>
            <p:nvPr/>
          </p:nvPicPr>
          <p:blipFill>
            <a:blip r:embed="rId4" cstate="email">
              <a:duotone>
                <a:prstClr val="black"/>
                <a:schemeClr val="accent4">
                  <a:tint val="45000"/>
                  <a:satMod val="400000"/>
                </a:schemeClr>
              </a:duotone>
              <a:extLst>
                <a:ext uri="{BEBA8EAE-BF5A-486C-A8C5-ECC9F3942E4B}">
                  <a14:imgProps xmlns:a14="http://schemas.microsoft.com/office/drawing/2010/main">
                    <a14:imgLayer r:embed="rId5">
                      <a14:imgEffect>
                        <a14:backgroundRemoval t="9603" b="89770" l="9167" r="91000">
                          <a14:foregroundMark x1="9500" y1="36534" x2="9167" y2="38205"/>
                          <a14:foregroundMark x1="91000" y1="40084" x2="91000" y2="41127"/>
                        </a14:backgroundRemoval>
                      </a14:imgEffect>
                    </a14:imgLayer>
                  </a14:imgProps>
                </a:ext>
                <a:ext uri="{28A0092B-C50C-407E-A947-70E740481C1C}">
                  <a14:useLocalDpi xmlns:a14="http://schemas.microsoft.com/office/drawing/2010/main"/>
                </a:ext>
              </a:extLst>
            </a:blip>
            <a:srcRect/>
            <a:stretch>
              <a:fillRect/>
            </a:stretch>
          </p:blipFill>
          <p:spPr bwMode="auto">
            <a:xfrm>
              <a:off x="270735" y="1219689"/>
              <a:ext cx="5534809" cy="44186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A044F56-EB95-6AE9-A62D-3A9F67ED94B1}"/>
                </a:ext>
              </a:extLst>
            </p:cNvPr>
            <p:cNvSpPr txBox="1"/>
            <p:nvPr/>
          </p:nvSpPr>
          <p:spPr>
            <a:xfrm>
              <a:off x="3972264" y="3808207"/>
              <a:ext cx="542136" cy="338554"/>
            </a:xfrm>
            <a:prstGeom prst="rect">
              <a:avLst/>
            </a:prstGeom>
            <a:noFill/>
          </p:spPr>
          <p:txBody>
            <a:bodyPr wrap="none" rtlCol="0">
              <a:spAutoFit/>
            </a:bodyPr>
            <a:lstStyle/>
            <a:p>
              <a:pPr algn="ctr"/>
              <a:r>
                <a:rPr lang="ru-RU" sz="800" dirty="0">
                  <a:latin typeface="Helvetica Neue Light" panose="02000403000000020004" pitchFamily="2" charset="0"/>
                  <a:ea typeface="Helvetica Neue Light" panose="02000403000000020004" pitchFamily="2" charset="0"/>
                </a:rPr>
                <a:t>Алматы</a:t>
              </a:r>
            </a:p>
            <a:p>
              <a:pPr algn="ctr"/>
              <a:r>
                <a:rPr lang="ru-RU" sz="800" dirty="0">
                  <a:latin typeface="Helvetica Neue Light" panose="02000403000000020004" pitchFamily="2" charset="0"/>
                  <a:ea typeface="Helvetica Neue Light" panose="02000403000000020004" pitchFamily="2" charset="0"/>
                </a:rPr>
                <a:t>1 300</a:t>
              </a:r>
            </a:p>
          </p:txBody>
        </p:sp>
        <p:sp>
          <p:nvSpPr>
            <p:cNvPr id="24" name="TextBox 23">
              <a:extLst>
                <a:ext uri="{FF2B5EF4-FFF2-40B4-BE49-F238E27FC236}">
                  <a16:creationId xmlns:a16="http://schemas.microsoft.com/office/drawing/2014/main" id="{9C558934-DAE6-259D-426B-6361917978AF}"/>
                </a:ext>
              </a:extLst>
            </p:cNvPr>
            <p:cNvSpPr txBox="1"/>
            <p:nvPr/>
          </p:nvSpPr>
          <p:spPr>
            <a:xfrm>
              <a:off x="3448374" y="2762783"/>
              <a:ext cx="732893" cy="338554"/>
            </a:xfrm>
            <a:prstGeom prst="rect">
              <a:avLst/>
            </a:prstGeom>
            <a:noFill/>
          </p:spPr>
          <p:txBody>
            <a:bodyPr wrap="none" rtlCol="0">
              <a:spAutoFit/>
            </a:bodyPr>
            <a:lstStyle/>
            <a:p>
              <a:pPr algn="ctr"/>
              <a:r>
                <a:rPr lang="ru-RU" sz="800" dirty="0">
                  <a:latin typeface="Helvetica Neue Light" panose="02000403000000020004" pitchFamily="2" charset="0"/>
                  <a:ea typeface="Helvetica Neue Light" panose="02000403000000020004" pitchFamily="2" charset="0"/>
                </a:rPr>
                <a:t>Нур-Султан</a:t>
              </a:r>
            </a:p>
            <a:p>
              <a:pPr algn="ctr"/>
              <a:r>
                <a:rPr lang="ru-RU" sz="800" dirty="0">
                  <a:latin typeface="Helvetica Neue Light" panose="02000403000000020004" pitchFamily="2" charset="0"/>
                  <a:ea typeface="Helvetica Neue Light" panose="02000403000000020004" pitchFamily="2" charset="0"/>
                </a:rPr>
                <a:t>1 000</a:t>
              </a:r>
            </a:p>
          </p:txBody>
        </p:sp>
        <p:sp>
          <p:nvSpPr>
            <p:cNvPr id="25" name="TextBox 24">
              <a:extLst>
                <a:ext uri="{FF2B5EF4-FFF2-40B4-BE49-F238E27FC236}">
                  <a16:creationId xmlns:a16="http://schemas.microsoft.com/office/drawing/2014/main" id="{C4720565-0739-E5DD-68E1-259E51E3487E}"/>
                </a:ext>
              </a:extLst>
            </p:cNvPr>
            <p:cNvSpPr txBox="1"/>
            <p:nvPr/>
          </p:nvSpPr>
          <p:spPr>
            <a:xfrm>
              <a:off x="2968648" y="4050230"/>
              <a:ext cx="631904" cy="338554"/>
            </a:xfrm>
            <a:prstGeom prst="rect">
              <a:avLst/>
            </a:prstGeom>
            <a:noFill/>
          </p:spPr>
          <p:txBody>
            <a:bodyPr wrap="none" rtlCol="0">
              <a:spAutoFit/>
            </a:bodyPr>
            <a:lstStyle/>
            <a:p>
              <a:pPr algn="ctr"/>
              <a:r>
                <a:rPr lang="ru-RU" sz="800" dirty="0">
                  <a:latin typeface="Helvetica Neue Light" panose="02000403000000020004" pitchFamily="2" charset="0"/>
                  <a:ea typeface="Helvetica Neue Light" panose="02000403000000020004" pitchFamily="2" charset="0"/>
                </a:rPr>
                <a:t>Шымкент</a:t>
              </a:r>
            </a:p>
            <a:p>
              <a:pPr algn="ctr"/>
              <a:r>
                <a:rPr lang="ru-RU" sz="800" dirty="0">
                  <a:latin typeface="Helvetica Neue Light" panose="02000403000000020004" pitchFamily="2" charset="0"/>
                  <a:ea typeface="Helvetica Neue Light" panose="02000403000000020004" pitchFamily="2" charset="0"/>
                </a:rPr>
                <a:t>1 000</a:t>
              </a:r>
            </a:p>
          </p:txBody>
        </p:sp>
        <p:sp>
          <p:nvSpPr>
            <p:cNvPr id="26" name="TextBox 25">
              <a:extLst>
                <a:ext uri="{FF2B5EF4-FFF2-40B4-BE49-F238E27FC236}">
                  <a16:creationId xmlns:a16="http://schemas.microsoft.com/office/drawing/2014/main" id="{95799495-95D7-31BB-79F3-2533DA93C4DA}"/>
                </a:ext>
              </a:extLst>
            </p:cNvPr>
            <p:cNvSpPr txBox="1"/>
            <p:nvPr/>
          </p:nvSpPr>
          <p:spPr>
            <a:xfrm>
              <a:off x="3234788" y="3246948"/>
              <a:ext cx="675185" cy="338554"/>
            </a:xfrm>
            <a:prstGeom prst="rect">
              <a:avLst/>
            </a:prstGeom>
            <a:noFill/>
          </p:spPr>
          <p:txBody>
            <a:bodyPr wrap="none" rtlCol="0">
              <a:spAutoFit/>
            </a:bodyPr>
            <a:lstStyle/>
            <a:p>
              <a:pPr algn="ctr"/>
              <a:r>
                <a:rPr lang="ru-RU" sz="800" dirty="0">
                  <a:latin typeface="Helvetica Neue Light" panose="02000403000000020004" pitchFamily="2" charset="0"/>
                  <a:ea typeface="Helvetica Neue Light" panose="02000403000000020004" pitchFamily="2" charset="0"/>
                </a:rPr>
                <a:t>Караганда</a:t>
              </a:r>
            </a:p>
            <a:p>
              <a:pPr algn="ctr"/>
              <a:r>
                <a:rPr lang="ru-RU" sz="800" dirty="0">
                  <a:latin typeface="Helvetica Neue Light" panose="02000403000000020004" pitchFamily="2" charset="0"/>
                  <a:ea typeface="Helvetica Neue Light" panose="02000403000000020004" pitchFamily="2" charset="0"/>
                </a:rPr>
                <a:t>150</a:t>
              </a:r>
            </a:p>
          </p:txBody>
        </p:sp>
        <p:sp>
          <p:nvSpPr>
            <p:cNvPr id="27" name="TextBox 26">
              <a:extLst>
                <a:ext uri="{FF2B5EF4-FFF2-40B4-BE49-F238E27FC236}">
                  <a16:creationId xmlns:a16="http://schemas.microsoft.com/office/drawing/2014/main" id="{D2CE6C8E-2945-FC21-AEAF-345CBAB79C02}"/>
                </a:ext>
              </a:extLst>
            </p:cNvPr>
            <p:cNvSpPr txBox="1"/>
            <p:nvPr/>
          </p:nvSpPr>
          <p:spPr>
            <a:xfrm>
              <a:off x="1353260" y="2816061"/>
              <a:ext cx="513282" cy="338554"/>
            </a:xfrm>
            <a:prstGeom prst="rect">
              <a:avLst/>
            </a:prstGeom>
            <a:noFill/>
          </p:spPr>
          <p:txBody>
            <a:bodyPr wrap="none" rtlCol="0">
              <a:spAutoFit/>
            </a:bodyPr>
            <a:lstStyle/>
            <a:p>
              <a:pPr algn="ctr"/>
              <a:r>
                <a:rPr lang="ru-RU" sz="800" dirty="0">
                  <a:latin typeface="Helvetica Neue Light" panose="02000403000000020004" pitchFamily="2" charset="0"/>
                  <a:ea typeface="Helvetica Neue Light" panose="02000403000000020004" pitchFamily="2" charset="0"/>
                </a:rPr>
                <a:t>Актобе</a:t>
              </a:r>
            </a:p>
            <a:p>
              <a:pPr algn="ctr"/>
              <a:r>
                <a:rPr lang="ru-RU" sz="800" dirty="0">
                  <a:latin typeface="Helvetica Neue Light" panose="02000403000000020004" pitchFamily="2" charset="0"/>
                  <a:ea typeface="Helvetica Neue Light" panose="02000403000000020004" pitchFamily="2" charset="0"/>
                </a:rPr>
                <a:t>450</a:t>
              </a:r>
            </a:p>
          </p:txBody>
        </p:sp>
        <p:sp>
          <p:nvSpPr>
            <p:cNvPr id="28" name="TextBox 27">
              <a:extLst>
                <a:ext uri="{FF2B5EF4-FFF2-40B4-BE49-F238E27FC236}">
                  <a16:creationId xmlns:a16="http://schemas.microsoft.com/office/drawing/2014/main" id="{6241EE80-7A9B-4F3C-329B-6465250B7547}"/>
                </a:ext>
              </a:extLst>
            </p:cNvPr>
            <p:cNvSpPr txBox="1"/>
            <p:nvPr/>
          </p:nvSpPr>
          <p:spPr>
            <a:xfrm>
              <a:off x="1807172" y="3238720"/>
              <a:ext cx="1074213" cy="675194"/>
            </a:xfrm>
            <a:prstGeom prst="rect">
              <a:avLst/>
            </a:prstGeom>
            <a:noFill/>
          </p:spPr>
          <p:txBody>
            <a:bodyPr wrap="none" rtlCol="0">
              <a:spAutoFit/>
            </a:bodyPr>
            <a:lstStyle/>
            <a:p>
              <a:pPr algn="ctr"/>
              <a:r>
                <a:rPr lang="ru-RU" sz="800" dirty="0">
                  <a:solidFill>
                    <a:schemeClr val="tx1">
                      <a:lumMod val="85000"/>
                      <a:lumOff val="15000"/>
                    </a:schemeClr>
                  </a:solidFill>
                  <a:latin typeface="Helvetica Neue Light" panose="02000403000000020004" pitchFamily="2" charset="0"/>
                  <a:ea typeface="Helvetica Neue Light" panose="02000403000000020004" pitchFamily="2" charset="0"/>
                </a:rPr>
                <a:t>остальные </a:t>
              </a:r>
            </a:p>
            <a:p>
              <a:pPr algn="ctr"/>
              <a:r>
                <a:rPr lang="ru-RU" sz="800" dirty="0">
                  <a:solidFill>
                    <a:schemeClr val="tx1">
                      <a:lumMod val="85000"/>
                      <a:lumOff val="15000"/>
                    </a:schemeClr>
                  </a:solidFill>
                  <a:latin typeface="Helvetica Neue Light" panose="02000403000000020004" pitchFamily="2" charset="0"/>
                  <a:ea typeface="Helvetica Neue Light" panose="02000403000000020004" pitchFamily="2" charset="0"/>
                </a:rPr>
                <a:t>регионы РК</a:t>
              </a:r>
            </a:p>
            <a:p>
              <a:pPr algn="ctr"/>
              <a:r>
                <a:rPr lang="ru-RU" sz="800" dirty="0">
                  <a:solidFill>
                    <a:schemeClr val="tx1">
                      <a:lumMod val="85000"/>
                      <a:lumOff val="15000"/>
                    </a:schemeClr>
                  </a:solidFill>
                  <a:latin typeface="Helvetica Neue Light" panose="02000403000000020004" pitchFamily="2" charset="0"/>
                  <a:ea typeface="Helvetica Neue Light" panose="02000403000000020004" pitchFamily="2" charset="0"/>
                </a:rPr>
                <a:t>15 000</a:t>
              </a:r>
            </a:p>
          </p:txBody>
        </p:sp>
      </p:grpSp>
      <p:sp>
        <p:nvSpPr>
          <p:cNvPr id="34" name="Овал 33">
            <a:extLst>
              <a:ext uri="{FF2B5EF4-FFF2-40B4-BE49-F238E27FC236}">
                <a16:creationId xmlns:a16="http://schemas.microsoft.com/office/drawing/2014/main" id="{B97AF4DF-3F71-F7DC-5038-74155EC73CD9}"/>
              </a:ext>
            </a:extLst>
          </p:cNvPr>
          <p:cNvSpPr>
            <a:spLocks noChangeAspect="1"/>
          </p:cNvSpPr>
          <p:nvPr/>
        </p:nvSpPr>
        <p:spPr>
          <a:xfrm>
            <a:off x="8716821" y="763756"/>
            <a:ext cx="2682594" cy="2682594"/>
          </a:xfrm>
          <a:prstGeom prst="ellipse">
            <a:avLst/>
          </a:prstGeom>
          <a:noFill/>
          <a:ln w="50800" cmpd="dbl">
            <a:solidFill>
              <a:srgbClr val="B08222"/>
            </a:solidFill>
          </a:ln>
          <a:effectLst>
            <a:outerShdw blurRad="50800" dist="38100" algn="l"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a16="http://schemas.microsoft.com/office/drawing/2014/main" id="{19AAEA5D-E771-5006-6B72-AC720A47F662}"/>
              </a:ext>
            </a:extLst>
          </p:cNvPr>
          <p:cNvSpPr txBox="1"/>
          <p:nvPr/>
        </p:nvSpPr>
        <p:spPr>
          <a:xfrm>
            <a:off x="9062862" y="3742706"/>
            <a:ext cx="2411238" cy="1538883"/>
          </a:xfrm>
          <a:prstGeom prst="rect">
            <a:avLst/>
          </a:prstGeom>
          <a:noFill/>
        </p:spPr>
        <p:txBody>
          <a:bodyPr wrap="none" rtlCol="0">
            <a:spAutoFit/>
          </a:bodyPr>
          <a:lstStyle/>
          <a:p>
            <a:pPr algn="ctr">
              <a:defRPr/>
            </a:pPr>
            <a:r>
              <a:rPr lang="en-US" sz="1000" dirty="0">
                <a:solidFill>
                  <a:srgbClr val="B08222"/>
                </a:solidFill>
                <a:latin typeface="Helvetica Neue Light" panose="02000403000000020004" pitchFamily="2" charset="0"/>
                <a:ea typeface="Helvetica Neue Light" panose="02000403000000020004" pitchFamily="2" charset="0"/>
              </a:rPr>
              <a:t>SOM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t>
            </a:r>
            <a:r>
              <a:rPr kumimoji="0" lang="ru-RU" sz="6000" u="none" strike="noStrike" kern="1200" cap="none" spc="0" normalizeH="0" baseline="0" noProof="0" dirty="0">
                <a:ln>
                  <a:solidFill>
                    <a:srgbClr val="B08222"/>
                  </a:solidFill>
                </a:ln>
                <a:noFill/>
                <a:effectLst/>
                <a:uLnTx/>
                <a:uFillTx/>
                <a:latin typeface="Helvetica Neue Light" panose="02000403000000020004" pitchFamily="2" charset="0"/>
                <a:ea typeface="Helvetica Neue Light" panose="02000403000000020004" pitchFamily="2" charset="0"/>
              </a:rPr>
              <a:t>3,2</a:t>
            </a:r>
            <a:r>
              <a:rPr lang="ru-RU" sz="2000" dirty="0">
                <a:solidFill>
                  <a:srgbClr val="B08222"/>
                </a:solidFill>
                <a:latin typeface="Helvetica Neue Light" panose="02000403000000020004" pitchFamily="2" charset="0"/>
                <a:ea typeface="Helvetica Neue Light" panose="02000403000000020004" pitchFamily="2" charset="0"/>
              </a:rPr>
              <a:t>млн</a:t>
            </a:r>
            <a:endParaRPr kumimoji="0" lang="ru-RU" sz="2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планируемый ежегодный доход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по подпискам на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asterra.kz</a:t>
            </a:r>
          </a:p>
        </p:txBody>
      </p:sp>
      <p:sp>
        <p:nvSpPr>
          <p:cNvPr id="45" name="TextBox 44">
            <a:extLst>
              <a:ext uri="{FF2B5EF4-FFF2-40B4-BE49-F238E27FC236}">
                <a16:creationId xmlns:a16="http://schemas.microsoft.com/office/drawing/2014/main" id="{50637092-6E4B-4FFA-AB72-E844CF31B41D}"/>
              </a:ext>
            </a:extLst>
          </p:cNvPr>
          <p:cNvSpPr txBox="1"/>
          <p:nvPr/>
        </p:nvSpPr>
        <p:spPr>
          <a:xfrm>
            <a:off x="6412452" y="6455077"/>
            <a:ext cx="5614448" cy="246221"/>
          </a:xfrm>
          <a:prstGeom prst="rect">
            <a:avLst/>
          </a:prstGeom>
          <a:noFill/>
        </p:spPr>
        <p:txBody>
          <a:bodyPr wrap="square">
            <a:spAutoFit/>
          </a:bodyPr>
          <a:lstStyle/>
          <a:p>
            <a:r>
              <a:rPr lang="ru-RU" sz="1000" i="1" dirty="0">
                <a:solidFill>
                  <a:srgbClr val="B08222"/>
                </a:solidFill>
                <a:latin typeface="Helvetica Neue Light" panose="02000403000000020004" pitchFamily="2" charset="0"/>
                <a:ea typeface="Helvetica Neue Light" panose="02000403000000020004" pitchFamily="2" charset="0"/>
              </a:rPr>
              <a:t>*630 подписок х </a:t>
            </a:r>
            <a:r>
              <a:rPr lang="en-US" sz="1000" i="1" dirty="0">
                <a:solidFill>
                  <a:srgbClr val="B08222"/>
                </a:solidFill>
                <a:latin typeface="Helvetica Neue Light" panose="02000403000000020004" pitchFamily="2" charset="0"/>
                <a:ea typeface="Helvetica Neue Light" panose="02000403000000020004" pitchFamily="2" charset="0"/>
              </a:rPr>
              <a:t>200</a:t>
            </a:r>
            <a:r>
              <a:rPr lang="ru-RU" sz="1000" i="1" dirty="0">
                <a:solidFill>
                  <a:srgbClr val="B08222"/>
                </a:solidFill>
                <a:latin typeface="Helvetica Neue Light" panose="02000403000000020004" pitchFamily="2" charset="0"/>
                <a:ea typeface="Helvetica Neue Light" panose="02000403000000020004" pitchFamily="2" charset="0"/>
              </a:rPr>
              <a:t> тыс. тг ежемесячная подписка х 12 мес.= 1,5 млрд тенге</a:t>
            </a:r>
            <a:endParaRPr lang="ru-RU" sz="1000" i="1" dirty="0"/>
          </a:p>
        </p:txBody>
      </p:sp>
      <p:sp>
        <p:nvSpPr>
          <p:cNvPr id="48" name="Трапеция 47">
            <a:extLst>
              <a:ext uri="{FF2B5EF4-FFF2-40B4-BE49-F238E27FC236}">
                <a16:creationId xmlns:a16="http://schemas.microsoft.com/office/drawing/2014/main" id="{A7B8FF91-F715-846B-D306-159338BBA5F3}"/>
              </a:ext>
            </a:extLst>
          </p:cNvPr>
          <p:cNvSpPr/>
          <p:nvPr/>
        </p:nvSpPr>
        <p:spPr>
          <a:xfrm>
            <a:off x="762740" y="2871008"/>
            <a:ext cx="2422666" cy="1538883"/>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Трапеция 48">
            <a:extLst>
              <a:ext uri="{FF2B5EF4-FFF2-40B4-BE49-F238E27FC236}">
                <a16:creationId xmlns:a16="http://schemas.microsoft.com/office/drawing/2014/main" id="{2C153742-F04B-EA83-EA09-212A44F4FDB4}"/>
              </a:ext>
            </a:extLst>
          </p:cNvPr>
          <p:cNvSpPr/>
          <p:nvPr/>
        </p:nvSpPr>
        <p:spPr>
          <a:xfrm rot="5400000">
            <a:off x="7327469" y="1394747"/>
            <a:ext cx="1295152" cy="1483552"/>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8958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 descr="Free черно белое фото кольца Stock Photo">
            <a:extLst>
              <a:ext uri="{FF2B5EF4-FFF2-40B4-BE49-F238E27FC236}">
                <a16:creationId xmlns:a16="http://schemas.microsoft.com/office/drawing/2014/main" id="{EFD73CCA-9DBD-74B6-96EA-8A051DCED2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05545" y="5698049"/>
            <a:ext cx="1684931" cy="11232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CD8210-3EE2-49CA-1096-C7EE13EA077C}"/>
              </a:ext>
            </a:extLst>
          </p:cNvPr>
          <p:cNvSpPr txBox="1"/>
          <p:nvPr/>
        </p:nvSpPr>
        <p:spPr>
          <a:xfrm>
            <a:off x="606999" y="4313054"/>
            <a:ext cx="2876107" cy="1384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B08222"/>
                </a:solidFill>
                <a:latin typeface="Helvetica Neue Light" panose="02000403000000020004" pitchFamily="2" charset="0"/>
                <a:ea typeface="Helvetica Neue Light" panose="02000403000000020004" pitchFamily="2" charset="0"/>
              </a:rPr>
              <a:t>$</a:t>
            </a:r>
            <a:r>
              <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16,5</a:t>
            </a:r>
            <a:r>
              <a:rPr kumimoji="0" lang="ru-RU" sz="4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млн</a:t>
            </a:r>
          </a:p>
          <a:p>
            <a:pPr lvl="0" algn="ctr">
              <a:defRPr/>
            </a:pPr>
            <a:r>
              <a:rPr lang="ru-RU" sz="1200" dirty="0">
                <a:solidFill>
                  <a:srgbClr val="B08222"/>
                </a:solidFill>
                <a:latin typeface="Helvetica Neue Light" panose="02000403000000020004" pitchFamily="2" charset="0"/>
                <a:ea typeface="Helvetica Neue Light" panose="02000403000000020004" pitchFamily="2" charset="0"/>
              </a:rPr>
              <a:t>объем внутреннего потребления </a:t>
            </a:r>
            <a:endParaRPr lang="en-US" sz="1200" dirty="0">
              <a:solidFill>
                <a:srgbClr val="B08222"/>
              </a:solidFill>
              <a:latin typeface="Helvetica Neue Light" panose="02000403000000020004" pitchFamily="2" charset="0"/>
              <a:ea typeface="Helvetica Neue Light" panose="02000403000000020004" pitchFamily="2" charset="0"/>
            </a:endParaRPr>
          </a:p>
          <a:p>
            <a:pPr lvl="0" algn="ctr">
              <a:defRPr/>
            </a:pPr>
            <a:r>
              <a:rPr lang="ru-RU" sz="1200" dirty="0">
                <a:solidFill>
                  <a:srgbClr val="B08222"/>
                </a:solidFill>
                <a:latin typeface="Helvetica Neue Light" panose="02000403000000020004" pitchFamily="2" charset="0"/>
                <a:ea typeface="Helvetica Neue Light" panose="02000403000000020004" pitchFamily="2" charset="0"/>
              </a:rPr>
              <a:t>ювелирных изделий в Казахстане</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sp>
        <p:nvSpPr>
          <p:cNvPr id="6" name="TextBox 5">
            <a:extLst>
              <a:ext uri="{FF2B5EF4-FFF2-40B4-BE49-F238E27FC236}">
                <a16:creationId xmlns:a16="http://schemas.microsoft.com/office/drawing/2014/main" id="{F8B05C0C-90EF-A78A-0310-FAE5FE511898}"/>
              </a:ext>
            </a:extLst>
          </p:cNvPr>
          <p:cNvSpPr txBox="1"/>
          <p:nvPr/>
        </p:nvSpPr>
        <p:spPr>
          <a:xfrm>
            <a:off x="532011" y="1360640"/>
            <a:ext cx="2884123" cy="15388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TAM</a:t>
            </a:r>
            <a:endParaRPr kumimoji="0" lang="ru-RU" sz="1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lvl="0" algn="ctr">
              <a:defRPr/>
            </a:pPr>
            <a:r>
              <a:rPr lang="ru-RU" sz="4000" dirty="0">
                <a:solidFill>
                  <a:srgbClr val="B08222"/>
                </a:solidFill>
                <a:latin typeface="Helvetica Neue Light" panose="02000403000000020004" pitchFamily="2" charset="0"/>
                <a:ea typeface="Helvetica Neue Light" panose="02000403000000020004" pitchFamily="2" charset="0"/>
              </a:rPr>
              <a:t>$</a:t>
            </a:r>
            <a:r>
              <a:rPr lang="ru-RU" sz="6000" dirty="0">
                <a:solidFill>
                  <a:srgbClr val="B08222"/>
                </a:solidFill>
                <a:latin typeface="Helvetica Neue Light" panose="02000403000000020004" pitchFamily="2" charset="0"/>
                <a:ea typeface="Helvetica Neue Light" panose="02000403000000020004" pitchFamily="2" charset="0"/>
              </a:rPr>
              <a:t>9,0</a:t>
            </a:r>
            <a:r>
              <a:rPr lang="ru-RU" sz="4000" dirty="0">
                <a:solidFill>
                  <a:srgbClr val="B08222"/>
                </a:solidFill>
                <a:latin typeface="Helvetica Neue Light" panose="02000403000000020004" pitchFamily="2" charset="0"/>
                <a:ea typeface="Helvetica Neue Light" panose="02000403000000020004" pitchFamily="2" charset="0"/>
              </a:rPr>
              <a:t>млн</a:t>
            </a:r>
            <a:endParaRPr lang="ru-RU" sz="6000" dirty="0">
              <a:solidFill>
                <a:srgbClr val="B08222"/>
              </a:solidFill>
              <a:latin typeface="Helvetica Neue Light" panose="02000403000000020004" pitchFamily="2" charset="0"/>
              <a:ea typeface="Helvetica Neue Light" panose="02000403000000020004" pitchFamily="2" charset="0"/>
            </a:endParaRPr>
          </a:p>
          <a:p>
            <a:pPr lvl="0" algn="ctr">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оборот 55% магазинов нуждающихся </a:t>
            </a:r>
            <a:endPar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в расширении каналов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e-commerce</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sp>
        <p:nvSpPr>
          <p:cNvPr id="7" name="TextBox 6">
            <a:extLst>
              <a:ext uri="{FF2B5EF4-FFF2-40B4-BE49-F238E27FC236}">
                <a16:creationId xmlns:a16="http://schemas.microsoft.com/office/drawing/2014/main" id="{C28C404C-EE9A-9629-C5F3-F4622B2EA105}"/>
              </a:ext>
            </a:extLst>
          </p:cNvPr>
          <p:cNvSpPr txBox="1"/>
          <p:nvPr/>
        </p:nvSpPr>
        <p:spPr>
          <a:xfrm>
            <a:off x="5056014" y="1360640"/>
            <a:ext cx="2448106" cy="1538883"/>
          </a:xfrm>
          <a:prstGeom prst="rect">
            <a:avLst/>
          </a:prstGeom>
          <a:noFill/>
        </p:spPr>
        <p:txBody>
          <a:bodyPr wrap="none" rtlCol="0">
            <a:spAutoFit/>
          </a:bodyPr>
          <a:lstStyle/>
          <a:p>
            <a:pPr algn="ctr">
              <a:defRPr/>
            </a:pPr>
            <a:r>
              <a:rPr lang="en-US" sz="1000" dirty="0">
                <a:solidFill>
                  <a:srgbClr val="B08222"/>
                </a:solidFill>
                <a:latin typeface="Helvetica Neue Light" panose="02000403000000020004" pitchFamily="2" charset="0"/>
                <a:ea typeface="Helvetica Neue Light" panose="02000403000000020004" pitchFamily="2" charset="0"/>
              </a:rPr>
              <a:t>SAM</a:t>
            </a:r>
          </a:p>
          <a:p>
            <a:pPr algn="ctr">
              <a:defRPr/>
            </a:pPr>
            <a:r>
              <a:rPr lang="ru-RU" sz="4000" dirty="0">
                <a:solidFill>
                  <a:srgbClr val="B08222"/>
                </a:solidFill>
                <a:latin typeface="Helvetica Neue Light" panose="02000403000000020004" pitchFamily="2" charset="0"/>
                <a:ea typeface="Helvetica Neue Light" panose="02000403000000020004" pitchFamily="2" charset="0"/>
              </a:rPr>
              <a:t>$</a:t>
            </a:r>
            <a:r>
              <a:rPr lang="ru-RU" sz="6000" dirty="0">
                <a:solidFill>
                  <a:srgbClr val="B08222"/>
                </a:solidFill>
                <a:latin typeface="Helvetica Neue Light" panose="02000403000000020004" pitchFamily="2" charset="0"/>
                <a:ea typeface="Helvetica Neue Light" panose="02000403000000020004" pitchFamily="2" charset="0"/>
              </a:rPr>
              <a:t>3,6</a:t>
            </a:r>
            <a:r>
              <a:rPr lang="ru-RU" sz="4000" dirty="0">
                <a:solidFill>
                  <a:srgbClr val="B08222"/>
                </a:solidFill>
                <a:latin typeface="Helvetica Neue Light" panose="02000403000000020004" pitchFamily="2" charset="0"/>
                <a:ea typeface="Helvetica Neue Light" panose="02000403000000020004" pitchFamily="2" charset="0"/>
              </a:rPr>
              <a:t>млн</a:t>
            </a:r>
            <a:endPar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оборот магазинов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готовых стать партнерами</a:t>
            </a:r>
          </a:p>
        </p:txBody>
      </p:sp>
      <p:sp>
        <p:nvSpPr>
          <p:cNvPr id="8" name="TextBox 7">
            <a:extLst>
              <a:ext uri="{FF2B5EF4-FFF2-40B4-BE49-F238E27FC236}">
                <a16:creationId xmlns:a16="http://schemas.microsoft.com/office/drawing/2014/main" id="{BDD0A481-7DF4-A912-294C-80C486D077C7}"/>
              </a:ext>
            </a:extLst>
          </p:cNvPr>
          <p:cNvSpPr txBox="1"/>
          <p:nvPr/>
        </p:nvSpPr>
        <p:spPr>
          <a:xfrm>
            <a:off x="9144000" y="1268307"/>
            <a:ext cx="2448106" cy="1723549"/>
          </a:xfrm>
          <a:prstGeom prst="rect">
            <a:avLst/>
          </a:prstGeom>
          <a:noFill/>
        </p:spPr>
        <p:txBody>
          <a:bodyPr wrap="none" rtlCol="0">
            <a:spAutoFit/>
          </a:bodyPr>
          <a:lstStyle/>
          <a:p>
            <a:pPr algn="ctr">
              <a:defRPr/>
            </a:pPr>
            <a:r>
              <a:rPr lang="en-US" sz="1000" dirty="0">
                <a:solidFill>
                  <a:srgbClr val="B08222"/>
                </a:solidFill>
                <a:latin typeface="Helvetica Neue Light" panose="02000403000000020004" pitchFamily="2" charset="0"/>
                <a:ea typeface="Helvetica Neue Light" panose="02000403000000020004" pitchFamily="2" charset="0"/>
              </a:rPr>
              <a:t>SOM</a:t>
            </a:r>
          </a:p>
          <a:p>
            <a:pPr algn="ctr">
              <a:defRPr/>
            </a:pPr>
            <a:r>
              <a:rPr lang="ru-RU" sz="4000" dirty="0">
                <a:solidFill>
                  <a:srgbClr val="B08222"/>
                </a:solidFill>
                <a:latin typeface="Helvetica Neue Light" panose="02000403000000020004" pitchFamily="2" charset="0"/>
                <a:ea typeface="Helvetica Neue Light" panose="02000403000000020004" pitchFamily="2" charset="0"/>
              </a:rPr>
              <a:t>$</a:t>
            </a:r>
            <a:r>
              <a:rPr lang="ru-RU" sz="6000" dirty="0">
                <a:solidFill>
                  <a:srgbClr val="B08222"/>
                </a:solidFill>
                <a:latin typeface="Helvetica Neue Light" panose="02000403000000020004" pitchFamily="2" charset="0"/>
                <a:ea typeface="Helvetica Neue Light" panose="02000403000000020004" pitchFamily="2" charset="0"/>
              </a:rPr>
              <a:t>3,0</a:t>
            </a:r>
            <a:r>
              <a:rPr lang="ru-RU" sz="4000" dirty="0">
                <a:solidFill>
                  <a:srgbClr val="B08222"/>
                </a:solidFill>
                <a:latin typeface="Helvetica Neue Light" panose="02000403000000020004" pitchFamily="2" charset="0"/>
                <a:ea typeface="Helvetica Neue Light" panose="02000403000000020004" pitchFamily="2" charset="0"/>
              </a:rPr>
              <a:t>млн</a:t>
            </a:r>
            <a:endParaRPr kumimoji="0" lang="ru-RU" sz="6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оборот</a:t>
            </a: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 магазинов, готовых</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оплачивать КВ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asterra.kz</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97718" y="4097003"/>
            <a:ext cx="4396564" cy="1428883"/>
          </a:xfrm>
          <a:prstGeom prst="rect">
            <a:avLst/>
          </a:prstGeom>
          <a:noFill/>
          <a:extLst>
            <a:ext uri="{909E8E84-426E-40DD-AFC4-6F175D3DCCD1}">
              <a14:hiddenFill xmlns:a14="http://schemas.microsoft.com/office/drawing/2010/main">
                <a:solidFill>
                  <a:srgbClr val="FFFFFF"/>
                </a:solidFill>
              </a14:hiddenFill>
            </a:ext>
          </a:extLst>
        </p:spPr>
      </p:pic>
      <p:sp>
        <p:nvSpPr>
          <p:cNvPr id="11" name="Трапеция 10">
            <a:extLst>
              <a:ext uri="{FF2B5EF4-FFF2-40B4-BE49-F238E27FC236}">
                <a16:creationId xmlns:a16="http://schemas.microsoft.com/office/drawing/2014/main" id="{EC6FB662-A34F-A0B9-7B13-CE4910CE7BCD}"/>
              </a:ext>
            </a:extLst>
          </p:cNvPr>
          <p:cNvSpPr/>
          <p:nvPr/>
        </p:nvSpPr>
        <p:spPr>
          <a:xfrm rot="5400000">
            <a:off x="3588498" y="1317549"/>
            <a:ext cx="1295152" cy="1625064"/>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Трапеция 18">
            <a:extLst>
              <a:ext uri="{FF2B5EF4-FFF2-40B4-BE49-F238E27FC236}">
                <a16:creationId xmlns:a16="http://schemas.microsoft.com/office/drawing/2014/main" id="{0C22B125-5FDE-C125-161B-66F51902E856}"/>
              </a:ext>
            </a:extLst>
          </p:cNvPr>
          <p:cNvSpPr/>
          <p:nvPr/>
        </p:nvSpPr>
        <p:spPr>
          <a:xfrm>
            <a:off x="762740" y="2871008"/>
            <a:ext cx="2422666" cy="1538883"/>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Трапеция 21">
            <a:extLst>
              <a:ext uri="{FF2B5EF4-FFF2-40B4-BE49-F238E27FC236}">
                <a16:creationId xmlns:a16="http://schemas.microsoft.com/office/drawing/2014/main" id="{861C6163-FE60-2F03-4A2A-D0A82A5276F3}"/>
              </a:ext>
            </a:extLst>
          </p:cNvPr>
          <p:cNvSpPr/>
          <p:nvPr/>
        </p:nvSpPr>
        <p:spPr>
          <a:xfrm rot="5400000">
            <a:off x="7676484" y="1317549"/>
            <a:ext cx="1295152" cy="1625064"/>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C5CD01D4-2B39-6410-1952-632D42033E8A}"/>
              </a:ext>
            </a:extLst>
          </p:cNvPr>
          <p:cNvSpPr txBox="1"/>
          <p:nvPr/>
        </p:nvSpPr>
        <p:spPr>
          <a:xfrm>
            <a:off x="9136592" y="3989344"/>
            <a:ext cx="2411237"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t>
            </a:r>
            <a:r>
              <a:rPr kumimoji="0" lang="ru-RU" sz="6000" u="none" strike="noStrike" kern="1200" cap="none" spc="0" normalizeH="0" baseline="0" noProof="0" dirty="0">
                <a:ln>
                  <a:solidFill>
                    <a:srgbClr val="B08222"/>
                  </a:solidFill>
                </a:ln>
                <a:noFill/>
                <a:effectLst/>
                <a:uLnTx/>
                <a:uFillTx/>
                <a:latin typeface="Helvetica Neue Light" panose="02000403000000020004" pitchFamily="2" charset="0"/>
                <a:ea typeface="Helvetica Neue Light" panose="02000403000000020004" pitchFamily="2" charset="0"/>
              </a:rPr>
              <a:t>60</a:t>
            </a:r>
            <a:r>
              <a:rPr lang="ru-RU" sz="2000" dirty="0">
                <a:solidFill>
                  <a:srgbClr val="B08222"/>
                </a:solidFill>
                <a:latin typeface="Helvetica Neue Light" panose="02000403000000020004" pitchFamily="2" charset="0"/>
                <a:ea typeface="Helvetica Neue Light" panose="02000403000000020004" pitchFamily="2" charset="0"/>
              </a:rPr>
              <a:t>тыс.</a:t>
            </a:r>
            <a:endParaRPr kumimoji="0" lang="ru-RU" sz="20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планируемый ежегодный доход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по КВ </a:t>
            </a:r>
            <a:r>
              <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rPr>
              <a:t>asterra.kz</a:t>
            </a:r>
            <a:endParaRPr kumimoji="0" lang="ru-RU"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(2,0% от каждой транзакции)</a:t>
            </a:r>
            <a:endParaRPr kumimoji="0" lang="en-US" sz="120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endParaRPr>
          </a:p>
        </p:txBody>
      </p:sp>
      <p:sp>
        <p:nvSpPr>
          <p:cNvPr id="25" name="Трапеция 24">
            <a:extLst>
              <a:ext uri="{FF2B5EF4-FFF2-40B4-BE49-F238E27FC236}">
                <a16:creationId xmlns:a16="http://schemas.microsoft.com/office/drawing/2014/main" id="{3D767A39-BCE1-C14B-8CED-D904F1699FC8}"/>
              </a:ext>
            </a:extLst>
          </p:cNvPr>
          <p:cNvSpPr/>
          <p:nvPr/>
        </p:nvSpPr>
        <p:spPr>
          <a:xfrm flipV="1">
            <a:off x="9156720" y="2774171"/>
            <a:ext cx="2422666" cy="1538883"/>
          </a:xfrm>
          <a:prstGeom prst="trapezoid">
            <a:avLst/>
          </a:prstGeom>
          <a:gradFill>
            <a:gsLst>
              <a:gs pos="0">
                <a:srgbClr val="BEB450">
                  <a:alpha val="8000"/>
                </a:srgbClr>
              </a:gs>
              <a:gs pos="100000">
                <a:srgbClr val="B082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C0CA3C40-01F5-F27C-06AE-A343726A658D}"/>
              </a:ext>
            </a:extLst>
          </p:cNvPr>
          <p:cNvSpPr txBox="1"/>
          <p:nvPr/>
        </p:nvSpPr>
        <p:spPr>
          <a:xfrm>
            <a:off x="4387849" y="245150"/>
            <a:ext cx="341632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ПОТЕНЦИАЛ </a:t>
            </a:r>
            <a:r>
              <a:rPr lang="ru-RU" sz="2400" dirty="0">
                <a:solidFill>
                  <a:srgbClr val="B08222"/>
                </a:solidFill>
                <a:latin typeface="Helvetica Neue Light" panose="02000403000000020004" pitchFamily="2" charset="0"/>
                <a:ea typeface="Helvetica Neue Light" panose="02000403000000020004" pitchFamily="2" charset="0"/>
              </a:rPr>
              <a:t>РЫНКА</a:t>
            </a: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(комиссионное вознаграждение </a:t>
            </a:r>
            <a:r>
              <a:rPr kumimoji="0" lang="en-US"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ASTERRA.KZ</a:t>
            </a: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a:t>
            </a:r>
          </a:p>
        </p:txBody>
      </p:sp>
    </p:spTree>
    <p:extLst>
      <p:ext uri="{BB962C8B-B14F-4D97-AF65-F5344CB8AC3E}">
        <p14:creationId xmlns:p14="http://schemas.microsoft.com/office/powerpoint/2010/main" val="143444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C0CA3C40-01F5-F27C-06AE-A343726A658D}"/>
              </a:ext>
            </a:extLst>
          </p:cNvPr>
          <p:cNvSpPr txBox="1"/>
          <p:nvPr/>
        </p:nvSpPr>
        <p:spPr>
          <a:xfrm>
            <a:off x="4744518" y="245150"/>
            <a:ext cx="270298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ЭТАПЫ ПРОЕКТА</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grpSp>
        <p:nvGrpSpPr>
          <p:cNvPr id="90" name="Группа 89">
            <a:extLst>
              <a:ext uri="{FF2B5EF4-FFF2-40B4-BE49-F238E27FC236}">
                <a16:creationId xmlns:a16="http://schemas.microsoft.com/office/drawing/2014/main" id="{4F7FD16F-D97B-3EA2-74CE-D50AB8828434}"/>
              </a:ext>
            </a:extLst>
          </p:cNvPr>
          <p:cNvGrpSpPr/>
          <p:nvPr/>
        </p:nvGrpSpPr>
        <p:grpSpPr>
          <a:xfrm>
            <a:off x="1509712" y="4257591"/>
            <a:ext cx="9027159" cy="213404"/>
            <a:chOff x="1509712" y="4257591"/>
            <a:chExt cx="9027159" cy="213404"/>
          </a:xfrm>
        </p:grpSpPr>
        <p:cxnSp>
          <p:nvCxnSpPr>
            <p:cNvPr id="14" name="Straight Connector 57">
              <a:extLst>
                <a:ext uri="{FF2B5EF4-FFF2-40B4-BE49-F238E27FC236}">
                  <a16:creationId xmlns:a16="http://schemas.microsoft.com/office/drawing/2014/main" id="{C38F19D7-FA02-8EF8-40ED-9CAF60727710}"/>
                </a:ext>
              </a:extLst>
            </p:cNvPr>
            <p:cNvCxnSpPr/>
            <p:nvPr/>
          </p:nvCxnSpPr>
          <p:spPr bwMode="auto">
            <a:xfrm>
              <a:off x="8188488" y="4357682"/>
              <a:ext cx="2348383" cy="0"/>
            </a:xfrm>
            <a:prstGeom prst="line">
              <a:avLst/>
            </a:prstGeom>
            <a:solidFill>
              <a:schemeClr val="accent1"/>
            </a:solidFill>
            <a:ln w="57150" cap="flat" cmpd="sng" algn="ctr">
              <a:solidFill>
                <a:srgbClr val="B08222"/>
              </a:solidFill>
              <a:prstDash val="solid"/>
              <a:miter lim="400000"/>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56">
              <a:extLst>
                <a:ext uri="{FF2B5EF4-FFF2-40B4-BE49-F238E27FC236}">
                  <a16:creationId xmlns:a16="http://schemas.microsoft.com/office/drawing/2014/main" id="{4A1BBC7E-2127-877B-BAA1-4E728AC72C96}"/>
                </a:ext>
              </a:extLst>
            </p:cNvPr>
            <p:cNvCxnSpPr/>
            <p:nvPr/>
          </p:nvCxnSpPr>
          <p:spPr bwMode="auto">
            <a:xfrm>
              <a:off x="5373638" y="4357682"/>
              <a:ext cx="2837512" cy="1889"/>
            </a:xfrm>
            <a:prstGeom prst="line">
              <a:avLst/>
            </a:prstGeom>
            <a:solidFill>
              <a:schemeClr val="accent1"/>
            </a:solidFill>
            <a:ln w="57150" cap="flat" cmpd="sng" algn="ctr">
              <a:solidFill>
                <a:srgbClr val="B0822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2">
              <a:extLst>
                <a:ext uri="{FF2B5EF4-FFF2-40B4-BE49-F238E27FC236}">
                  <a16:creationId xmlns:a16="http://schemas.microsoft.com/office/drawing/2014/main" id="{ABFEC700-1D68-5163-6290-420D64BE3867}"/>
                </a:ext>
              </a:extLst>
            </p:cNvPr>
            <p:cNvCxnSpPr/>
            <p:nvPr/>
          </p:nvCxnSpPr>
          <p:spPr bwMode="auto">
            <a:xfrm>
              <a:off x="1588086" y="4358626"/>
              <a:ext cx="3713788" cy="0"/>
            </a:xfrm>
            <a:prstGeom prst="line">
              <a:avLst/>
            </a:prstGeom>
            <a:solidFill>
              <a:schemeClr val="accent1"/>
            </a:solidFill>
            <a:ln w="57150" cap="flat" cmpd="sng" algn="ctr">
              <a:solidFill>
                <a:srgbClr val="B0822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Oval 3">
              <a:extLst>
                <a:ext uri="{FF2B5EF4-FFF2-40B4-BE49-F238E27FC236}">
                  <a16:creationId xmlns:a16="http://schemas.microsoft.com/office/drawing/2014/main" id="{D4108B14-CA27-B350-E9B6-BFBF342C16F8}"/>
                </a:ext>
              </a:extLst>
            </p:cNvPr>
            <p:cNvSpPr>
              <a:spLocks noChangeArrowheads="1"/>
            </p:cNvSpPr>
            <p:nvPr/>
          </p:nvSpPr>
          <p:spPr bwMode="auto">
            <a:xfrm>
              <a:off x="1509712" y="4257591"/>
              <a:ext cx="214348"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18" name="Oval 42">
              <a:extLst>
                <a:ext uri="{FF2B5EF4-FFF2-40B4-BE49-F238E27FC236}">
                  <a16:creationId xmlns:a16="http://schemas.microsoft.com/office/drawing/2014/main" id="{AD2872D4-7B0F-EE2E-687D-F81610657387}"/>
                </a:ext>
              </a:extLst>
            </p:cNvPr>
            <p:cNvSpPr>
              <a:spLocks noChangeArrowheads="1"/>
            </p:cNvSpPr>
            <p:nvPr/>
          </p:nvSpPr>
          <p:spPr bwMode="auto">
            <a:xfrm>
              <a:off x="2254736" y="4257591"/>
              <a:ext cx="213403"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20" name="Oval 43">
              <a:extLst>
                <a:ext uri="{FF2B5EF4-FFF2-40B4-BE49-F238E27FC236}">
                  <a16:creationId xmlns:a16="http://schemas.microsoft.com/office/drawing/2014/main" id="{AA5E749B-FD7A-8CC6-43D5-461F9F994103}"/>
                </a:ext>
              </a:extLst>
            </p:cNvPr>
            <p:cNvSpPr>
              <a:spLocks noChangeArrowheads="1"/>
            </p:cNvSpPr>
            <p:nvPr/>
          </p:nvSpPr>
          <p:spPr bwMode="auto">
            <a:xfrm>
              <a:off x="9700253" y="4257591"/>
              <a:ext cx="214348"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23" name="Oval 44">
              <a:extLst>
                <a:ext uri="{FF2B5EF4-FFF2-40B4-BE49-F238E27FC236}">
                  <a16:creationId xmlns:a16="http://schemas.microsoft.com/office/drawing/2014/main" id="{EC0F0C90-0F6A-6CA2-3199-C9C3ED39C599}"/>
                </a:ext>
              </a:extLst>
            </p:cNvPr>
            <p:cNvSpPr>
              <a:spLocks noChangeArrowheads="1"/>
            </p:cNvSpPr>
            <p:nvPr/>
          </p:nvSpPr>
          <p:spPr bwMode="auto">
            <a:xfrm>
              <a:off x="2998816" y="4257591"/>
              <a:ext cx="214347" cy="213404"/>
            </a:xfrm>
            <a:prstGeom prst="ellipse">
              <a:avLst/>
            </a:prstGeom>
            <a:solidFill>
              <a:srgbClr val="B08222"/>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27" name="Oval 45">
              <a:extLst>
                <a:ext uri="{FF2B5EF4-FFF2-40B4-BE49-F238E27FC236}">
                  <a16:creationId xmlns:a16="http://schemas.microsoft.com/office/drawing/2014/main" id="{1F5785A1-3D06-E920-E0FF-3E2525E278AC}"/>
                </a:ext>
              </a:extLst>
            </p:cNvPr>
            <p:cNvSpPr>
              <a:spLocks noChangeArrowheads="1"/>
            </p:cNvSpPr>
            <p:nvPr/>
          </p:nvSpPr>
          <p:spPr bwMode="auto">
            <a:xfrm>
              <a:off x="3743839" y="4257591"/>
              <a:ext cx="213403"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28" name="Oval 46">
              <a:extLst>
                <a:ext uri="{FF2B5EF4-FFF2-40B4-BE49-F238E27FC236}">
                  <a16:creationId xmlns:a16="http://schemas.microsoft.com/office/drawing/2014/main" id="{1E4AAE7A-2872-4D01-B77C-F15601D478E4}"/>
                </a:ext>
              </a:extLst>
            </p:cNvPr>
            <p:cNvSpPr>
              <a:spLocks noChangeArrowheads="1"/>
            </p:cNvSpPr>
            <p:nvPr/>
          </p:nvSpPr>
          <p:spPr bwMode="auto">
            <a:xfrm>
              <a:off x="4487919" y="4257591"/>
              <a:ext cx="214348"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0" name="Oval 49">
              <a:extLst>
                <a:ext uri="{FF2B5EF4-FFF2-40B4-BE49-F238E27FC236}">
                  <a16:creationId xmlns:a16="http://schemas.microsoft.com/office/drawing/2014/main" id="{AC70D1CF-36DC-25E2-A9E9-F79509717BDC}"/>
                </a:ext>
              </a:extLst>
            </p:cNvPr>
            <p:cNvSpPr>
              <a:spLocks noChangeArrowheads="1"/>
            </p:cNvSpPr>
            <p:nvPr/>
          </p:nvSpPr>
          <p:spPr bwMode="auto">
            <a:xfrm>
              <a:off x="8956173" y="4257591"/>
              <a:ext cx="213403"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1" name="Oval 50">
              <a:extLst>
                <a:ext uri="{FF2B5EF4-FFF2-40B4-BE49-F238E27FC236}">
                  <a16:creationId xmlns:a16="http://schemas.microsoft.com/office/drawing/2014/main" id="{2F4E8648-56FC-9456-1711-A61E4769C4E0}"/>
                </a:ext>
              </a:extLst>
            </p:cNvPr>
            <p:cNvSpPr>
              <a:spLocks noChangeArrowheads="1"/>
            </p:cNvSpPr>
            <p:nvPr/>
          </p:nvSpPr>
          <p:spPr bwMode="auto">
            <a:xfrm>
              <a:off x="5977023" y="4257591"/>
              <a:ext cx="214347"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2" name="Oval 51">
              <a:extLst>
                <a:ext uri="{FF2B5EF4-FFF2-40B4-BE49-F238E27FC236}">
                  <a16:creationId xmlns:a16="http://schemas.microsoft.com/office/drawing/2014/main" id="{38DD513E-F408-E89F-D182-D0823BC78399}"/>
                </a:ext>
              </a:extLst>
            </p:cNvPr>
            <p:cNvSpPr>
              <a:spLocks noChangeArrowheads="1"/>
            </p:cNvSpPr>
            <p:nvPr/>
          </p:nvSpPr>
          <p:spPr bwMode="auto">
            <a:xfrm>
              <a:off x="8211150" y="4257591"/>
              <a:ext cx="214347"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3" name="Oval 52">
              <a:extLst>
                <a:ext uri="{FF2B5EF4-FFF2-40B4-BE49-F238E27FC236}">
                  <a16:creationId xmlns:a16="http://schemas.microsoft.com/office/drawing/2014/main" id="{E676582C-1EF1-489D-1A6B-5DA0A062D55C}"/>
                </a:ext>
              </a:extLst>
            </p:cNvPr>
            <p:cNvSpPr>
              <a:spLocks noChangeArrowheads="1"/>
            </p:cNvSpPr>
            <p:nvPr/>
          </p:nvSpPr>
          <p:spPr bwMode="auto">
            <a:xfrm>
              <a:off x="7467071" y="4257591"/>
              <a:ext cx="213403"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4" name="Oval 53">
              <a:extLst>
                <a:ext uri="{FF2B5EF4-FFF2-40B4-BE49-F238E27FC236}">
                  <a16:creationId xmlns:a16="http://schemas.microsoft.com/office/drawing/2014/main" id="{63DE1367-AD82-CFA9-3B63-69B7694E11B3}"/>
                </a:ext>
              </a:extLst>
            </p:cNvPr>
            <p:cNvSpPr>
              <a:spLocks noChangeArrowheads="1"/>
            </p:cNvSpPr>
            <p:nvPr/>
          </p:nvSpPr>
          <p:spPr bwMode="auto">
            <a:xfrm>
              <a:off x="6722046" y="4257591"/>
              <a:ext cx="214348"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5" name="Oval 54">
              <a:extLst>
                <a:ext uri="{FF2B5EF4-FFF2-40B4-BE49-F238E27FC236}">
                  <a16:creationId xmlns:a16="http://schemas.microsoft.com/office/drawing/2014/main" id="{E749CEC3-6FCD-EB73-2FD5-F4DF1049B7F4}"/>
                </a:ext>
              </a:extLst>
            </p:cNvPr>
            <p:cNvSpPr>
              <a:spLocks noChangeArrowheads="1"/>
            </p:cNvSpPr>
            <p:nvPr/>
          </p:nvSpPr>
          <p:spPr bwMode="auto">
            <a:xfrm>
              <a:off x="5232943" y="4257591"/>
              <a:ext cx="214347"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grpSp>
      <p:sp>
        <p:nvSpPr>
          <p:cNvPr id="13" name="Freeform 8">
            <a:extLst>
              <a:ext uri="{FF2B5EF4-FFF2-40B4-BE49-F238E27FC236}">
                <a16:creationId xmlns:a16="http://schemas.microsoft.com/office/drawing/2014/main" id="{0014B39E-4792-E579-3010-128CECD4B60D}"/>
              </a:ext>
            </a:extLst>
          </p:cNvPr>
          <p:cNvSpPr>
            <a:spLocks/>
          </p:cNvSpPr>
          <p:nvPr/>
        </p:nvSpPr>
        <p:spPr bwMode="auto">
          <a:xfrm>
            <a:off x="3105989" y="3344933"/>
            <a:ext cx="2433272" cy="920657"/>
          </a:xfrm>
          <a:custGeom>
            <a:avLst/>
            <a:gdLst>
              <a:gd name="T0" fmla="*/ 0 w 9977120"/>
              <a:gd name="T1" fmla="*/ 1747520 h 1747520"/>
              <a:gd name="T2" fmla="*/ 1747520 w 9977120"/>
              <a:gd name="T3" fmla="*/ 0 h 1747520"/>
              <a:gd name="T4" fmla="*/ 9977120 w 9977120"/>
              <a:gd name="T5" fmla="*/ 0 h 1747520"/>
              <a:gd name="T6" fmla="*/ 0 60000 65536"/>
              <a:gd name="T7" fmla="*/ 0 60000 65536"/>
              <a:gd name="T8" fmla="*/ 0 60000 65536"/>
              <a:gd name="connsiteX0" fmla="*/ 0 w 5453974"/>
              <a:gd name="connsiteY0" fmla="*/ 1747520 h 1747520"/>
              <a:gd name="connsiteX1" fmla="*/ 1747520 w 5453974"/>
              <a:gd name="connsiteY1" fmla="*/ 0 h 1747520"/>
              <a:gd name="connsiteX2" fmla="*/ 5453974 w 5453974"/>
              <a:gd name="connsiteY2" fmla="*/ 0 h 1747520"/>
            </a:gdLst>
            <a:ahLst/>
            <a:cxnLst>
              <a:cxn ang="0">
                <a:pos x="connsiteX0" y="connsiteY0"/>
              </a:cxn>
              <a:cxn ang="0">
                <a:pos x="connsiteX1" y="connsiteY1"/>
              </a:cxn>
              <a:cxn ang="0">
                <a:pos x="connsiteX2" y="connsiteY2"/>
              </a:cxn>
            </a:cxnLst>
            <a:rect l="l" t="t" r="r" b="b"/>
            <a:pathLst>
              <a:path w="5453974" h="1747520">
                <a:moveTo>
                  <a:pt x="0" y="1747520"/>
                </a:moveTo>
                <a:lnTo>
                  <a:pt x="1747520" y="0"/>
                </a:lnTo>
                <a:lnTo>
                  <a:pt x="5453974" y="0"/>
                </a:lnTo>
              </a:path>
            </a:pathLst>
          </a:custGeom>
          <a:noFill/>
          <a:ln w="57150" cap="flat" cmpd="sng">
            <a:solidFill>
              <a:srgbClr val="B08222"/>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defRPr/>
            </a:pPr>
            <a:endParaRPr lang="en-US" sz="2250">
              <a:latin typeface="Helvetica Neue" charset="0"/>
              <a:ea typeface="Helvetica Neue" charset="0"/>
              <a:cs typeface="Helvetica Neue" charset="0"/>
              <a:sym typeface="Helvetica Neue" charset="0"/>
            </a:endParaRPr>
          </a:p>
        </p:txBody>
      </p:sp>
      <p:sp>
        <p:nvSpPr>
          <p:cNvPr id="36" name="Oval 65">
            <a:extLst>
              <a:ext uri="{FF2B5EF4-FFF2-40B4-BE49-F238E27FC236}">
                <a16:creationId xmlns:a16="http://schemas.microsoft.com/office/drawing/2014/main" id="{1F8ED4C6-6B30-74F3-8BC1-EDB389A82095}"/>
              </a:ext>
            </a:extLst>
          </p:cNvPr>
          <p:cNvSpPr>
            <a:spLocks noChangeArrowheads="1"/>
          </p:cNvSpPr>
          <p:nvPr/>
        </p:nvSpPr>
        <p:spPr bwMode="auto">
          <a:xfrm>
            <a:off x="3826461" y="3234455"/>
            <a:ext cx="214348"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37" name="Oval 66">
            <a:extLst>
              <a:ext uri="{FF2B5EF4-FFF2-40B4-BE49-F238E27FC236}">
                <a16:creationId xmlns:a16="http://schemas.microsoft.com/office/drawing/2014/main" id="{65932E12-0C9C-8B54-AC78-0E1D97A530F5}"/>
              </a:ext>
            </a:extLst>
          </p:cNvPr>
          <p:cNvSpPr>
            <a:spLocks noChangeArrowheads="1"/>
          </p:cNvSpPr>
          <p:nvPr/>
        </p:nvSpPr>
        <p:spPr bwMode="auto">
          <a:xfrm>
            <a:off x="4571485" y="3234455"/>
            <a:ext cx="214347"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41" name="Oval 71">
            <a:extLst>
              <a:ext uri="{FF2B5EF4-FFF2-40B4-BE49-F238E27FC236}">
                <a16:creationId xmlns:a16="http://schemas.microsoft.com/office/drawing/2014/main" id="{394D24FC-B476-FEE2-7622-1457A3AD1518}"/>
              </a:ext>
            </a:extLst>
          </p:cNvPr>
          <p:cNvSpPr>
            <a:spLocks noChangeArrowheads="1"/>
          </p:cNvSpPr>
          <p:nvPr/>
        </p:nvSpPr>
        <p:spPr bwMode="auto">
          <a:xfrm>
            <a:off x="5315565" y="3234455"/>
            <a:ext cx="214347" cy="213404"/>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grpSp>
        <p:nvGrpSpPr>
          <p:cNvPr id="88" name="Группа 87">
            <a:extLst>
              <a:ext uri="{FF2B5EF4-FFF2-40B4-BE49-F238E27FC236}">
                <a16:creationId xmlns:a16="http://schemas.microsoft.com/office/drawing/2014/main" id="{9E723638-5168-CEDE-F8D3-5D52CBA45A5F}"/>
              </a:ext>
            </a:extLst>
          </p:cNvPr>
          <p:cNvGrpSpPr/>
          <p:nvPr/>
        </p:nvGrpSpPr>
        <p:grpSpPr>
          <a:xfrm>
            <a:off x="5446601" y="2213578"/>
            <a:ext cx="4478641" cy="1053798"/>
            <a:chOff x="5304707" y="2387004"/>
            <a:chExt cx="4478641" cy="1053798"/>
          </a:xfrm>
        </p:grpSpPr>
        <p:sp>
          <p:nvSpPr>
            <p:cNvPr id="9" name="Freeform 9">
              <a:extLst>
                <a:ext uri="{FF2B5EF4-FFF2-40B4-BE49-F238E27FC236}">
                  <a16:creationId xmlns:a16="http://schemas.microsoft.com/office/drawing/2014/main" id="{AED6A1B9-DF40-9581-9ACC-DCE460F3EE6E}"/>
                </a:ext>
              </a:extLst>
            </p:cNvPr>
            <p:cNvSpPr>
              <a:spLocks/>
            </p:cNvSpPr>
            <p:nvPr/>
          </p:nvSpPr>
          <p:spPr bwMode="auto">
            <a:xfrm>
              <a:off x="5304707" y="2499372"/>
              <a:ext cx="4478641" cy="941430"/>
            </a:xfrm>
            <a:custGeom>
              <a:avLst/>
              <a:gdLst>
                <a:gd name="T0" fmla="*/ 0 w 10038080"/>
                <a:gd name="T1" fmla="*/ 1930400 h 1930400"/>
                <a:gd name="T2" fmla="*/ 1808480 w 10038080"/>
                <a:gd name="T3" fmla="*/ 0 h 1930400"/>
                <a:gd name="T4" fmla="*/ 10038080 w 10038080"/>
                <a:gd name="T5" fmla="*/ 0 h 1930400"/>
                <a:gd name="T6" fmla="*/ 0 60000 65536"/>
                <a:gd name="T7" fmla="*/ 0 60000 65536"/>
                <a:gd name="T8" fmla="*/ 0 60000 65536"/>
              </a:gdLst>
              <a:ahLst/>
              <a:cxnLst>
                <a:cxn ang="T6">
                  <a:pos x="T0" y="T1"/>
                </a:cxn>
                <a:cxn ang="T7">
                  <a:pos x="T2" y="T3"/>
                </a:cxn>
                <a:cxn ang="T8">
                  <a:pos x="T4" y="T5"/>
                </a:cxn>
              </a:cxnLst>
              <a:rect l="0" t="0" r="r" b="b"/>
              <a:pathLst>
                <a:path w="10038080" h="1930400">
                  <a:moveTo>
                    <a:pt x="0" y="1930400"/>
                  </a:moveTo>
                  <a:lnTo>
                    <a:pt x="1808480" y="0"/>
                  </a:lnTo>
                  <a:lnTo>
                    <a:pt x="10038080" y="0"/>
                  </a:lnTo>
                </a:path>
              </a:pathLst>
            </a:custGeom>
            <a:noFill/>
            <a:ln w="57150" cap="flat" cmpd="sng">
              <a:solidFill>
                <a:srgbClr val="B08222"/>
              </a:solidFill>
              <a:prstDash val="solid"/>
              <a:miter lim="4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defRPr/>
              </a:pPr>
              <a:endParaRPr lang="en-US" sz="2250">
                <a:latin typeface="Helvetica Neue" charset="0"/>
                <a:ea typeface="Helvetica Neue" charset="0"/>
                <a:cs typeface="Helvetica Neue" charset="0"/>
                <a:sym typeface="Helvetica Neue" charset="0"/>
              </a:endParaRPr>
            </a:p>
          </p:txBody>
        </p:sp>
        <p:sp>
          <p:nvSpPr>
            <p:cNvPr id="43" name="Oval 77">
              <a:extLst>
                <a:ext uri="{FF2B5EF4-FFF2-40B4-BE49-F238E27FC236}">
                  <a16:creationId xmlns:a16="http://schemas.microsoft.com/office/drawing/2014/main" id="{10D5720F-EDDA-D9BD-3CA3-5268819C07EE}"/>
                </a:ext>
              </a:extLst>
            </p:cNvPr>
            <p:cNvSpPr>
              <a:spLocks noChangeArrowheads="1"/>
            </p:cNvSpPr>
            <p:nvPr/>
          </p:nvSpPr>
          <p:spPr bwMode="auto">
            <a:xfrm>
              <a:off x="8990167" y="2387004"/>
              <a:ext cx="213403" cy="214348"/>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44" name="Oval 78">
              <a:extLst>
                <a:ext uri="{FF2B5EF4-FFF2-40B4-BE49-F238E27FC236}">
                  <a16:creationId xmlns:a16="http://schemas.microsoft.com/office/drawing/2014/main" id="{D0FAB5E4-67BB-4768-F378-E34B35B59345}"/>
                </a:ext>
              </a:extLst>
            </p:cNvPr>
            <p:cNvSpPr>
              <a:spLocks noChangeArrowheads="1"/>
            </p:cNvSpPr>
            <p:nvPr/>
          </p:nvSpPr>
          <p:spPr bwMode="auto">
            <a:xfrm>
              <a:off x="6011016" y="2387004"/>
              <a:ext cx="214347" cy="214348"/>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45" name="Oval 79">
              <a:extLst>
                <a:ext uri="{FF2B5EF4-FFF2-40B4-BE49-F238E27FC236}">
                  <a16:creationId xmlns:a16="http://schemas.microsoft.com/office/drawing/2014/main" id="{46D3ABEF-BE52-7AC3-7EF1-9BE538DD608F}"/>
                </a:ext>
              </a:extLst>
            </p:cNvPr>
            <p:cNvSpPr>
              <a:spLocks noChangeArrowheads="1"/>
            </p:cNvSpPr>
            <p:nvPr/>
          </p:nvSpPr>
          <p:spPr bwMode="auto">
            <a:xfrm>
              <a:off x="8245143" y="2387004"/>
              <a:ext cx="214347" cy="214348"/>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46" name="Oval 80">
              <a:extLst>
                <a:ext uri="{FF2B5EF4-FFF2-40B4-BE49-F238E27FC236}">
                  <a16:creationId xmlns:a16="http://schemas.microsoft.com/office/drawing/2014/main" id="{E2C1BF32-16B0-8C18-FEAE-2E745976DA6A}"/>
                </a:ext>
              </a:extLst>
            </p:cNvPr>
            <p:cNvSpPr>
              <a:spLocks noChangeArrowheads="1"/>
            </p:cNvSpPr>
            <p:nvPr/>
          </p:nvSpPr>
          <p:spPr bwMode="auto">
            <a:xfrm>
              <a:off x="7500119" y="2387004"/>
              <a:ext cx="214348" cy="214348"/>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sp>
          <p:nvSpPr>
            <p:cNvPr id="47" name="Oval 81">
              <a:extLst>
                <a:ext uri="{FF2B5EF4-FFF2-40B4-BE49-F238E27FC236}">
                  <a16:creationId xmlns:a16="http://schemas.microsoft.com/office/drawing/2014/main" id="{9E9F3289-0CF9-EBAC-AA18-D0741779EB05}"/>
                </a:ext>
              </a:extLst>
            </p:cNvPr>
            <p:cNvSpPr>
              <a:spLocks noChangeArrowheads="1"/>
            </p:cNvSpPr>
            <p:nvPr/>
          </p:nvSpPr>
          <p:spPr bwMode="auto">
            <a:xfrm>
              <a:off x="6756039" y="2387004"/>
              <a:ext cx="214348" cy="214348"/>
            </a:xfrm>
            <a:prstGeom prst="ellipse">
              <a:avLst/>
            </a:prstGeom>
            <a:solidFill>
              <a:schemeClr val="tx1"/>
            </a:solidFill>
            <a:ln w="57150">
              <a:solidFill>
                <a:srgbClr val="B08222"/>
              </a:solidFill>
              <a:miter lim="400000"/>
              <a:headEnd/>
              <a:tailEnd/>
            </a:ln>
          </p:spPr>
          <p:txBody>
            <a:bodyPr lIns="0" tIns="0" rIns="0" bIns="0" anchor="ctr">
              <a:spAutoFit/>
            </a:bodyPr>
            <a:lstStyle/>
            <a:p>
              <a:pPr algn="ctr" eaLnBrk="1"/>
              <a:endParaRPr lang="en-US" altLang="en-US" sz="2200"/>
            </a:p>
          </p:txBody>
        </p:sp>
      </p:grpSp>
      <p:sp>
        <p:nvSpPr>
          <p:cNvPr id="91" name="TextBox 90">
            <a:extLst>
              <a:ext uri="{FF2B5EF4-FFF2-40B4-BE49-F238E27FC236}">
                <a16:creationId xmlns:a16="http://schemas.microsoft.com/office/drawing/2014/main" id="{CB0C1F20-C1FD-AF8E-4C5C-605B1A2E348C}"/>
              </a:ext>
            </a:extLst>
          </p:cNvPr>
          <p:cNvSpPr txBox="1"/>
          <p:nvPr/>
        </p:nvSpPr>
        <p:spPr>
          <a:xfrm>
            <a:off x="1809041" y="2499374"/>
            <a:ext cx="110479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разработка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 мобильного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приложения</a:t>
            </a:r>
          </a:p>
        </p:txBody>
      </p:sp>
      <p:cxnSp>
        <p:nvCxnSpPr>
          <p:cNvPr id="93" name="Прямая соединительная линия 92">
            <a:extLst>
              <a:ext uri="{FF2B5EF4-FFF2-40B4-BE49-F238E27FC236}">
                <a16:creationId xmlns:a16="http://schemas.microsoft.com/office/drawing/2014/main" id="{EE8F4F17-EDC2-889C-139E-DE6874004D2E}"/>
              </a:ext>
            </a:extLst>
          </p:cNvPr>
          <p:cNvCxnSpPr>
            <a:cxnSpLocks/>
            <a:stCxn id="17" idx="0"/>
            <a:endCxn id="91" idx="2"/>
          </p:cNvCxnSpPr>
          <p:nvPr/>
        </p:nvCxnSpPr>
        <p:spPr>
          <a:xfrm flipV="1">
            <a:off x="1616886" y="3145705"/>
            <a:ext cx="744550" cy="1111886"/>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id="{C86D790B-C723-D57D-912A-DFF79AA83AA9}"/>
              </a:ext>
            </a:extLst>
          </p:cNvPr>
          <p:cNvCxnSpPr>
            <a:cxnSpLocks/>
            <a:stCxn id="13" idx="0"/>
            <a:endCxn id="91" idx="2"/>
          </p:cNvCxnSpPr>
          <p:nvPr/>
        </p:nvCxnSpPr>
        <p:spPr>
          <a:xfrm flipH="1" flipV="1">
            <a:off x="2361436" y="3145705"/>
            <a:ext cx="744553" cy="1119885"/>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AC1E03F-18BB-B7B4-EE52-CD0CE1BF4E6D}"/>
              </a:ext>
            </a:extLst>
          </p:cNvPr>
          <p:cNvSpPr txBox="1"/>
          <p:nvPr/>
        </p:nvSpPr>
        <p:spPr>
          <a:xfrm>
            <a:off x="1510082" y="5377481"/>
            <a:ext cx="170271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подготовка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маркетинговых акций</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cxnSp>
        <p:nvCxnSpPr>
          <p:cNvPr id="99" name="Прямая соединительная линия 98">
            <a:extLst>
              <a:ext uri="{FF2B5EF4-FFF2-40B4-BE49-F238E27FC236}">
                <a16:creationId xmlns:a16="http://schemas.microsoft.com/office/drawing/2014/main" id="{2AF1DC44-3FDF-0076-77F2-AAD9506661F9}"/>
              </a:ext>
            </a:extLst>
          </p:cNvPr>
          <p:cNvCxnSpPr>
            <a:cxnSpLocks/>
            <a:stCxn id="98" idx="0"/>
            <a:endCxn id="18" idx="4"/>
          </p:cNvCxnSpPr>
          <p:nvPr/>
        </p:nvCxnSpPr>
        <p:spPr>
          <a:xfrm flipV="1">
            <a:off x="2361437" y="4470995"/>
            <a:ext cx="1" cy="906486"/>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B191B088-B9CC-85CA-C02F-D118AD02DAC6}"/>
              </a:ext>
            </a:extLst>
          </p:cNvPr>
          <p:cNvSpPr txBox="1"/>
          <p:nvPr/>
        </p:nvSpPr>
        <p:spPr>
          <a:xfrm>
            <a:off x="2254534" y="1016550"/>
            <a:ext cx="170271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запуск</a:t>
            </a:r>
            <a:r>
              <a:rPr lang="ru-RU" sz="1200" dirty="0">
                <a:solidFill>
                  <a:srgbClr val="B08222"/>
                </a:solidFill>
                <a:latin typeface="Helvetica Neue Light" panose="02000403000000020004" pitchFamily="2" charset="0"/>
                <a:ea typeface="Helvetica Neue Light" panose="02000403000000020004" pitchFamily="2" charset="0"/>
              </a:rPr>
              <a:t>приложения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и</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маркетинговых акций</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cxnSp>
        <p:nvCxnSpPr>
          <p:cNvPr id="105" name="Прямая соединительная линия 104">
            <a:extLst>
              <a:ext uri="{FF2B5EF4-FFF2-40B4-BE49-F238E27FC236}">
                <a16:creationId xmlns:a16="http://schemas.microsoft.com/office/drawing/2014/main" id="{8394D78A-FDCC-63F6-751E-772B91B71A2C}"/>
              </a:ext>
            </a:extLst>
          </p:cNvPr>
          <p:cNvCxnSpPr>
            <a:cxnSpLocks/>
            <a:stCxn id="13" idx="0"/>
            <a:endCxn id="102" idx="2"/>
          </p:cNvCxnSpPr>
          <p:nvPr/>
        </p:nvCxnSpPr>
        <p:spPr>
          <a:xfrm flipH="1" flipV="1">
            <a:off x="3105889" y="1662881"/>
            <a:ext cx="100" cy="2602709"/>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id="{C2BC71D7-D41B-9159-5D7B-FA5030F4C396}"/>
              </a:ext>
            </a:extLst>
          </p:cNvPr>
          <p:cNvCxnSpPr>
            <a:cxnSpLocks/>
            <a:stCxn id="98" idx="0"/>
            <a:endCxn id="23" idx="4"/>
          </p:cNvCxnSpPr>
          <p:nvPr/>
        </p:nvCxnSpPr>
        <p:spPr>
          <a:xfrm flipV="1">
            <a:off x="2361437" y="4470995"/>
            <a:ext cx="744553" cy="906486"/>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C1778E1A-D7DE-45F2-7396-162AE469B892}"/>
              </a:ext>
            </a:extLst>
          </p:cNvPr>
          <p:cNvSpPr txBox="1"/>
          <p:nvPr/>
        </p:nvSpPr>
        <p:spPr>
          <a:xfrm>
            <a:off x="3409699" y="2089919"/>
            <a:ext cx="106150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регистрация</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продавцов</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cxnSp>
        <p:nvCxnSpPr>
          <p:cNvPr id="115" name="Прямая соединительная линия 114">
            <a:extLst>
              <a:ext uri="{FF2B5EF4-FFF2-40B4-BE49-F238E27FC236}">
                <a16:creationId xmlns:a16="http://schemas.microsoft.com/office/drawing/2014/main" id="{64C24CA8-E0E0-2C7D-3CB8-5D786E69C261}"/>
              </a:ext>
            </a:extLst>
          </p:cNvPr>
          <p:cNvCxnSpPr>
            <a:cxnSpLocks/>
            <a:stCxn id="36" idx="0"/>
            <a:endCxn id="114" idx="2"/>
          </p:cNvCxnSpPr>
          <p:nvPr/>
        </p:nvCxnSpPr>
        <p:spPr>
          <a:xfrm flipV="1">
            <a:off x="3933635" y="2551584"/>
            <a:ext cx="6818" cy="682871"/>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6F23C1FF-BD38-5747-5201-9936122BE063}"/>
              </a:ext>
            </a:extLst>
          </p:cNvPr>
          <p:cNvSpPr txBox="1"/>
          <p:nvPr/>
        </p:nvSpPr>
        <p:spPr>
          <a:xfrm>
            <a:off x="5113652" y="972483"/>
            <a:ext cx="104708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доход от КВ</a:t>
            </a:r>
          </a:p>
        </p:txBody>
      </p:sp>
      <p:cxnSp>
        <p:nvCxnSpPr>
          <p:cNvPr id="120" name="Прямая соединительная линия 119">
            <a:extLst>
              <a:ext uri="{FF2B5EF4-FFF2-40B4-BE49-F238E27FC236}">
                <a16:creationId xmlns:a16="http://schemas.microsoft.com/office/drawing/2014/main" id="{1C01AE37-D71A-0FF6-97A8-BC25CFE4396F}"/>
              </a:ext>
            </a:extLst>
          </p:cNvPr>
          <p:cNvCxnSpPr>
            <a:cxnSpLocks/>
            <a:stCxn id="36" idx="0"/>
            <a:endCxn id="119" idx="2"/>
          </p:cNvCxnSpPr>
          <p:nvPr/>
        </p:nvCxnSpPr>
        <p:spPr>
          <a:xfrm flipV="1">
            <a:off x="3933635" y="1249482"/>
            <a:ext cx="1703559" cy="1984973"/>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a:extLst>
              <a:ext uri="{FF2B5EF4-FFF2-40B4-BE49-F238E27FC236}">
                <a16:creationId xmlns:a16="http://schemas.microsoft.com/office/drawing/2014/main" id="{4FA930F3-69A3-A36D-58C1-7A3324E88CBC}"/>
              </a:ext>
            </a:extLst>
          </p:cNvPr>
          <p:cNvCxnSpPr>
            <a:cxnSpLocks/>
            <a:endCxn id="119" idx="2"/>
          </p:cNvCxnSpPr>
          <p:nvPr/>
        </p:nvCxnSpPr>
        <p:spPr>
          <a:xfrm flipH="1" flipV="1">
            <a:off x="5637194" y="1249482"/>
            <a:ext cx="4837396" cy="3106312"/>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2FABCBD-FF61-C179-98FA-106D3333CC3B}"/>
              </a:ext>
            </a:extLst>
          </p:cNvPr>
          <p:cNvSpPr txBox="1"/>
          <p:nvPr/>
        </p:nvSpPr>
        <p:spPr>
          <a:xfrm>
            <a:off x="7152519" y="972483"/>
            <a:ext cx="150714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доход от подписок</a:t>
            </a:r>
          </a:p>
        </p:txBody>
      </p:sp>
      <p:cxnSp>
        <p:nvCxnSpPr>
          <p:cNvPr id="127" name="Прямая соединительная линия 126">
            <a:extLst>
              <a:ext uri="{FF2B5EF4-FFF2-40B4-BE49-F238E27FC236}">
                <a16:creationId xmlns:a16="http://schemas.microsoft.com/office/drawing/2014/main" id="{5C9BDC70-BBA8-AE21-FB45-135EC701177A}"/>
              </a:ext>
            </a:extLst>
          </p:cNvPr>
          <p:cNvCxnSpPr>
            <a:cxnSpLocks/>
            <a:stCxn id="44" idx="0"/>
            <a:endCxn id="126" idx="2"/>
          </p:cNvCxnSpPr>
          <p:nvPr/>
        </p:nvCxnSpPr>
        <p:spPr>
          <a:xfrm flipV="1">
            <a:off x="6260084" y="1249482"/>
            <a:ext cx="1646007" cy="964096"/>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a:extLst>
              <a:ext uri="{FF2B5EF4-FFF2-40B4-BE49-F238E27FC236}">
                <a16:creationId xmlns:a16="http://schemas.microsoft.com/office/drawing/2014/main" id="{E612C9F7-AFAA-1EA0-E5F2-1EBED64FCC23}"/>
              </a:ext>
            </a:extLst>
          </p:cNvPr>
          <p:cNvCxnSpPr>
            <a:cxnSpLocks/>
            <a:endCxn id="126" idx="2"/>
          </p:cNvCxnSpPr>
          <p:nvPr/>
        </p:nvCxnSpPr>
        <p:spPr>
          <a:xfrm flipH="1" flipV="1">
            <a:off x="7906091" y="1249482"/>
            <a:ext cx="1618932" cy="1071269"/>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BB622D7-1BC8-7A79-D331-C16398AD50CA}"/>
              </a:ext>
            </a:extLst>
          </p:cNvPr>
          <p:cNvSpPr txBox="1"/>
          <p:nvPr/>
        </p:nvSpPr>
        <p:spPr>
          <a:xfrm>
            <a:off x="3321756" y="4997427"/>
            <a:ext cx="106150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регистрация</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B08222"/>
                </a:solidFill>
                <a:latin typeface="Helvetica Neue Light" panose="02000403000000020004" pitchFamily="2" charset="0"/>
                <a:ea typeface="Helvetica Neue Light" panose="02000403000000020004" pitchFamily="2" charset="0"/>
              </a:rPr>
              <a:t>покупателей</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cxnSp>
        <p:nvCxnSpPr>
          <p:cNvPr id="134" name="Прямая соединительная линия 133">
            <a:extLst>
              <a:ext uri="{FF2B5EF4-FFF2-40B4-BE49-F238E27FC236}">
                <a16:creationId xmlns:a16="http://schemas.microsoft.com/office/drawing/2014/main" id="{13FDF9F3-947A-7EFA-AAA3-C167429951F1}"/>
              </a:ext>
            </a:extLst>
          </p:cNvPr>
          <p:cNvCxnSpPr>
            <a:cxnSpLocks/>
            <a:stCxn id="133" idx="0"/>
            <a:endCxn id="27" idx="4"/>
          </p:cNvCxnSpPr>
          <p:nvPr/>
        </p:nvCxnSpPr>
        <p:spPr>
          <a:xfrm flipH="1" flipV="1">
            <a:off x="3850541" y="4470995"/>
            <a:ext cx="1969" cy="526432"/>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pic>
        <p:nvPicPr>
          <p:cNvPr id="140" name="Picture 4">
            <a:extLst>
              <a:ext uri="{FF2B5EF4-FFF2-40B4-BE49-F238E27FC236}">
                <a16:creationId xmlns:a16="http://schemas.microsoft.com/office/drawing/2014/main" id="{1345E80F-6C7C-D0C1-5D69-979654D3D3E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67257" y="4870560"/>
            <a:ext cx="3119329" cy="1013782"/>
          </a:xfrm>
          <a:prstGeom prst="rect">
            <a:avLst/>
          </a:prstGeom>
          <a:noFill/>
          <a:extLst>
            <a:ext uri="{909E8E84-426E-40DD-AFC4-6F175D3DCCD1}">
              <a14:hiddenFill xmlns:a14="http://schemas.microsoft.com/office/drawing/2010/main">
                <a:solidFill>
                  <a:srgbClr val="FFFFFF"/>
                </a:solidFill>
              </a14:hiddenFill>
            </a:ext>
          </a:extLst>
        </p:spPr>
      </p:pic>
      <p:sp>
        <p:nvSpPr>
          <p:cNvPr id="144" name="TextBox 143">
            <a:extLst>
              <a:ext uri="{FF2B5EF4-FFF2-40B4-BE49-F238E27FC236}">
                <a16:creationId xmlns:a16="http://schemas.microsoft.com/office/drawing/2014/main" id="{0024CA5D-02D2-5A3D-FCB4-ADAECE69ECAE}"/>
              </a:ext>
            </a:extLst>
          </p:cNvPr>
          <p:cNvSpPr txBox="1"/>
          <p:nvPr/>
        </p:nvSpPr>
        <p:spPr>
          <a:xfrm>
            <a:off x="3874887" y="3851795"/>
            <a:ext cx="16898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бесплатная подписка</a:t>
            </a:r>
          </a:p>
        </p:txBody>
      </p:sp>
      <p:cxnSp>
        <p:nvCxnSpPr>
          <p:cNvPr id="145" name="Прямая соединительная линия 144">
            <a:extLst>
              <a:ext uri="{FF2B5EF4-FFF2-40B4-BE49-F238E27FC236}">
                <a16:creationId xmlns:a16="http://schemas.microsoft.com/office/drawing/2014/main" id="{BC83D3F1-607B-ABD6-B83E-72D2F4C0E8A2}"/>
              </a:ext>
            </a:extLst>
          </p:cNvPr>
          <p:cNvCxnSpPr>
            <a:cxnSpLocks/>
            <a:stCxn id="144" idx="0"/>
            <a:endCxn id="36" idx="5"/>
          </p:cNvCxnSpPr>
          <p:nvPr/>
        </p:nvCxnSpPr>
        <p:spPr>
          <a:xfrm flipH="1" flipV="1">
            <a:off x="4009418" y="3416607"/>
            <a:ext cx="710412" cy="435188"/>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cxnSp>
        <p:nvCxnSpPr>
          <p:cNvPr id="148" name="Прямая соединительная линия 147">
            <a:extLst>
              <a:ext uri="{FF2B5EF4-FFF2-40B4-BE49-F238E27FC236}">
                <a16:creationId xmlns:a16="http://schemas.microsoft.com/office/drawing/2014/main" id="{00E18E01-7B47-E042-AE8E-11C83579B5B6}"/>
              </a:ext>
            </a:extLst>
          </p:cNvPr>
          <p:cNvCxnSpPr>
            <a:cxnSpLocks/>
            <a:stCxn id="144" idx="0"/>
            <a:endCxn id="41" idx="4"/>
          </p:cNvCxnSpPr>
          <p:nvPr/>
        </p:nvCxnSpPr>
        <p:spPr>
          <a:xfrm flipV="1">
            <a:off x="4719830" y="3447859"/>
            <a:ext cx="702909" cy="403936"/>
          </a:xfrm>
          <a:prstGeom prst="line">
            <a:avLst/>
          </a:prstGeom>
          <a:ln>
            <a:solidFill>
              <a:srgbClr val="B0822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4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0404"/>
        </a:solidFill>
        <a:effectLst/>
      </p:bgPr>
    </p:bg>
    <p:spTree>
      <p:nvGrpSpPr>
        <p:cNvPr id="1" name=""/>
        <p:cNvGrpSpPr/>
        <p:nvPr/>
      </p:nvGrpSpPr>
      <p:grpSpPr>
        <a:xfrm>
          <a:off x="0" y="0"/>
          <a:ext cx="0" cy="0"/>
          <a:chOff x="0" y="0"/>
          <a:chExt cx="0" cy="0"/>
        </a:xfrm>
      </p:grpSpPr>
      <p:pic>
        <p:nvPicPr>
          <p:cNvPr id="57" name="Рисунок 56" descr="Ограненный бриллиант">
            <a:extLst>
              <a:ext uri="{FF2B5EF4-FFF2-40B4-BE49-F238E27FC236}">
                <a16:creationId xmlns:a16="http://schemas.microsoft.com/office/drawing/2014/main" id="{DC62FF44-412C-3551-718F-EB3F9D5F668E}"/>
              </a:ext>
            </a:extLst>
          </p:cNvPr>
          <p:cNvPicPr>
            <a:picLocks noChangeAspect="1"/>
          </p:cNvPicPr>
          <p:nvPr/>
        </p:nvPicPr>
        <p:blipFill>
          <a:blip r:embed="rId2" cstate="email">
            <a:duotone>
              <a:prstClr val="black"/>
              <a:srgbClr val="654B0F">
                <a:tint val="45000"/>
                <a:satMod val="400000"/>
              </a:srgbClr>
            </a:duotone>
            <a:extLst>
              <a:ext uri="{28A0092B-C50C-407E-A947-70E740481C1C}">
                <a14:useLocalDpi xmlns:a14="http://schemas.microsoft.com/office/drawing/2010/main"/>
              </a:ext>
            </a:extLst>
          </a:blip>
          <a:stretch>
            <a:fillRect/>
          </a:stretch>
        </p:blipFill>
        <p:spPr>
          <a:xfrm flipH="1">
            <a:off x="0" y="5555279"/>
            <a:ext cx="1951698" cy="1302720"/>
          </a:xfrm>
          <a:prstGeom prst="rect">
            <a:avLst/>
          </a:prstGeom>
        </p:spPr>
      </p:pic>
      <p:graphicFrame>
        <p:nvGraphicFramePr>
          <p:cNvPr id="8" name="Таблица 8">
            <a:extLst>
              <a:ext uri="{FF2B5EF4-FFF2-40B4-BE49-F238E27FC236}">
                <a16:creationId xmlns:a16="http://schemas.microsoft.com/office/drawing/2014/main" id="{6FDAFE11-3BBE-57F2-A859-E8460DECAB05}"/>
              </a:ext>
            </a:extLst>
          </p:cNvPr>
          <p:cNvGraphicFramePr>
            <a:graphicFrameLocks noGrp="1"/>
          </p:cNvGraphicFramePr>
          <p:nvPr>
            <p:extLst>
              <p:ext uri="{D42A27DB-BD31-4B8C-83A1-F6EECF244321}">
                <p14:modId xmlns:p14="http://schemas.microsoft.com/office/powerpoint/2010/main" val="1690435090"/>
              </p:ext>
            </p:extLst>
          </p:nvPr>
        </p:nvGraphicFramePr>
        <p:xfrm>
          <a:off x="433107" y="1049365"/>
          <a:ext cx="11325786" cy="4759270"/>
        </p:xfrm>
        <a:graphic>
          <a:graphicData uri="http://schemas.openxmlformats.org/drawingml/2006/table">
            <a:tbl>
              <a:tblPr bandRow="1">
                <a:tableStyleId>{775DCB02-9BB8-47FD-8907-85C794F793BA}</a:tableStyleId>
              </a:tblPr>
              <a:tblGrid>
                <a:gridCol w="2735762">
                  <a:extLst>
                    <a:ext uri="{9D8B030D-6E8A-4147-A177-3AD203B41FA5}">
                      <a16:colId xmlns:a16="http://schemas.microsoft.com/office/drawing/2014/main" val="125384744"/>
                    </a:ext>
                  </a:extLst>
                </a:gridCol>
                <a:gridCol w="2147506">
                  <a:extLst>
                    <a:ext uri="{9D8B030D-6E8A-4147-A177-3AD203B41FA5}">
                      <a16:colId xmlns:a16="http://schemas.microsoft.com/office/drawing/2014/main" val="2354413230"/>
                    </a:ext>
                  </a:extLst>
                </a:gridCol>
                <a:gridCol w="2147506">
                  <a:extLst>
                    <a:ext uri="{9D8B030D-6E8A-4147-A177-3AD203B41FA5}">
                      <a16:colId xmlns:a16="http://schemas.microsoft.com/office/drawing/2014/main" val="1445593411"/>
                    </a:ext>
                  </a:extLst>
                </a:gridCol>
                <a:gridCol w="2147506">
                  <a:extLst>
                    <a:ext uri="{9D8B030D-6E8A-4147-A177-3AD203B41FA5}">
                      <a16:colId xmlns:a16="http://schemas.microsoft.com/office/drawing/2014/main" val="898881024"/>
                    </a:ext>
                  </a:extLst>
                </a:gridCol>
                <a:gridCol w="2147506">
                  <a:extLst>
                    <a:ext uri="{9D8B030D-6E8A-4147-A177-3AD203B41FA5}">
                      <a16:colId xmlns:a16="http://schemas.microsoft.com/office/drawing/2014/main" val="161145258"/>
                    </a:ext>
                  </a:extLst>
                </a:gridCol>
              </a:tblGrid>
              <a:tr h="951854">
                <a:tc>
                  <a:txBody>
                    <a:bodyPr/>
                    <a:lstStyle/>
                    <a:p>
                      <a:pPr algn="ctr"/>
                      <a:endPar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ЛОКАЛИЗАЦИЯ </a:t>
                      </a:r>
                    </a:p>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В КАЗАХСТАНЕ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ЮВЕЛИРНАЯ СПЕЦИАЛИЗАЦИЯ</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ЮВЕЛИРНЫЕ СЕРВИСЫ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УДОБСТВО </a:t>
                      </a:r>
                    </a:p>
                    <a:p>
                      <a:pPr algn="ctr"/>
                      <a:r>
                        <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СЕРВИСА</a:t>
                      </a:r>
                    </a:p>
                  </a:txBody>
                  <a:tcPr anchor="ctr">
                    <a:lnL w="12700"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extLst>
                  <a:ext uri="{0D108BD9-81ED-4DB2-BD59-A6C34878D82A}">
                    <a16:rowId xmlns:a16="http://schemas.microsoft.com/office/drawing/2014/main" val="3438111410"/>
                  </a:ext>
                </a:extLst>
              </a:tr>
              <a:tr h="951854">
                <a:tc>
                  <a:txBody>
                    <a:bodyPr/>
                    <a:lstStyle/>
                    <a:p>
                      <a:pPr algn="ctr"/>
                      <a:endParaRPr lang="ru-RU" sz="14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6350" cap="flat" cmpd="sng" algn="ctr">
                      <a:no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extLst>
                  <a:ext uri="{0D108BD9-81ED-4DB2-BD59-A6C34878D82A}">
                    <a16:rowId xmlns:a16="http://schemas.microsoft.com/office/drawing/2014/main" val="1869300498"/>
                  </a:ext>
                </a:extLst>
              </a:tr>
              <a:tr h="951854">
                <a:tc>
                  <a:txBody>
                    <a:bodyPr/>
                    <a:lstStyle/>
                    <a:p>
                      <a:pPr algn="l"/>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международные </a:t>
                      </a:r>
                    </a:p>
                    <a:p>
                      <a:pPr algn="l"/>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маркетплейсы</a:t>
                      </a:r>
                    </a:p>
                  </a:txBody>
                  <a:tcPr>
                    <a:lnL w="6350" cap="flat" cmpd="sng" algn="ctr">
                      <a:noFill/>
                      <a:prstDash val="solid"/>
                      <a:miter lim="800000"/>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6350" cap="flat" cmpd="sng" algn="ctr">
                      <a:no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extLst>
                  <a:ext uri="{0D108BD9-81ED-4DB2-BD59-A6C34878D82A}">
                    <a16:rowId xmlns:a16="http://schemas.microsoft.com/office/drawing/2014/main" val="3092165718"/>
                  </a:ext>
                </a:extLst>
              </a:tr>
              <a:tr h="951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локальные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маркетплейсы</a:t>
                      </a:r>
                    </a:p>
                    <a:p>
                      <a:pPr algn="ctr"/>
                      <a:endPar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6350" cap="flat" cmpd="sng" algn="ctr">
                      <a:no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8222"/>
                    </a:solidFill>
                  </a:tcPr>
                </a:tc>
                <a:extLst>
                  <a:ext uri="{0D108BD9-81ED-4DB2-BD59-A6C34878D82A}">
                    <a16:rowId xmlns:a16="http://schemas.microsoft.com/office/drawing/2014/main" val="1320130240"/>
                  </a:ext>
                </a:extLst>
              </a:tr>
              <a:tr h="951854">
                <a:tc>
                  <a:txBody>
                    <a:bodyPr/>
                    <a:lstStyle/>
                    <a:p>
                      <a:pPr algn="l"/>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ювелирные </a:t>
                      </a:r>
                    </a:p>
                    <a:p>
                      <a:pPr algn="l"/>
                      <a:r>
                        <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маркетплейсы</a:t>
                      </a:r>
                    </a:p>
                    <a:p>
                      <a:pPr algn="r"/>
                      <a:r>
                        <a:rPr lang="en"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JEWELMARKET.RU</a:t>
                      </a:r>
                      <a:endPar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algn="r"/>
                      <a:r>
                        <a:rPr lang="en"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SAPSANA.RU</a:t>
                      </a:r>
                      <a:endParaRPr lang="ru-RU" sz="1200" b="0"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B08222"/>
                    </a:solidFill>
                  </a:tcPr>
                </a:tc>
                <a:tc>
                  <a:txBody>
                    <a:bodyPr/>
                    <a:lstStyle/>
                    <a:p>
                      <a:pPr algn="ctr"/>
                      <a:endParaRPr lang="ru-RU" sz="4000" b="0"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B08222"/>
                    </a:solidFill>
                  </a:tcPr>
                </a:tc>
                <a:tc>
                  <a:txBody>
                    <a:bodyPr/>
                    <a:lstStyle/>
                    <a:p>
                      <a:pPr algn="ctr"/>
                      <a:endParaRPr lang="ru-RU" sz="4000" b="0" i="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bg1"/>
                      </a:solidFill>
                      <a:prstDash val="solid"/>
                      <a:round/>
                      <a:headEnd type="none" w="med" len="med"/>
                      <a:tailEnd type="none" w="med" len="med"/>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B08222"/>
                    </a:solidFill>
                  </a:tcPr>
                </a:tc>
                <a:extLst>
                  <a:ext uri="{0D108BD9-81ED-4DB2-BD59-A6C34878D82A}">
                    <a16:rowId xmlns:a16="http://schemas.microsoft.com/office/drawing/2014/main" val="2516918056"/>
                  </a:ext>
                </a:extLst>
              </a:tr>
            </a:tbl>
          </a:graphicData>
        </a:graphic>
      </p:graphicFrame>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9A053835-D258-D091-B6FE-7D33F4C44F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2642" y="2181446"/>
            <a:ext cx="1811282" cy="5886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Каспи логотип (61 фото) » Рисунки для срисовки и не только">
            <a:extLst>
              <a:ext uri="{FF2B5EF4-FFF2-40B4-BE49-F238E27FC236}">
                <a16:creationId xmlns:a16="http://schemas.microsoft.com/office/drawing/2014/main" id="{9B760178-47EB-9429-E4FB-DE2CBF7A79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9873" y="3920104"/>
            <a:ext cx="793220" cy="46800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E10B360A-02FD-1061-97E0-D07054F8C9F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7695" y1="26367" x2="25781" y2="34766"/>
                        <a14:foregroundMark x1="45898" y1="28320" x2="57617" y2="36328"/>
                      </a14:backgroundRemoval>
                    </a14:imgEffect>
                  </a14:imgLayer>
                </a14:imgProps>
              </a:ext>
              <a:ext uri="{28A0092B-C50C-407E-A947-70E740481C1C}">
                <a14:useLocalDpi xmlns:a14="http://schemas.microsoft.com/office/drawing/2010/main"/>
              </a:ext>
            </a:extLst>
          </a:blip>
          <a:stretch>
            <a:fillRect/>
          </a:stretch>
        </p:blipFill>
        <p:spPr>
          <a:xfrm>
            <a:off x="2172483" y="4388105"/>
            <a:ext cx="468000" cy="468000"/>
          </a:xfrm>
          <a:prstGeom prst="rect">
            <a:avLst/>
          </a:prstGeom>
        </p:spPr>
      </p:pic>
      <p:pic>
        <p:nvPicPr>
          <p:cNvPr id="2052" name="Picture 4" descr="Wildberries логотип (66 фото) » Рисунки для срисовки и не только">
            <a:extLst>
              <a:ext uri="{FF2B5EF4-FFF2-40B4-BE49-F238E27FC236}">
                <a16:creationId xmlns:a16="http://schemas.microsoft.com/office/drawing/2014/main" id="{DF8BB9A8-C1CE-D5E9-C608-5798BE20836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78283" y="3484908"/>
            <a:ext cx="1256400" cy="360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Логотип Lamoda (Ламода) / Магазины / TopLogos.ru">
            <a:extLst>
              <a:ext uri="{FF2B5EF4-FFF2-40B4-BE49-F238E27FC236}">
                <a16:creationId xmlns:a16="http://schemas.microsoft.com/office/drawing/2014/main" id="{DD4AFDBD-654C-3725-8B8D-34F7588A712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51698" y="3075230"/>
            <a:ext cx="1044447" cy="25200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Ромб контур">
            <a:extLst>
              <a:ext uri="{FF2B5EF4-FFF2-40B4-BE49-F238E27FC236}">
                <a16:creationId xmlns:a16="http://schemas.microsoft.com/office/drawing/2014/main" id="{10CBD417-FB28-971B-8E29-2F0DAB43472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41629" y="2295779"/>
            <a:ext cx="380815" cy="360000"/>
          </a:xfrm>
          <a:prstGeom prst="rect">
            <a:avLst/>
          </a:prstGeom>
        </p:spPr>
      </p:pic>
      <p:pic>
        <p:nvPicPr>
          <p:cNvPr id="13" name="Рисунок 12" descr="Ромб контур">
            <a:extLst>
              <a:ext uri="{FF2B5EF4-FFF2-40B4-BE49-F238E27FC236}">
                <a16:creationId xmlns:a16="http://schemas.microsoft.com/office/drawing/2014/main" id="{AAE68EBF-904E-2E7C-BD31-35FBF10696A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63087" y="2295779"/>
            <a:ext cx="380815" cy="360000"/>
          </a:xfrm>
          <a:prstGeom prst="rect">
            <a:avLst/>
          </a:prstGeom>
        </p:spPr>
      </p:pic>
      <p:pic>
        <p:nvPicPr>
          <p:cNvPr id="14" name="Рисунок 13" descr="Ромб контур">
            <a:extLst>
              <a:ext uri="{FF2B5EF4-FFF2-40B4-BE49-F238E27FC236}">
                <a16:creationId xmlns:a16="http://schemas.microsoft.com/office/drawing/2014/main" id="{91BE7E8C-B40C-C87A-DA86-71995293FC8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20171" y="2295779"/>
            <a:ext cx="380815" cy="360000"/>
          </a:xfrm>
          <a:prstGeom prst="rect">
            <a:avLst/>
          </a:prstGeom>
        </p:spPr>
      </p:pic>
      <p:pic>
        <p:nvPicPr>
          <p:cNvPr id="15" name="Рисунок 14" descr="Ромб контур">
            <a:extLst>
              <a:ext uri="{FF2B5EF4-FFF2-40B4-BE49-F238E27FC236}">
                <a16:creationId xmlns:a16="http://schemas.microsoft.com/office/drawing/2014/main" id="{1A538FEA-7D2C-9D60-BAC3-C1B294DF9DD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41629" y="3304908"/>
            <a:ext cx="380815" cy="360000"/>
          </a:xfrm>
          <a:prstGeom prst="rect">
            <a:avLst/>
          </a:prstGeom>
        </p:spPr>
      </p:pic>
      <p:pic>
        <p:nvPicPr>
          <p:cNvPr id="18" name="Рисунок 17" descr="Ромб контур">
            <a:extLst>
              <a:ext uri="{FF2B5EF4-FFF2-40B4-BE49-F238E27FC236}">
                <a16:creationId xmlns:a16="http://schemas.microsoft.com/office/drawing/2014/main" id="{7740830A-9EF1-5D26-751F-FAC0AE9D3A8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41629" y="4216210"/>
            <a:ext cx="380815" cy="360000"/>
          </a:xfrm>
          <a:prstGeom prst="rect">
            <a:avLst/>
          </a:prstGeom>
        </p:spPr>
      </p:pic>
      <p:pic>
        <p:nvPicPr>
          <p:cNvPr id="19" name="Рисунок 18" descr="Ромб контур">
            <a:extLst>
              <a:ext uri="{FF2B5EF4-FFF2-40B4-BE49-F238E27FC236}">
                <a16:creationId xmlns:a16="http://schemas.microsoft.com/office/drawing/2014/main" id="{F71488BC-B132-9249-56F1-F9F75AE04D2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63087" y="4216210"/>
            <a:ext cx="380815" cy="360000"/>
          </a:xfrm>
          <a:prstGeom prst="rect">
            <a:avLst/>
          </a:prstGeom>
        </p:spPr>
      </p:pic>
      <p:pic>
        <p:nvPicPr>
          <p:cNvPr id="21" name="Рисунок 20" descr="Ромб контур">
            <a:extLst>
              <a:ext uri="{FF2B5EF4-FFF2-40B4-BE49-F238E27FC236}">
                <a16:creationId xmlns:a16="http://schemas.microsoft.com/office/drawing/2014/main" id="{3B6DDB08-FF5A-A4A1-48A6-7AFD2E76FF4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20171" y="4216210"/>
            <a:ext cx="380815" cy="360000"/>
          </a:xfrm>
          <a:prstGeom prst="rect">
            <a:avLst/>
          </a:prstGeom>
        </p:spPr>
      </p:pic>
      <p:pic>
        <p:nvPicPr>
          <p:cNvPr id="26" name="Рисунок 25" descr="Ромб контур">
            <a:extLst>
              <a:ext uri="{FF2B5EF4-FFF2-40B4-BE49-F238E27FC236}">
                <a16:creationId xmlns:a16="http://schemas.microsoft.com/office/drawing/2014/main" id="{283C42B5-8DC5-5664-7CD6-BDE15117C64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47669" y="2295779"/>
            <a:ext cx="380815" cy="360000"/>
          </a:xfrm>
          <a:prstGeom prst="rect">
            <a:avLst/>
          </a:prstGeom>
        </p:spPr>
      </p:pic>
      <p:pic>
        <p:nvPicPr>
          <p:cNvPr id="28" name="Рисунок 27" descr="Ромб контур">
            <a:extLst>
              <a:ext uri="{FF2B5EF4-FFF2-40B4-BE49-F238E27FC236}">
                <a16:creationId xmlns:a16="http://schemas.microsoft.com/office/drawing/2014/main" id="{BF017990-1D46-FC37-998D-9A459799E14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669127" y="2295779"/>
            <a:ext cx="380815" cy="360000"/>
          </a:xfrm>
          <a:prstGeom prst="rect">
            <a:avLst/>
          </a:prstGeom>
        </p:spPr>
      </p:pic>
      <p:pic>
        <p:nvPicPr>
          <p:cNvPr id="29" name="Рисунок 28" descr="Ромб контур">
            <a:extLst>
              <a:ext uri="{FF2B5EF4-FFF2-40B4-BE49-F238E27FC236}">
                <a16:creationId xmlns:a16="http://schemas.microsoft.com/office/drawing/2014/main" id="{110FD3A8-A74D-2BC1-8129-933CADEF9EA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26211" y="2295779"/>
            <a:ext cx="380815" cy="360000"/>
          </a:xfrm>
          <a:prstGeom prst="rect">
            <a:avLst/>
          </a:prstGeom>
        </p:spPr>
      </p:pic>
      <p:pic>
        <p:nvPicPr>
          <p:cNvPr id="33" name="Рисунок 32" descr="Ромб контур">
            <a:extLst>
              <a:ext uri="{FF2B5EF4-FFF2-40B4-BE49-F238E27FC236}">
                <a16:creationId xmlns:a16="http://schemas.microsoft.com/office/drawing/2014/main" id="{C9CCC444-CF04-F694-9A8B-CC324A610D8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47669" y="3304908"/>
            <a:ext cx="380815" cy="360000"/>
          </a:xfrm>
          <a:prstGeom prst="rect">
            <a:avLst/>
          </a:prstGeom>
        </p:spPr>
      </p:pic>
      <p:pic>
        <p:nvPicPr>
          <p:cNvPr id="44" name="Рисунок 43" descr="Ромб контур">
            <a:extLst>
              <a:ext uri="{FF2B5EF4-FFF2-40B4-BE49-F238E27FC236}">
                <a16:creationId xmlns:a16="http://schemas.microsoft.com/office/drawing/2014/main" id="{09488B75-ECCD-2119-2982-4F6E1C7B709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47669" y="4216210"/>
            <a:ext cx="380815" cy="360000"/>
          </a:xfrm>
          <a:prstGeom prst="rect">
            <a:avLst/>
          </a:prstGeom>
        </p:spPr>
      </p:pic>
      <p:pic>
        <p:nvPicPr>
          <p:cNvPr id="55" name="Рисунок 54" descr="Ромб контур">
            <a:extLst>
              <a:ext uri="{FF2B5EF4-FFF2-40B4-BE49-F238E27FC236}">
                <a16:creationId xmlns:a16="http://schemas.microsoft.com/office/drawing/2014/main" id="{389D90DF-689F-926A-462C-A443DD88F44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47669" y="5127512"/>
            <a:ext cx="380815" cy="360000"/>
          </a:xfrm>
          <a:prstGeom prst="rect">
            <a:avLst/>
          </a:prstGeom>
        </p:spPr>
      </p:pic>
      <p:pic>
        <p:nvPicPr>
          <p:cNvPr id="56" name="Рисунок 55" descr="Ромб контур">
            <a:extLst>
              <a:ext uri="{FF2B5EF4-FFF2-40B4-BE49-F238E27FC236}">
                <a16:creationId xmlns:a16="http://schemas.microsoft.com/office/drawing/2014/main" id="{DB57FC1C-272C-11F1-B710-556E52CAC4F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669127" y="5127512"/>
            <a:ext cx="380815" cy="360000"/>
          </a:xfrm>
          <a:prstGeom prst="rect">
            <a:avLst/>
          </a:prstGeom>
        </p:spPr>
      </p:pic>
      <p:pic>
        <p:nvPicPr>
          <p:cNvPr id="59" name="Рисунок 58" descr="Ромб контур">
            <a:extLst>
              <a:ext uri="{FF2B5EF4-FFF2-40B4-BE49-F238E27FC236}">
                <a16:creationId xmlns:a16="http://schemas.microsoft.com/office/drawing/2014/main" id="{34145AC8-CFFB-9A5D-1512-AA7ADB61045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26211" y="5127512"/>
            <a:ext cx="380815" cy="360000"/>
          </a:xfrm>
          <a:prstGeom prst="rect">
            <a:avLst/>
          </a:prstGeom>
        </p:spPr>
      </p:pic>
      <p:pic>
        <p:nvPicPr>
          <p:cNvPr id="60" name="Рисунок 59" descr="Ромб контур">
            <a:extLst>
              <a:ext uri="{FF2B5EF4-FFF2-40B4-BE49-F238E27FC236}">
                <a16:creationId xmlns:a16="http://schemas.microsoft.com/office/drawing/2014/main" id="{442DCE10-8953-574F-37E8-24DBFD21065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453709" y="2295779"/>
            <a:ext cx="380815" cy="360000"/>
          </a:xfrm>
          <a:prstGeom prst="rect">
            <a:avLst/>
          </a:prstGeom>
        </p:spPr>
      </p:pic>
      <p:pic>
        <p:nvPicPr>
          <p:cNvPr id="61" name="Рисунок 60" descr="Ромб контур">
            <a:extLst>
              <a:ext uri="{FF2B5EF4-FFF2-40B4-BE49-F238E27FC236}">
                <a16:creationId xmlns:a16="http://schemas.microsoft.com/office/drawing/2014/main" id="{D23A23A8-BF9B-8F2B-165E-9AEA86FA647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875167" y="2295779"/>
            <a:ext cx="380815" cy="360000"/>
          </a:xfrm>
          <a:prstGeom prst="rect">
            <a:avLst/>
          </a:prstGeom>
        </p:spPr>
      </p:pic>
      <p:pic>
        <p:nvPicPr>
          <p:cNvPr id="62" name="Рисунок 61" descr="Ромб контур">
            <a:extLst>
              <a:ext uri="{FF2B5EF4-FFF2-40B4-BE49-F238E27FC236}">
                <a16:creationId xmlns:a16="http://schemas.microsoft.com/office/drawing/2014/main" id="{C002836A-51B5-3484-0EF6-323E84E2286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32251" y="2295779"/>
            <a:ext cx="380815" cy="360000"/>
          </a:xfrm>
          <a:prstGeom prst="rect">
            <a:avLst/>
          </a:prstGeom>
        </p:spPr>
      </p:pic>
      <p:pic>
        <p:nvPicPr>
          <p:cNvPr id="2056" name="Рисунок 2055" descr="Ромб контур">
            <a:extLst>
              <a:ext uri="{FF2B5EF4-FFF2-40B4-BE49-F238E27FC236}">
                <a16:creationId xmlns:a16="http://schemas.microsoft.com/office/drawing/2014/main" id="{F2523CA2-284C-2BFF-C861-FD23BAE9DCC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63301" y="5127512"/>
            <a:ext cx="380815" cy="360000"/>
          </a:xfrm>
          <a:prstGeom prst="rect">
            <a:avLst/>
          </a:prstGeom>
        </p:spPr>
      </p:pic>
      <p:pic>
        <p:nvPicPr>
          <p:cNvPr id="2057" name="Рисунок 2056" descr="Ромб контур">
            <a:extLst>
              <a:ext uri="{FF2B5EF4-FFF2-40B4-BE49-F238E27FC236}">
                <a16:creationId xmlns:a16="http://schemas.microsoft.com/office/drawing/2014/main" id="{A3C0A493-B878-1EE5-2297-18CAA464C83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684759" y="5127512"/>
            <a:ext cx="380815" cy="360000"/>
          </a:xfrm>
          <a:prstGeom prst="rect">
            <a:avLst/>
          </a:prstGeom>
        </p:spPr>
      </p:pic>
      <p:pic>
        <p:nvPicPr>
          <p:cNvPr id="2059" name="Рисунок 2058" descr="Ромб контур">
            <a:extLst>
              <a:ext uri="{FF2B5EF4-FFF2-40B4-BE49-F238E27FC236}">
                <a16:creationId xmlns:a16="http://schemas.microsoft.com/office/drawing/2014/main" id="{1C2F4CAF-CC77-3CF7-2646-DDEF7B599DE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59749" y="2295779"/>
            <a:ext cx="380815" cy="360000"/>
          </a:xfrm>
          <a:prstGeom prst="rect">
            <a:avLst/>
          </a:prstGeom>
        </p:spPr>
      </p:pic>
      <p:pic>
        <p:nvPicPr>
          <p:cNvPr id="2060" name="Рисунок 2059" descr="Ромб контур">
            <a:extLst>
              <a:ext uri="{FF2B5EF4-FFF2-40B4-BE49-F238E27FC236}">
                <a16:creationId xmlns:a16="http://schemas.microsoft.com/office/drawing/2014/main" id="{04B6785A-33AC-3BDC-F49E-21A342DCDF2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81207" y="2295779"/>
            <a:ext cx="380815" cy="360000"/>
          </a:xfrm>
          <a:prstGeom prst="rect">
            <a:avLst/>
          </a:prstGeom>
        </p:spPr>
      </p:pic>
      <p:pic>
        <p:nvPicPr>
          <p:cNvPr id="2061" name="Рисунок 2060" descr="Ромб контур">
            <a:extLst>
              <a:ext uri="{FF2B5EF4-FFF2-40B4-BE49-F238E27FC236}">
                <a16:creationId xmlns:a16="http://schemas.microsoft.com/office/drawing/2014/main" id="{8F86DE9C-1502-134B-5EBD-25BEDAE69DC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238291" y="2295779"/>
            <a:ext cx="380815" cy="360000"/>
          </a:xfrm>
          <a:prstGeom prst="rect">
            <a:avLst/>
          </a:prstGeom>
        </p:spPr>
      </p:pic>
      <p:pic>
        <p:nvPicPr>
          <p:cNvPr id="2062" name="Рисунок 2061" descr="Ромб контур">
            <a:extLst>
              <a:ext uri="{FF2B5EF4-FFF2-40B4-BE49-F238E27FC236}">
                <a16:creationId xmlns:a16="http://schemas.microsoft.com/office/drawing/2014/main" id="{A319A240-D76A-4438-322F-BB80AE14E3F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428698" y="3327230"/>
            <a:ext cx="380815" cy="360000"/>
          </a:xfrm>
          <a:prstGeom prst="rect">
            <a:avLst/>
          </a:prstGeom>
        </p:spPr>
      </p:pic>
      <p:pic>
        <p:nvPicPr>
          <p:cNvPr id="2063" name="Рисунок 2062" descr="Ромб контур">
            <a:extLst>
              <a:ext uri="{FF2B5EF4-FFF2-40B4-BE49-F238E27FC236}">
                <a16:creationId xmlns:a16="http://schemas.microsoft.com/office/drawing/2014/main" id="{02FDD6A0-44D8-7682-2833-2362B8C83F9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50156" y="3327230"/>
            <a:ext cx="380815" cy="360000"/>
          </a:xfrm>
          <a:prstGeom prst="rect">
            <a:avLst/>
          </a:prstGeom>
        </p:spPr>
      </p:pic>
      <p:pic>
        <p:nvPicPr>
          <p:cNvPr id="2065" name="Рисунок 2064" descr="Ромб контур">
            <a:extLst>
              <a:ext uri="{FF2B5EF4-FFF2-40B4-BE49-F238E27FC236}">
                <a16:creationId xmlns:a16="http://schemas.microsoft.com/office/drawing/2014/main" id="{86581128-BC97-5F6F-649F-5AEB19FF9DB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428698" y="4238532"/>
            <a:ext cx="380815" cy="360000"/>
          </a:xfrm>
          <a:prstGeom prst="rect">
            <a:avLst/>
          </a:prstGeom>
        </p:spPr>
      </p:pic>
      <p:pic>
        <p:nvPicPr>
          <p:cNvPr id="2066" name="Рисунок 2065" descr="Ромб контур">
            <a:extLst>
              <a:ext uri="{FF2B5EF4-FFF2-40B4-BE49-F238E27FC236}">
                <a16:creationId xmlns:a16="http://schemas.microsoft.com/office/drawing/2014/main" id="{0D9697ED-E0AC-B4DA-31EF-BE18A5FA768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50156" y="4238532"/>
            <a:ext cx="380815" cy="360000"/>
          </a:xfrm>
          <a:prstGeom prst="rect">
            <a:avLst/>
          </a:prstGeom>
        </p:spPr>
      </p:pic>
      <p:pic>
        <p:nvPicPr>
          <p:cNvPr id="2068" name="Рисунок 2067" descr="Ромб контур">
            <a:extLst>
              <a:ext uri="{FF2B5EF4-FFF2-40B4-BE49-F238E27FC236}">
                <a16:creationId xmlns:a16="http://schemas.microsoft.com/office/drawing/2014/main" id="{891A42CB-C1E6-B97E-F879-F689793880E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428698" y="5149834"/>
            <a:ext cx="380815" cy="360000"/>
          </a:xfrm>
          <a:prstGeom prst="rect">
            <a:avLst/>
          </a:prstGeom>
        </p:spPr>
      </p:pic>
      <p:pic>
        <p:nvPicPr>
          <p:cNvPr id="2069" name="Рисунок 2068" descr="Ромб контур">
            <a:extLst>
              <a:ext uri="{FF2B5EF4-FFF2-40B4-BE49-F238E27FC236}">
                <a16:creationId xmlns:a16="http://schemas.microsoft.com/office/drawing/2014/main" id="{AE8C91C2-4447-01FE-41BD-7CC4A81E446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50156" y="5149834"/>
            <a:ext cx="380815" cy="360000"/>
          </a:xfrm>
          <a:prstGeom prst="rect">
            <a:avLst/>
          </a:prstGeom>
        </p:spPr>
      </p:pic>
      <p:sp>
        <p:nvSpPr>
          <p:cNvPr id="2071" name="TextBox 2070">
            <a:extLst>
              <a:ext uri="{FF2B5EF4-FFF2-40B4-BE49-F238E27FC236}">
                <a16:creationId xmlns:a16="http://schemas.microsoft.com/office/drawing/2014/main" id="{3321503B-B9A5-43D0-B9C3-A6B0C9EA946B}"/>
              </a:ext>
            </a:extLst>
          </p:cNvPr>
          <p:cNvSpPr txBox="1"/>
          <p:nvPr/>
        </p:nvSpPr>
        <p:spPr>
          <a:xfrm>
            <a:off x="3342699" y="245150"/>
            <a:ext cx="55066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rPr>
              <a:t>ОБЗОР КОНКУРЕНТНЫХ СЕРВИСОВ</a:t>
            </a:r>
            <a:endParaRPr kumimoji="0" lang="ru-RU" sz="1200" b="0" i="0" u="none" strike="noStrike" kern="1200" cap="none" spc="0" normalizeH="0" baseline="0" noProof="0" dirty="0">
              <a:ln>
                <a:noFill/>
              </a:ln>
              <a:solidFill>
                <a:srgbClr val="B08222"/>
              </a:solidFill>
              <a:effectLst/>
              <a:uLnTx/>
              <a:uFillTx/>
              <a:latin typeface="Helvetica Neue Light" panose="02000403000000020004" pitchFamily="2" charset="0"/>
              <a:ea typeface="Helvetica Neue Light" panose="02000403000000020004" pitchFamily="2" charset="0"/>
              <a:cs typeface="+mn-cs"/>
            </a:endParaRPr>
          </a:p>
        </p:txBody>
      </p:sp>
    </p:spTree>
    <p:extLst>
      <p:ext uri="{BB962C8B-B14F-4D97-AF65-F5344CB8AC3E}">
        <p14:creationId xmlns:p14="http://schemas.microsoft.com/office/powerpoint/2010/main" val="109084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Рисунок 4" descr="Кольцо с ромбом: большой">
            <a:extLst>
              <a:ext uri="{FF2B5EF4-FFF2-40B4-BE49-F238E27FC236}">
                <a16:creationId xmlns:a16="http://schemas.microsoft.com/office/drawing/2014/main" id="{48DA487F-855E-52E2-E2FD-88613EE988E1}"/>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a:stretch/>
        </p:blipFill>
        <p:spPr>
          <a:xfrm>
            <a:off x="4175645" y="4629329"/>
            <a:ext cx="3840711" cy="2160000"/>
          </a:xfrm>
          <a:prstGeom prst="rect">
            <a:avLst/>
          </a:prstGeom>
        </p:spPr>
      </p:pic>
      <p:sp>
        <p:nvSpPr>
          <p:cNvPr id="3" name="object 6">
            <a:extLst>
              <a:ext uri="{FF2B5EF4-FFF2-40B4-BE49-F238E27FC236}">
                <a16:creationId xmlns:a16="http://schemas.microsoft.com/office/drawing/2014/main" id="{A3BBEDB8-602F-A3EA-AEFE-89742DCF71CC}"/>
              </a:ext>
            </a:extLst>
          </p:cNvPr>
          <p:cNvSpPr>
            <a:spLocks noChangeAspect="1"/>
          </p:cNvSpPr>
          <p:nvPr/>
        </p:nvSpPr>
        <p:spPr>
          <a:xfrm>
            <a:off x="5553143" y="6279905"/>
            <a:ext cx="1085713" cy="3377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28" name="Рисунок 27" descr="Кольцо с ромбом: большой">
            <a:extLst>
              <a:ext uri="{FF2B5EF4-FFF2-40B4-BE49-F238E27FC236}">
                <a16:creationId xmlns:a16="http://schemas.microsoft.com/office/drawing/2014/main" id="{6640D715-0198-6C54-266E-419A5FF0FCAE}"/>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a:stretch/>
        </p:blipFill>
        <p:spPr>
          <a:xfrm flipV="1">
            <a:off x="4175643" y="142665"/>
            <a:ext cx="3840711" cy="2160000"/>
          </a:xfrm>
          <a:prstGeom prst="rect">
            <a:avLst/>
          </a:prstGeom>
        </p:spPr>
      </p:pic>
      <p:sp>
        <p:nvSpPr>
          <p:cNvPr id="29" name="object 6">
            <a:extLst>
              <a:ext uri="{FF2B5EF4-FFF2-40B4-BE49-F238E27FC236}">
                <a16:creationId xmlns:a16="http://schemas.microsoft.com/office/drawing/2014/main" id="{7DA08AC4-299C-6A54-BF49-52037DEC4A6C}"/>
              </a:ext>
            </a:extLst>
          </p:cNvPr>
          <p:cNvSpPr>
            <a:spLocks noChangeAspect="1"/>
          </p:cNvSpPr>
          <p:nvPr/>
        </p:nvSpPr>
        <p:spPr>
          <a:xfrm>
            <a:off x="5553143" y="332965"/>
            <a:ext cx="1085713" cy="3377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65" name="Группа 64">
            <a:extLst>
              <a:ext uri="{FF2B5EF4-FFF2-40B4-BE49-F238E27FC236}">
                <a16:creationId xmlns:a16="http://schemas.microsoft.com/office/drawing/2014/main" id="{1DD165A1-456B-FDEB-F7A3-A7493AAFEB25}"/>
              </a:ext>
            </a:extLst>
          </p:cNvPr>
          <p:cNvGrpSpPr/>
          <p:nvPr/>
        </p:nvGrpSpPr>
        <p:grpSpPr>
          <a:xfrm>
            <a:off x="6255261" y="517479"/>
            <a:ext cx="5744877" cy="5823042"/>
            <a:chOff x="6255261" y="703938"/>
            <a:chExt cx="5744877" cy="5823042"/>
          </a:xfrm>
        </p:grpSpPr>
        <p:grpSp>
          <p:nvGrpSpPr>
            <p:cNvPr id="64" name="Группа 63">
              <a:extLst>
                <a:ext uri="{FF2B5EF4-FFF2-40B4-BE49-F238E27FC236}">
                  <a16:creationId xmlns:a16="http://schemas.microsoft.com/office/drawing/2014/main" id="{F5AA9F96-F38E-60EA-FA4F-156E2A3A011A}"/>
                </a:ext>
              </a:extLst>
            </p:cNvPr>
            <p:cNvGrpSpPr/>
            <p:nvPr/>
          </p:nvGrpSpPr>
          <p:grpSpPr>
            <a:xfrm>
              <a:off x="6255261" y="2239955"/>
              <a:ext cx="5744877" cy="4287025"/>
              <a:chOff x="6118488" y="115055"/>
              <a:chExt cx="5744877" cy="4287025"/>
            </a:xfrm>
          </p:grpSpPr>
          <p:sp>
            <p:nvSpPr>
              <p:cNvPr id="27" name="TextBox 26">
                <a:extLst>
                  <a:ext uri="{FF2B5EF4-FFF2-40B4-BE49-F238E27FC236}">
                    <a16:creationId xmlns:a16="http://schemas.microsoft.com/office/drawing/2014/main" id="{B4132E9D-5322-ED10-C8BD-E683B50FFCBF}"/>
                  </a:ext>
                </a:extLst>
              </p:cNvPr>
              <p:cNvSpPr txBox="1"/>
              <p:nvPr/>
            </p:nvSpPr>
            <p:spPr>
              <a:xfrm>
                <a:off x="7389063" y="115055"/>
                <a:ext cx="447430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b="0" i="0" u="none" strike="noStrike" kern="1200" cap="none" spc="0" normalizeH="0" baseline="0" noProof="0" dirty="0">
                    <a:ln>
                      <a:solidFill>
                        <a:srgbClr val="CDA441"/>
                      </a:solid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покупателю</a:t>
                </a:r>
                <a:endParaRPr kumimoji="0" lang="ru-RU" sz="60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30" name="Группа 29">
                <a:extLst>
                  <a:ext uri="{FF2B5EF4-FFF2-40B4-BE49-F238E27FC236}">
                    <a16:creationId xmlns:a16="http://schemas.microsoft.com/office/drawing/2014/main" id="{06E80D07-55FB-2922-0F71-CF959852A056}"/>
                  </a:ext>
                </a:extLst>
              </p:cNvPr>
              <p:cNvGrpSpPr/>
              <p:nvPr/>
            </p:nvGrpSpPr>
            <p:grpSpPr>
              <a:xfrm flipH="1">
                <a:off x="6118489" y="1579227"/>
                <a:ext cx="5658476" cy="369332"/>
                <a:chOff x="746807" y="1730270"/>
                <a:chExt cx="5349193" cy="369332"/>
              </a:xfrm>
            </p:grpSpPr>
            <p:pic>
              <p:nvPicPr>
                <p:cNvPr id="31" name="Рисунок 30" descr="Ромб контур">
                  <a:extLst>
                    <a:ext uri="{FF2B5EF4-FFF2-40B4-BE49-F238E27FC236}">
                      <a16:creationId xmlns:a16="http://schemas.microsoft.com/office/drawing/2014/main" id="{91FF5DD5-D4A2-DF59-9912-237E73BE17F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32" name="TextBox 31">
                  <a:extLst>
                    <a:ext uri="{FF2B5EF4-FFF2-40B4-BE49-F238E27FC236}">
                      <a16:creationId xmlns:a16="http://schemas.microsoft.com/office/drawing/2014/main" id="{E53E7649-4BCD-863C-E1D0-1634AE5483E7}"/>
                    </a:ext>
                  </a:extLst>
                </p:cNvPr>
                <p:cNvSpPr txBox="1"/>
                <p:nvPr/>
              </p:nvSpPr>
              <p:spPr>
                <a:xfrm>
                  <a:off x="1189084" y="1730270"/>
                  <a:ext cx="4906916" cy="369332"/>
                </a:xfrm>
                <a:prstGeom prst="rect">
                  <a:avLst/>
                </a:prstGeom>
                <a:noFill/>
              </p:spPr>
              <p:txBody>
                <a:bodyPr wrap="square">
                  <a:spAutoFit/>
                </a:bodyPr>
                <a:lstStyle/>
                <a:p>
                  <a:pPr algn="r"/>
                  <a:r>
                    <a:rPr lang="ru-RU"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удобный интерфейс пользователя</a:t>
                  </a:r>
                </a:p>
              </p:txBody>
            </p:sp>
          </p:grpSp>
          <p:grpSp>
            <p:nvGrpSpPr>
              <p:cNvPr id="33" name="Группа 32">
                <a:extLst>
                  <a:ext uri="{FF2B5EF4-FFF2-40B4-BE49-F238E27FC236}">
                    <a16:creationId xmlns:a16="http://schemas.microsoft.com/office/drawing/2014/main" id="{E91A826F-8372-DC52-3F4F-EA3398F3F96E}"/>
                  </a:ext>
                </a:extLst>
              </p:cNvPr>
              <p:cNvGrpSpPr/>
              <p:nvPr/>
            </p:nvGrpSpPr>
            <p:grpSpPr>
              <a:xfrm flipH="1">
                <a:off x="6118489" y="2397068"/>
                <a:ext cx="5658476" cy="369332"/>
                <a:chOff x="746807" y="1730270"/>
                <a:chExt cx="5349193" cy="369332"/>
              </a:xfrm>
            </p:grpSpPr>
            <p:pic>
              <p:nvPicPr>
                <p:cNvPr id="34" name="Рисунок 33" descr="Ромб контур">
                  <a:extLst>
                    <a:ext uri="{FF2B5EF4-FFF2-40B4-BE49-F238E27FC236}">
                      <a16:creationId xmlns:a16="http://schemas.microsoft.com/office/drawing/2014/main" id="{B1DD656A-1EFA-4E39-ADCA-3AE095726F5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35" name="TextBox 34">
                  <a:extLst>
                    <a:ext uri="{FF2B5EF4-FFF2-40B4-BE49-F238E27FC236}">
                      <a16:creationId xmlns:a16="http://schemas.microsoft.com/office/drawing/2014/main" id="{39B479FB-5899-0AA2-770A-2718852C01AE}"/>
                    </a:ext>
                  </a:extLst>
                </p:cNvPr>
                <p:cNvSpPr txBox="1"/>
                <p:nvPr/>
              </p:nvSpPr>
              <p:spPr>
                <a:xfrm>
                  <a:off x="1189084" y="1730270"/>
                  <a:ext cx="4906916" cy="369332"/>
                </a:xfrm>
                <a:prstGeom prst="rect">
                  <a:avLst/>
                </a:prstGeom>
                <a:noFill/>
              </p:spPr>
              <p:txBody>
                <a:bodyPr wrap="square">
                  <a:spAutoFit/>
                </a:bodyPr>
                <a:lstStyle/>
                <a:p>
                  <a:pPr algn="r"/>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скидки, бонусы, аукционы, </a:t>
                  </a:r>
                  <a:r>
                    <a:rPr lang="en-US"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VIP</a:t>
                  </a:r>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 статус</a:t>
                  </a:r>
                </a:p>
              </p:txBody>
            </p:sp>
          </p:grpSp>
          <p:grpSp>
            <p:nvGrpSpPr>
              <p:cNvPr id="36" name="Группа 35">
                <a:extLst>
                  <a:ext uri="{FF2B5EF4-FFF2-40B4-BE49-F238E27FC236}">
                    <a16:creationId xmlns:a16="http://schemas.microsoft.com/office/drawing/2014/main" id="{F606ECF4-2BF5-A1D2-58EF-904D662E2A7A}"/>
                  </a:ext>
                </a:extLst>
              </p:cNvPr>
              <p:cNvGrpSpPr/>
              <p:nvPr/>
            </p:nvGrpSpPr>
            <p:grpSpPr>
              <a:xfrm flipH="1">
                <a:off x="6118489" y="3214909"/>
                <a:ext cx="5658476" cy="369332"/>
                <a:chOff x="746807" y="1730270"/>
                <a:chExt cx="5349193" cy="369332"/>
              </a:xfrm>
            </p:grpSpPr>
            <p:pic>
              <p:nvPicPr>
                <p:cNvPr id="37" name="Рисунок 36" descr="Ромб контур">
                  <a:extLst>
                    <a:ext uri="{FF2B5EF4-FFF2-40B4-BE49-F238E27FC236}">
                      <a16:creationId xmlns:a16="http://schemas.microsoft.com/office/drawing/2014/main" id="{267973E5-7331-1631-4EE6-E9F9FCA7491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38" name="TextBox 37">
                  <a:extLst>
                    <a:ext uri="{FF2B5EF4-FFF2-40B4-BE49-F238E27FC236}">
                      <a16:creationId xmlns:a16="http://schemas.microsoft.com/office/drawing/2014/main" id="{BEF5F0B0-FA3C-B1F4-05C5-71A6FD68AD29}"/>
                    </a:ext>
                  </a:extLst>
                </p:cNvPr>
                <p:cNvSpPr txBox="1"/>
                <p:nvPr/>
              </p:nvSpPr>
              <p:spPr>
                <a:xfrm>
                  <a:off x="1189084" y="1730270"/>
                  <a:ext cx="4906916" cy="369332"/>
                </a:xfrm>
                <a:prstGeom prst="rect">
                  <a:avLst/>
                </a:prstGeom>
                <a:noFill/>
              </p:spPr>
              <p:txBody>
                <a:bodyPr wrap="square">
                  <a:spAutoFit/>
                </a:bodyPr>
                <a:lstStyle/>
                <a:p>
                  <a:pPr algn="r"/>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самый широкий ювелирный ассортимент</a:t>
                  </a:r>
                </a:p>
              </p:txBody>
            </p:sp>
          </p:grpSp>
          <p:grpSp>
            <p:nvGrpSpPr>
              <p:cNvPr id="39" name="Группа 38">
                <a:extLst>
                  <a:ext uri="{FF2B5EF4-FFF2-40B4-BE49-F238E27FC236}">
                    <a16:creationId xmlns:a16="http://schemas.microsoft.com/office/drawing/2014/main" id="{58E37BF3-3FB4-0CA8-6A22-DBA01BA293AA}"/>
                  </a:ext>
                </a:extLst>
              </p:cNvPr>
              <p:cNvGrpSpPr/>
              <p:nvPr/>
            </p:nvGrpSpPr>
            <p:grpSpPr>
              <a:xfrm flipH="1">
                <a:off x="6118488" y="4032748"/>
                <a:ext cx="5658476" cy="369332"/>
                <a:chOff x="746807" y="1730270"/>
                <a:chExt cx="5349193" cy="369332"/>
              </a:xfrm>
            </p:grpSpPr>
            <p:pic>
              <p:nvPicPr>
                <p:cNvPr id="40" name="Рисунок 39" descr="Ромб контур">
                  <a:extLst>
                    <a:ext uri="{FF2B5EF4-FFF2-40B4-BE49-F238E27FC236}">
                      <a16:creationId xmlns:a16="http://schemas.microsoft.com/office/drawing/2014/main" id="{92DDC228-A62C-3F7D-C441-C58D5B7A5C6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41" name="TextBox 40">
                  <a:extLst>
                    <a:ext uri="{FF2B5EF4-FFF2-40B4-BE49-F238E27FC236}">
                      <a16:creationId xmlns:a16="http://schemas.microsoft.com/office/drawing/2014/main" id="{FD9A61A2-0D7F-6452-6CEF-9D7A60872582}"/>
                    </a:ext>
                  </a:extLst>
                </p:cNvPr>
                <p:cNvSpPr txBox="1"/>
                <p:nvPr/>
              </p:nvSpPr>
              <p:spPr>
                <a:xfrm>
                  <a:off x="1189084" y="1730270"/>
                  <a:ext cx="4906916" cy="369332"/>
                </a:xfrm>
                <a:prstGeom prst="rect">
                  <a:avLst/>
                </a:prstGeom>
                <a:noFill/>
              </p:spPr>
              <p:txBody>
                <a:bodyPr wrap="square">
                  <a:spAutoFit/>
                </a:bodyPr>
                <a:lstStyle/>
                <a:p>
                  <a:pPr algn="r"/>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онлайн оплата, выбор способов доставки</a:t>
                  </a:r>
                </a:p>
              </p:txBody>
            </p:sp>
          </p:grpSp>
        </p:grpSp>
        <p:grpSp>
          <p:nvGrpSpPr>
            <p:cNvPr id="42" name="Группа 41">
              <a:extLst>
                <a:ext uri="{FF2B5EF4-FFF2-40B4-BE49-F238E27FC236}">
                  <a16:creationId xmlns:a16="http://schemas.microsoft.com/office/drawing/2014/main" id="{77B86ADB-3425-BAC8-04AE-718E0D67CE06}"/>
                </a:ext>
              </a:extLst>
            </p:cNvPr>
            <p:cNvGrpSpPr>
              <a:grpSpLocks noChangeAspect="1"/>
            </p:cNvGrpSpPr>
            <p:nvPr/>
          </p:nvGrpSpPr>
          <p:grpSpPr>
            <a:xfrm>
              <a:off x="7730278" y="703938"/>
              <a:ext cx="3802644" cy="1474783"/>
              <a:chOff x="-1087885" y="1500203"/>
              <a:chExt cx="8265590" cy="3205651"/>
            </a:xfrm>
          </p:grpSpPr>
          <p:pic>
            <p:nvPicPr>
              <p:cNvPr id="43" name="Рисунок 42" descr="Мужчина контур">
                <a:extLst>
                  <a:ext uri="{FF2B5EF4-FFF2-40B4-BE49-F238E27FC236}">
                    <a16:creationId xmlns:a16="http://schemas.microsoft.com/office/drawing/2014/main" id="{D81B8C58-1668-81B0-43BD-55229117408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65531" y="2029247"/>
                <a:ext cx="1440000" cy="1440000"/>
              </a:xfrm>
              <a:prstGeom prst="rect">
                <a:avLst/>
              </a:prstGeom>
            </p:spPr>
          </p:pic>
          <p:pic>
            <p:nvPicPr>
              <p:cNvPr id="44" name="Рисунок 43" descr="Женщина контур">
                <a:extLst>
                  <a:ext uri="{FF2B5EF4-FFF2-40B4-BE49-F238E27FC236}">
                    <a16:creationId xmlns:a16="http://schemas.microsoft.com/office/drawing/2014/main" id="{C6FC07E4-125A-239E-0C2A-016C52E1553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55642" y="2029247"/>
                <a:ext cx="1440000" cy="1440000"/>
              </a:xfrm>
              <a:prstGeom prst="rect">
                <a:avLst/>
              </a:prstGeom>
            </p:spPr>
          </p:pic>
          <p:sp>
            <p:nvSpPr>
              <p:cNvPr id="45" name="Арка 44">
                <a:extLst>
                  <a:ext uri="{FF2B5EF4-FFF2-40B4-BE49-F238E27FC236}">
                    <a16:creationId xmlns:a16="http://schemas.microsoft.com/office/drawing/2014/main" id="{8A63D465-5588-7A53-1133-EA053BEED0EC}"/>
                  </a:ext>
                </a:extLst>
              </p:cNvPr>
              <p:cNvSpPr>
                <a:spLocks noChangeAspect="1"/>
              </p:cNvSpPr>
              <p:nvPr/>
            </p:nvSpPr>
            <p:spPr>
              <a:xfrm>
                <a:off x="1814314" y="1532975"/>
                <a:ext cx="2432544" cy="2432544"/>
              </a:xfrm>
              <a:prstGeom prst="blockArc">
                <a:avLst>
                  <a:gd name="adj1" fmla="val 16208227"/>
                  <a:gd name="adj2" fmla="val 2167054"/>
                  <a:gd name="adj3" fmla="val 11741"/>
                </a:avLst>
              </a:prstGeom>
              <a:solidFill>
                <a:srgbClr val="B0822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endParaRPr>
              </a:p>
            </p:txBody>
          </p:sp>
          <p:sp>
            <p:nvSpPr>
              <p:cNvPr id="46" name="Арка 45">
                <a:extLst>
                  <a:ext uri="{FF2B5EF4-FFF2-40B4-BE49-F238E27FC236}">
                    <a16:creationId xmlns:a16="http://schemas.microsoft.com/office/drawing/2014/main" id="{669EB212-5FB7-9154-8A54-B0B5AA517746}"/>
                  </a:ext>
                </a:extLst>
              </p:cNvPr>
              <p:cNvSpPr>
                <a:spLocks noChangeAspect="1"/>
              </p:cNvSpPr>
              <p:nvPr/>
            </p:nvSpPr>
            <p:spPr>
              <a:xfrm flipV="1">
                <a:off x="1814314" y="1532975"/>
                <a:ext cx="2432544" cy="2432544"/>
              </a:xfrm>
              <a:prstGeom prst="blockArc">
                <a:avLst>
                  <a:gd name="adj1" fmla="val 5392204"/>
                  <a:gd name="adj2" fmla="val 19392829"/>
                  <a:gd name="adj3" fmla="val 118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endParaRPr>
              </a:p>
            </p:txBody>
          </p:sp>
          <p:sp>
            <p:nvSpPr>
              <p:cNvPr id="47" name="Прямоугольник 46">
                <a:extLst>
                  <a:ext uri="{FF2B5EF4-FFF2-40B4-BE49-F238E27FC236}">
                    <a16:creationId xmlns:a16="http://schemas.microsoft.com/office/drawing/2014/main" id="{7F877BDB-56E4-DC45-BAEE-159DCCBA207F}"/>
                  </a:ext>
                </a:extLst>
              </p:cNvPr>
              <p:cNvSpPr/>
              <p:nvPr/>
            </p:nvSpPr>
            <p:spPr>
              <a:xfrm>
                <a:off x="4279652" y="1555724"/>
                <a:ext cx="1871798" cy="602097"/>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20-60 лет</a:t>
                </a:r>
              </a:p>
            </p:txBody>
          </p:sp>
          <p:sp>
            <p:nvSpPr>
              <p:cNvPr id="48" name="Прямоугольник 47">
                <a:extLst>
                  <a:ext uri="{FF2B5EF4-FFF2-40B4-BE49-F238E27FC236}">
                    <a16:creationId xmlns:a16="http://schemas.microsoft.com/office/drawing/2014/main" id="{372E23B2-2980-B7FD-4F2C-D245D8654772}"/>
                  </a:ext>
                </a:extLst>
              </p:cNvPr>
              <p:cNvSpPr/>
              <p:nvPr/>
            </p:nvSpPr>
            <p:spPr>
              <a:xfrm>
                <a:off x="160060" y="1500203"/>
                <a:ext cx="1871798" cy="602097"/>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18-65 лет</a:t>
                </a:r>
              </a:p>
            </p:txBody>
          </p:sp>
          <p:sp>
            <p:nvSpPr>
              <p:cNvPr id="49" name="Прямоугольник 48">
                <a:extLst>
                  <a:ext uri="{FF2B5EF4-FFF2-40B4-BE49-F238E27FC236}">
                    <a16:creationId xmlns:a16="http://schemas.microsoft.com/office/drawing/2014/main" id="{2E6EEA1F-FF57-2EF3-49BE-800C628D7C38}"/>
                  </a:ext>
                </a:extLst>
              </p:cNvPr>
              <p:cNvSpPr/>
              <p:nvPr/>
            </p:nvSpPr>
            <p:spPr>
              <a:xfrm>
                <a:off x="4452074" y="3469247"/>
                <a:ext cx="1066911" cy="602097"/>
              </a:xfrm>
              <a:prstGeom prst="rect">
                <a:avLst/>
              </a:prstGeom>
            </p:spPr>
            <p:txBody>
              <a:bodyPr wrap="none">
                <a:spAutoFit/>
              </a:bodyPr>
              <a:lstStyle/>
              <a:p>
                <a:pPr algn="ctr"/>
                <a:r>
                  <a:rPr lang="ru-RU" sz="1200" dirty="0">
                    <a:solidFill>
                      <a:srgbClr val="FFC000"/>
                    </a:solidFill>
                    <a:latin typeface="Helvetica Neue Light" panose="02000403000000020004" pitchFamily="2" charset="0"/>
                    <a:ea typeface="Helvetica Neue Light" panose="02000403000000020004" pitchFamily="2" charset="0"/>
                  </a:rPr>
                  <a:t>35%</a:t>
                </a:r>
              </a:p>
            </p:txBody>
          </p:sp>
          <p:sp>
            <p:nvSpPr>
              <p:cNvPr id="50" name="Прямоугольник 49">
                <a:extLst>
                  <a:ext uri="{FF2B5EF4-FFF2-40B4-BE49-F238E27FC236}">
                    <a16:creationId xmlns:a16="http://schemas.microsoft.com/office/drawing/2014/main" id="{123361DF-9AD1-AB50-ED41-E2B261D9D18B}"/>
                  </a:ext>
                </a:extLst>
              </p:cNvPr>
              <p:cNvSpPr/>
              <p:nvPr/>
            </p:nvSpPr>
            <p:spPr>
              <a:xfrm>
                <a:off x="562504" y="3469247"/>
                <a:ext cx="1066911" cy="602097"/>
              </a:xfrm>
              <a:prstGeom prst="rect">
                <a:avLst/>
              </a:prstGeom>
            </p:spPr>
            <p:txBody>
              <a:bodyPr wrap="none">
                <a:spAutoFit/>
              </a:bodyPr>
              <a:lstStyle/>
              <a:p>
                <a:pPr algn="ctr"/>
                <a:r>
                  <a:rPr lang="ru-RU" sz="1200" dirty="0">
                    <a:solidFill>
                      <a:srgbClr val="FFC000"/>
                    </a:solidFill>
                    <a:latin typeface="Helvetica Neue Light" panose="02000403000000020004" pitchFamily="2" charset="0"/>
                    <a:ea typeface="Helvetica Neue Light" panose="02000403000000020004" pitchFamily="2" charset="0"/>
                  </a:rPr>
                  <a:t>65%</a:t>
                </a:r>
              </a:p>
            </p:txBody>
          </p:sp>
          <p:sp>
            <p:nvSpPr>
              <p:cNvPr id="51" name="Прямоугольник 50">
                <a:extLst>
                  <a:ext uri="{FF2B5EF4-FFF2-40B4-BE49-F238E27FC236}">
                    <a16:creationId xmlns:a16="http://schemas.microsoft.com/office/drawing/2014/main" id="{70F13A4A-D5AD-1429-8751-304A27EE3823}"/>
                  </a:ext>
                </a:extLst>
              </p:cNvPr>
              <p:cNvSpPr/>
              <p:nvPr/>
            </p:nvSpPr>
            <p:spPr>
              <a:xfrm>
                <a:off x="-1087885" y="4103757"/>
                <a:ext cx="8265590" cy="602097"/>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уровень дохода: средний, выше среднего, высокий</a:t>
                </a:r>
              </a:p>
            </p:txBody>
          </p:sp>
        </p:grpSp>
      </p:grpSp>
      <p:grpSp>
        <p:nvGrpSpPr>
          <p:cNvPr id="68" name="Группа 67">
            <a:extLst>
              <a:ext uri="{FF2B5EF4-FFF2-40B4-BE49-F238E27FC236}">
                <a16:creationId xmlns:a16="http://schemas.microsoft.com/office/drawing/2014/main" id="{525258E2-422A-189A-7DE9-8725E4099316}"/>
              </a:ext>
            </a:extLst>
          </p:cNvPr>
          <p:cNvGrpSpPr/>
          <p:nvPr/>
        </p:nvGrpSpPr>
        <p:grpSpPr>
          <a:xfrm>
            <a:off x="406447" y="492571"/>
            <a:ext cx="5658477" cy="5872859"/>
            <a:chOff x="406447" y="462996"/>
            <a:chExt cx="5658477" cy="5872859"/>
          </a:xfrm>
        </p:grpSpPr>
        <p:grpSp>
          <p:nvGrpSpPr>
            <p:cNvPr id="66" name="Группа 65">
              <a:extLst>
                <a:ext uri="{FF2B5EF4-FFF2-40B4-BE49-F238E27FC236}">
                  <a16:creationId xmlns:a16="http://schemas.microsoft.com/office/drawing/2014/main" id="{431D2EC6-1A20-597C-111C-77268939D272}"/>
                </a:ext>
              </a:extLst>
            </p:cNvPr>
            <p:cNvGrpSpPr/>
            <p:nvPr/>
          </p:nvGrpSpPr>
          <p:grpSpPr>
            <a:xfrm>
              <a:off x="406447" y="462996"/>
              <a:ext cx="5658477" cy="4088200"/>
              <a:chOff x="437523" y="2363899"/>
              <a:chExt cx="5658477" cy="4088200"/>
            </a:xfrm>
          </p:grpSpPr>
          <p:sp>
            <p:nvSpPr>
              <p:cNvPr id="8" name="TextBox 7">
                <a:extLst>
                  <a:ext uri="{FF2B5EF4-FFF2-40B4-BE49-F238E27FC236}">
                    <a16:creationId xmlns:a16="http://schemas.microsoft.com/office/drawing/2014/main" id="{773F0E10-56AE-10C1-1E53-66E78FAEDCB4}"/>
                  </a:ext>
                </a:extLst>
              </p:cNvPr>
              <p:cNvSpPr txBox="1"/>
              <p:nvPr/>
            </p:nvSpPr>
            <p:spPr>
              <a:xfrm>
                <a:off x="716445" y="5436436"/>
                <a:ext cx="360868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b="0" i="0" u="none" strike="noStrike" kern="1200" cap="none" spc="0" normalizeH="0" baseline="0" noProof="0" dirty="0">
                    <a:ln>
                      <a:solidFill>
                        <a:srgbClr val="CDA441"/>
                      </a:solid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rPr>
                  <a:t>продавцу</a:t>
                </a:r>
                <a:endParaRPr kumimoji="0" lang="ru-RU" sz="6000" b="0" i="0" u="none" strike="noStrike" kern="1200" cap="none" spc="0" normalizeH="0" baseline="0" noProof="0" dirty="0">
                  <a:ln>
                    <a:noFill/>
                  </a:ln>
                  <a:solidFill>
                    <a:srgbClr val="B0822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5" name="Группа 14">
                <a:extLst>
                  <a:ext uri="{FF2B5EF4-FFF2-40B4-BE49-F238E27FC236}">
                    <a16:creationId xmlns:a16="http://schemas.microsoft.com/office/drawing/2014/main" id="{E8EB2841-F955-50F0-D8FA-3EFC396CE810}"/>
                  </a:ext>
                </a:extLst>
              </p:cNvPr>
              <p:cNvGrpSpPr/>
              <p:nvPr/>
            </p:nvGrpSpPr>
            <p:grpSpPr>
              <a:xfrm>
                <a:off x="437524" y="2363899"/>
                <a:ext cx="5658476" cy="369332"/>
                <a:chOff x="746807" y="1730270"/>
                <a:chExt cx="5349193" cy="369332"/>
              </a:xfrm>
            </p:grpSpPr>
            <p:pic>
              <p:nvPicPr>
                <p:cNvPr id="12" name="Рисунок 11" descr="Ромб контур">
                  <a:extLst>
                    <a:ext uri="{FF2B5EF4-FFF2-40B4-BE49-F238E27FC236}">
                      <a16:creationId xmlns:a16="http://schemas.microsoft.com/office/drawing/2014/main" id="{5CFC6D45-0503-2DAC-294C-7994C31CAF4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14" name="TextBox 13">
                  <a:extLst>
                    <a:ext uri="{FF2B5EF4-FFF2-40B4-BE49-F238E27FC236}">
                      <a16:creationId xmlns:a16="http://schemas.microsoft.com/office/drawing/2014/main" id="{F6A982ED-9419-EC1D-7199-43574C24D085}"/>
                    </a:ext>
                  </a:extLst>
                </p:cNvPr>
                <p:cNvSpPr txBox="1"/>
                <p:nvPr/>
              </p:nvSpPr>
              <p:spPr>
                <a:xfrm>
                  <a:off x="1189084" y="1730270"/>
                  <a:ext cx="4906916" cy="369332"/>
                </a:xfrm>
                <a:prstGeom prst="rect">
                  <a:avLst/>
                </a:prstGeom>
                <a:noFill/>
              </p:spPr>
              <p:txBody>
                <a:bodyPr wrap="square">
                  <a:spAutoFit/>
                </a:bodyPr>
                <a:lstStyle/>
                <a:p>
                  <a:r>
                    <a:rPr lang="ru-RU"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единственный ювелирный портал в РК</a:t>
                  </a:r>
                </a:p>
              </p:txBody>
            </p:sp>
          </p:grpSp>
          <p:grpSp>
            <p:nvGrpSpPr>
              <p:cNvPr id="16" name="Группа 15">
                <a:extLst>
                  <a:ext uri="{FF2B5EF4-FFF2-40B4-BE49-F238E27FC236}">
                    <a16:creationId xmlns:a16="http://schemas.microsoft.com/office/drawing/2014/main" id="{9407B141-856E-78AA-0B3C-F88FA7612560}"/>
                  </a:ext>
                </a:extLst>
              </p:cNvPr>
              <p:cNvGrpSpPr/>
              <p:nvPr/>
            </p:nvGrpSpPr>
            <p:grpSpPr>
              <a:xfrm>
                <a:off x="437524" y="3132033"/>
                <a:ext cx="5658476" cy="369332"/>
                <a:chOff x="746807" y="1730270"/>
                <a:chExt cx="5349193" cy="369332"/>
              </a:xfrm>
            </p:grpSpPr>
            <p:pic>
              <p:nvPicPr>
                <p:cNvPr id="17" name="Рисунок 16" descr="Ромб контур">
                  <a:extLst>
                    <a:ext uri="{FF2B5EF4-FFF2-40B4-BE49-F238E27FC236}">
                      <a16:creationId xmlns:a16="http://schemas.microsoft.com/office/drawing/2014/main" id="{E4964444-CFD6-DADC-7895-54966838B45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18" name="TextBox 17">
                  <a:extLst>
                    <a:ext uri="{FF2B5EF4-FFF2-40B4-BE49-F238E27FC236}">
                      <a16:creationId xmlns:a16="http://schemas.microsoft.com/office/drawing/2014/main" id="{94EB9301-8DD8-2914-64E4-455FC0F26614}"/>
                    </a:ext>
                  </a:extLst>
                </p:cNvPr>
                <p:cNvSpPr txBox="1"/>
                <p:nvPr/>
              </p:nvSpPr>
              <p:spPr>
                <a:xfrm>
                  <a:off x="1189084" y="1730270"/>
                  <a:ext cx="4906916" cy="369332"/>
                </a:xfrm>
                <a:prstGeom prst="rect">
                  <a:avLst/>
                </a:prstGeom>
                <a:noFill/>
              </p:spPr>
              <p:txBody>
                <a:bodyPr wrap="square">
                  <a:spAutoFit/>
                </a:bodyPr>
                <a:lstStyle/>
                <a:p>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выгодная альтернатива маркетплейсам</a:t>
                  </a:r>
                </a:p>
              </p:txBody>
            </p:sp>
          </p:grpSp>
          <p:grpSp>
            <p:nvGrpSpPr>
              <p:cNvPr id="20" name="Группа 19">
                <a:extLst>
                  <a:ext uri="{FF2B5EF4-FFF2-40B4-BE49-F238E27FC236}">
                    <a16:creationId xmlns:a16="http://schemas.microsoft.com/office/drawing/2014/main" id="{F688D63D-FCD0-D156-17D8-5AD4A18AE05F}"/>
                  </a:ext>
                </a:extLst>
              </p:cNvPr>
              <p:cNvGrpSpPr/>
              <p:nvPr/>
            </p:nvGrpSpPr>
            <p:grpSpPr>
              <a:xfrm>
                <a:off x="437524" y="3900167"/>
                <a:ext cx="5658476" cy="369332"/>
                <a:chOff x="746807" y="1730270"/>
                <a:chExt cx="5349193" cy="369332"/>
              </a:xfrm>
            </p:grpSpPr>
            <p:pic>
              <p:nvPicPr>
                <p:cNvPr id="22" name="Рисунок 21" descr="Ромб контур">
                  <a:extLst>
                    <a:ext uri="{FF2B5EF4-FFF2-40B4-BE49-F238E27FC236}">
                      <a16:creationId xmlns:a16="http://schemas.microsoft.com/office/drawing/2014/main" id="{E90984ED-E8F5-A2AF-8833-29C44DE4352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23" name="TextBox 22">
                  <a:extLst>
                    <a:ext uri="{FF2B5EF4-FFF2-40B4-BE49-F238E27FC236}">
                      <a16:creationId xmlns:a16="http://schemas.microsoft.com/office/drawing/2014/main" id="{06CD3DCC-56F2-FBD6-9495-6085BACF0F69}"/>
                    </a:ext>
                  </a:extLst>
                </p:cNvPr>
                <p:cNvSpPr txBox="1"/>
                <p:nvPr/>
              </p:nvSpPr>
              <p:spPr>
                <a:xfrm>
                  <a:off x="1189084" y="1730270"/>
                  <a:ext cx="4906916" cy="369332"/>
                </a:xfrm>
                <a:prstGeom prst="rect">
                  <a:avLst/>
                </a:prstGeom>
                <a:noFill/>
              </p:spPr>
              <p:txBody>
                <a:bodyPr wrap="square">
                  <a:spAutoFit/>
                </a:bodyPr>
                <a:lstStyle/>
                <a:p>
                  <a:r>
                    <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самый </a:t>
                  </a:r>
                  <a:r>
                    <a:rPr lang="ru-RU"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широкий канал ювелирных продаж</a:t>
                  </a:r>
                  <a:endPar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endParaRPr>
                </a:p>
              </p:txBody>
            </p:sp>
          </p:grpSp>
          <p:grpSp>
            <p:nvGrpSpPr>
              <p:cNvPr id="24" name="Группа 23">
                <a:extLst>
                  <a:ext uri="{FF2B5EF4-FFF2-40B4-BE49-F238E27FC236}">
                    <a16:creationId xmlns:a16="http://schemas.microsoft.com/office/drawing/2014/main" id="{FE41F6B3-814E-AA16-66F2-71AB52013D52}"/>
                  </a:ext>
                </a:extLst>
              </p:cNvPr>
              <p:cNvGrpSpPr/>
              <p:nvPr/>
            </p:nvGrpSpPr>
            <p:grpSpPr>
              <a:xfrm>
                <a:off x="437523" y="4668301"/>
                <a:ext cx="5658476" cy="369332"/>
                <a:chOff x="746807" y="1730270"/>
                <a:chExt cx="5349193" cy="369332"/>
              </a:xfrm>
            </p:grpSpPr>
            <p:pic>
              <p:nvPicPr>
                <p:cNvPr id="25" name="Рисунок 24" descr="Ромб контур">
                  <a:extLst>
                    <a:ext uri="{FF2B5EF4-FFF2-40B4-BE49-F238E27FC236}">
                      <a16:creationId xmlns:a16="http://schemas.microsoft.com/office/drawing/2014/main" id="{54A27110-BCE1-3FDC-170D-053762E5D31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807" y="1734936"/>
                  <a:ext cx="360000" cy="360000"/>
                </a:xfrm>
                <a:prstGeom prst="rect">
                  <a:avLst/>
                </a:prstGeom>
              </p:spPr>
            </p:pic>
            <p:sp>
              <p:nvSpPr>
                <p:cNvPr id="26" name="TextBox 25">
                  <a:extLst>
                    <a:ext uri="{FF2B5EF4-FFF2-40B4-BE49-F238E27FC236}">
                      <a16:creationId xmlns:a16="http://schemas.microsoft.com/office/drawing/2014/main" id="{565D497E-3D2A-FAA8-2D2F-EA18DD26FB70}"/>
                    </a:ext>
                  </a:extLst>
                </p:cNvPr>
                <p:cNvSpPr txBox="1"/>
                <p:nvPr/>
              </p:nvSpPr>
              <p:spPr>
                <a:xfrm>
                  <a:off x="1189084" y="1730270"/>
                  <a:ext cx="4906916" cy="369332"/>
                </a:xfrm>
                <a:prstGeom prst="rect">
                  <a:avLst/>
                </a:prstGeom>
                <a:noFill/>
              </p:spPr>
              <p:txBody>
                <a:bodyPr wrap="square">
                  <a:spAutoFit/>
                </a:bodyPr>
                <a:lstStyle/>
                <a:p>
                  <a:r>
                    <a:rPr lang="ru-RU"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rPr>
                    <a:t>статистика и аналитика продаж</a:t>
                  </a:r>
                  <a:endParaRPr lang="ru-RU" sz="1800" b="1" dirty="0">
                    <a:solidFill>
                      <a:srgbClr val="B08222"/>
                    </a:solidFill>
                    <a:latin typeface="Helvetica Neue UltraLight" panose="02000206000000020004" pitchFamily="2" charset="0"/>
                    <a:ea typeface="Helvetica Neue UltraLight" panose="02000206000000020004" pitchFamily="2" charset="0"/>
                    <a:cs typeface="Helvetica Neue" panose="02000503000000020004" pitchFamily="2" charset="0"/>
                  </a:endParaRPr>
                </a:p>
              </p:txBody>
            </p:sp>
          </p:grpSp>
        </p:grpSp>
        <p:grpSp>
          <p:nvGrpSpPr>
            <p:cNvPr id="52" name="Группа 51">
              <a:extLst>
                <a:ext uri="{FF2B5EF4-FFF2-40B4-BE49-F238E27FC236}">
                  <a16:creationId xmlns:a16="http://schemas.microsoft.com/office/drawing/2014/main" id="{A46771AE-1104-F4E3-419E-347ABFC14E62}"/>
                </a:ext>
              </a:extLst>
            </p:cNvPr>
            <p:cNvGrpSpPr>
              <a:grpSpLocks noChangeAspect="1"/>
            </p:cNvGrpSpPr>
            <p:nvPr/>
          </p:nvGrpSpPr>
          <p:grpSpPr>
            <a:xfrm>
              <a:off x="1366423" y="4678960"/>
              <a:ext cx="3738524" cy="1656895"/>
              <a:chOff x="5791170" y="3172919"/>
              <a:chExt cx="6819684" cy="3022450"/>
            </a:xfrm>
          </p:grpSpPr>
          <p:grpSp>
            <p:nvGrpSpPr>
              <p:cNvPr id="53" name="Группа 52">
                <a:extLst>
                  <a:ext uri="{FF2B5EF4-FFF2-40B4-BE49-F238E27FC236}">
                    <a16:creationId xmlns:a16="http://schemas.microsoft.com/office/drawing/2014/main" id="{979B7B35-3B67-9A29-DC4F-80B53E059998}"/>
                  </a:ext>
                </a:extLst>
              </p:cNvPr>
              <p:cNvGrpSpPr/>
              <p:nvPr/>
            </p:nvGrpSpPr>
            <p:grpSpPr>
              <a:xfrm rot="19774674">
                <a:off x="7984741" y="3172919"/>
                <a:ext cx="2432544" cy="2432544"/>
                <a:chOff x="8400889" y="2212728"/>
                <a:chExt cx="2432544" cy="2432544"/>
              </a:xfrm>
            </p:grpSpPr>
            <p:sp>
              <p:nvSpPr>
                <p:cNvPr id="62" name="Арка 61">
                  <a:extLst>
                    <a:ext uri="{FF2B5EF4-FFF2-40B4-BE49-F238E27FC236}">
                      <a16:creationId xmlns:a16="http://schemas.microsoft.com/office/drawing/2014/main" id="{C667A1D1-88DB-00A9-074E-17F9F3D26F7C}"/>
                    </a:ext>
                  </a:extLst>
                </p:cNvPr>
                <p:cNvSpPr>
                  <a:spLocks noChangeAspect="1"/>
                </p:cNvSpPr>
                <p:nvPr/>
              </p:nvSpPr>
              <p:spPr>
                <a:xfrm>
                  <a:off x="8400889" y="2212728"/>
                  <a:ext cx="2432544" cy="2432544"/>
                </a:xfrm>
                <a:prstGeom prst="blockArc">
                  <a:avLst>
                    <a:gd name="adj1" fmla="val 1532975"/>
                    <a:gd name="adj2" fmla="val 2167054"/>
                    <a:gd name="adj3" fmla="val 11741"/>
                  </a:avLst>
                </a:prstGeom>
                <a:solidFill>
                  <a:srgbClr val="B0822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rgbClr val="B08222"/>
                    </a:solidFill>
                  </a:endParaRPr>
                </a:p>
              </p:txBody>
            </p:sp>
            <p:sp>
              <p:nvSpPr>
                <p:cNvPr id="63" name="Арка 62">
                  <a:extLst>
                    <a:ext uri="{FF2B5EF4-FFF2-40B4-BE49-F238E27FC236}">
                      <a16:creationId xmlns:a16="http://schemas.microsoft.com/office/drawing/2014/main" id="{87EE4DE1-C5AA-E6FD-8B9E-4798F4FF6EB9}"/>
                    </a:ext>
                  </a:extLst>
                </p:cNvPr>
                <p:cNvSpPr>
                  <a:spLocks noChangeAspect="1"/>
                </p:cNvSpPr>
                <p:nvPr/>
              </p:nvSpPr>
              <p:spPr>
                <a:xfrm flipV="1">
                  <a:off x="8400889" y="2212728"/>
                  <a:ext cx="2432544" cy="2432544"/>
                </a:xfrm>
                <a:prstGeom prst="blockArc">
                  <a:avLst>
                    <a:gd name="adj1" fmla="val 20100988"/>
                    <a:gd name="adj2" fmla="val 19392829"/>
                    <a:gd name="adj3" fmla="val 118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rgbClr val="B08222"/>
                    </a:solidFill>
                  </a:endParaRPr>
                </a:p>
              </p:txBody>
            </p:sp>
          </p:grpSp>
          <p:pic>
            <p:nvPicPr>
              <p:cNvPr id="54" name="Рисунок 53" descr="Хранилище контур">
                <a:extLst>
                  <a:ext uri="{FF2B5EF4-FFF2-40B4-BE49-F238E27FC236}">
                    <a16:creationId xmlns:a16="http://schemas.microsoft.com/office/drawing/2014/main" id="{1D598DC9-B62D-98E1-F424-6F6CED97B6F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81013" y="3627958"/>
                <a:ext cx="1440000" cy="1440000"/>
              </a:xfrm>
              <a:prstGeom prst="rect">
                <a:avLst/>
              </a:prstGeom>
            </p:spPr>
          </p:pic>
          <p:pic>
            <p:nvPicPr>
              <p:cNvPr id="55" name="Рисунок 54" descr="Корзина для покупок контур">
                <a:extLst>
                  <a:ext uri="{FF2B5EF4-FFF2-40B4-BE49-F238E27FC236}">
                    <a16:creationId xmlns:a16="http://schemas.microsoft.com/office/drawing/2014/main" id="{A8791198-DD7E-4999-27D7-14449C0AC8BF}"/>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781695" y="3931991"/>
                <a:ext cx="914400" cy="914400"/>
              </a:xfrm>
              <a:prstGeom prst="rect">
                <a:avLst/>
              </a:prstGeom>
            </p:spPr>
          </p:pic>
          <p:pic>
            <p:nvPicPr>
              <p:cNvPr id="56" name="Рисунок 55" descr="Кольцо контур">
                <a:extLst>
                  <a:ext uri="{FF2B5EF4-FFF2-40B4-BE49-F238E27FC236}">
                    <a16:creationId xmlns:a16="http://schemas.microsoft.com/office/drawing/2014/main" id="{20ED584D-5749-9619-C028-39FB377F9F62}"/>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704211" y="3931991"/>
                <a:ext cx="914400" cy="914400"/>
              </a:xfrm>
              <a:prstGeom prst="rect">
                <a:avLst/>
              </a:prstGeom>
            </p:spPr>
          </p:pic>
          <p:sp>
            <p:nvSpPr>
              <p:cNvPr id="57" name="Прямоугольник 56">
                <a:extLst>
                  <a:ext uri="{FF2B5EF4-FFF2-40B4-BE49-F238E27FC236}">
                    <a16:creationId xmlns:a16="http://schemas.microsoft.com/office/drawing/2014/main" id="{5D302BAB-CEFC-98AE-8BB1-2E9AF1E31C24}"/>
                  </a:ext>
                </a:extLst>
              </p:cNvPr>
              <p:cNvSpPr/>
              <p:nvPr/>
            </p:nvSpPr>
            <p:spPr>
              <a:xfrm>
                <a:off x="6645965" y="3381662"/>
                <a:ext cx="1185682" cy="505292"/>
              </a:xfrm>
              <a:prstGeom prst="rect">
                <a:avLst/>
              </a:prstGeom>
            </p:spPr>
            <p:txBody>
              <a:bodyPr wrap="none">
                <a:spAutoFit/>
              </a:bodyPr>
              <a:lstStyle/>
              <a:p>
                <a:pPr algn="ctr"/>
                <a:r>
                  <a:rPr lang="en-US" sz="1200" dirty="0">
                    <a:solidFill>
                      <a:srgbClr val="B08222"/>
                    </a:solidFill>
                    <a:latin typeface="Helvetica Neue Light" panose="02000403000000020004" pitchFamily="2" charset="0"/>
                    <a:ea typeface="Helvetica Neue Light" panose="02000403000000020004" pitchFamily="2" charset="0"/>
                  </a:rPr>
                  <a:t>reseller</a:t>
                </a:r>
                <a:endParaRPr lang="ru-RU" sz="1200" dirty="0">
                  <a:solidFill>
                    <a:srgbClr val="B08222"/>
                  </a:solidFill>
                  <a:latin typeface="Helvetica Neue Light" panose="02000403000000020004" pitchFamily="2" charset="0"/>
                  <a:ea typeface="Helvetica Neue Light" panose="02000403000000020004" pitchFamily="2" charset="0"/>
                </a:endParaRPr>
              </a:p>
            </p:txBody>
          </p:sp>
          <p:sp>
            <p:nvSpPr>
              <p:cNvPr id="58" name="Прямоугольник 57">
                <a:extLst>
                  <a:ext uri="{FF2B5EF4-FFF2-40B4-BE49-F238E27FC236}">
                    <a16:creationId xmlns:a16="http://schemas.microsoft.com/office/drawing/2014/main" id="{C671FBAB-F969-1542-CA06-5334D4D65B0B}"/>
                  </a:ext>
                </a:extLst>
              </p:cNvPr>
              <p:cNvSpPr/>
              <p:nvPr/>
            </p:nvSpPr>
            <p:spPr>
              <a:xfrm>
                <a:off x="6811435" y="5190993"/>
                <a:ext cx="895373" cy="505292"/>
              </a:xfrm>
              <a:prstGeom prst="rect">
                <a:avLst/>
              </a:prstGeom>
            </p:spPr>
            <p:txBody>
              <a:bodyPr wrap="none">
                <a:spAutoFit/>
              </a:bodyPr>
              <a:lstStyle/>
              <a:p>
                <a:pPr algn="ctr"/>
                <a:r>
                  <a:rPr lang="en-US" sz="1200" dirty="0">
                    <a:solidFill>
                      <a:srgbClr val="B08222"/>
                    </a:solidFill>
                    <a:latin typeface="Helvetica Neue Light" panose="02000403000000020004" pitchFamily="2" charset="0"/>
                    <a:ea typeface="Helvetica Neue Light" panose="02000403000000020004" pitchFamily="2" charset="0"/>
                  </a:rPr>
                  <a:t>99</a:t>
                </a:r>
                <a:r>
                  <a:rPr lang="ru-RU" sz="1200" dirty="0">
                    <a:solidFill>
                      <a:srgbClr val="B08222"/>
                    </a:solidFill>
                    <a:latin typeface="Helvetica Neue Light" panose="02000403000000020004" pitchFamily="2" charset="0"/>
                    <a:ea typeface="Helvetica Neue Light" panose="02000403000000020004" pitchFamily="2" charset="0"/>
                  </a:rPr>
                  <a:t>%</a:t>
                </a:r>
              </a:p>
            </p:txBody>
          </p:sp>
          <p:sp>
            <p:nvSpPr>
              <p:cNvPr id="59" name="Прямоугольник 58">
                <a:extLst>
                  <a:ext uri="{FF2B5EF4-FFF2-40B4-BE49-F238E27FC236}">
                    <a16:creationId xmlns:a16="http://schemas.microsoft.com/office/drawing/2014/main" id="{0C57D324-3549-901A-E82E-E6ACC315EF43}"/>
                  </a:ext>
                </a:extLst>
              </p:cNvPr>
              <p:cNvSpPr/>
              <p:nvPr/>
            </p:nvSpPr>
            <p:spPr>
              <a:xfrm>
                <a:off x="10538627" y="3381662"/>
                <a:ext cx="1249195" cy="505292"/>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мастер</a:t>
                </a:r>
              </a:p>
            </p:txBody>
          </p:sp>
          <p:sp>
            <p:nvSpPr>
              <p:cNvPr id="60" name="Прямоугольник 59">
                <a:extLst>
                  <a:ext uri="{FF2B5EF4-FFF2-40B4-BE49-F238E27FC236}">
                    <a16:creationId xmlns:a16="http://schemas.microsoft.com/office/drawing/2014/main" id="{127A4F48-9B49-A224-3F3E-1D54769029ED}"/>
                  </a:ext>
                </a:extLst>
              </p:cNvPr>
              <p:cNvSpPr/>
              <p:nvPr/>
            </p:nvSpPr>
            <p:spPr>
              <a:xfrm>
                <a:off x="10813342" y="5190993"/>
                <a:ext cx="740392" cy="505292"/>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1%</a:t>
                </a:r>
              </a:p>
            </p:txBody>
          </p:sp>
          <p:sp>
            <p:nvSpPr>
              <p:cNvPr id="61" name="Прямоугольник 60">
                <a:extLst>
                  <a:ext uri="{FF2B5EF4-FFF2-40B4-BE49-F238E27FC236}">
                    <a16:creationId xmlns:a16="http://schemas.microsoft.com/office/drawing/2014/main" id="{7F97CE86-2712-485C-4737-1B590162DDC8}"/>
                  </a:ext>
                </a:extLst>
              </p:cNvPr>
              <p:cNvSpPr/>
              <p:nvPr/>
            </p:nvSpPr>
            <p:spPr>
              <a:xfrm>
                <a:off x="5791170" y="5690077"/>
                <a:ext cx="6819684" cy="505292"/>
              </a:xfrm>
              <a:prstGeom prst="rect">
                <a:avLst/>
              </a:prstGeom>
            </p:spPr>
            <p:txBody>
              <a:bodyPr wrap="none">
                <a:spAutoFit/>
              </a:bodyPr>
              <a:lstStyle/>
              <a:p>
                <a:pPr algn="ctr"/>
                <a:r>
                  <a:rPr lang="ru-RU" sz="1200" dirty="0">
                    <a:solidFill>
                      <a:srgbClr val="B08222"/>
                    </a:solidFill>
                    <a:latin typeface="Helvetica Neue Light" panose="02000403000000020004" pitchFamily="2" charset="0"/>
                    <a:ea typeface="Helvetica Neue Light" panose="02000403000000020004" pitchFamily="2" charset="0"/>
                  </a:rPr>
                  <a:t>обладает небольшим объемом готовой продукции</a:t>
                </a:r>
              </a:p>
            </p:txBody>
          </p:sp>
        </p:grpSp>
      </p:grpSp>
    </p:spTree>
    <p:extLst>
      <p:ext uri="{BB962C8B-B14F-4D97-AF65-F5344CB8AC3E}">
        <p14:creationId xmlns:p14="http://schemas.microsoft.com/office/powerpoint/2010/main" val="9946280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2116</TotalTime>
  <Words>828</Words>
  <Application>Microsoft Office PowerPoint</Application>
  <PresentationFormat>Широкоэкранный</PresentationFormat>
  <Paragraphs>245</Paragraphs>
  <Slides>17</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17</vt:i4>
      </vt:variant>
    </vt:vector>
  </HeadingPairs>
  <TitlesOfParts>
    <vt:vector size="28" baseType="lpstr">
      <vt:lpstr>.PingFang SC Regular</vt:lpstr>
      <vt:lpstr>Arial</vt:lpstr>
      <vt:lpstr>Arial Обычный</vt:lpstr>
      <vt:lpstr>Calibri</vt:lpstr>
      <vt:lpstr>Calibri Light</vt:lpstr>
      <vt:lpstr>Helvetica Neue</vt:lpstr>
      <vt:lpstr>Helvetica Neue Light</vt:lpstr>
      <vt:lpstr>Helvetica Neue Light</vt:lpstr>
      <vt:lpstr>Helvetica Neue Thin</vt:lpstr>
      <vt:lpstr>Helvetica Neue UltraLight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Maxim Shutko</dc:creator>
  <cp:lastModifiedBy>Евгений *</cp:lastModifiedBy>
  <cp:revision>20</cp:revision>
  <dcterms:created xsi:type="dcterms:W3CDTF">2022-07-12T13:56:49Z</dcterms:created>
  <dcterms:modified xsi:type="dcterms:W3CDTF">2022-08-24T06:54:45Z</dcterms:modified>
</cp:coreProperties>
</file>