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6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6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25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6000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33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1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3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41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5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5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6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1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3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2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41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1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8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74407-23EB-4182-9EA0-13335E94C3D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EEF91-D40B-4A08-9F0A-DD40387EA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132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prom.kz/ru/article/utechka-mozgov-narastaet-kazahstan-aktivno-pokidayut-tehnari-ekonomisty-pedagogi-ottok-kvalificirovannyh-kadrov-za-poslednie-4-goda-uskorilsya-na-34-88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zakon.kz/stati/6438761-begut-s-severa-kak-vlasti-kazakhstana-planiruyut-ostanovit-ottok-naseleniya.html" TargetMode="External"/><Relationship Id="rId1" Type="http://schemas.openxmlformats.org/officeDocument/2006/relationships/slideLayout" Target="../slideLayouts/slideLayout5.xml"/><Relationship Id="rId6" Type="http://schemas.microsoft.com/office/2017/06/relationships/model3d" Target="../media/model3d1.glb"/><Relationship Id="rId5" Type="http://schemas.openxmlformats.org/officeDocument/2006/relationships/image" Target="../media/image7.jpg"/><Relationship Id="rId4" Type="http://schemas.openxmlformats.org/officeDocument/2006/relationships/hyperlink" Target="https://forbes.kz/articles/iz_kazahstana_uezjayut_luchshie_uezjayut_i_budut_uezja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4.xml"/><Relationship Id="rId6" Type="http://schemas.microsoft.com/office/2017/06/relationships/model3d" Target="../media/model3d4.glb"/><Relationship Id="rId5" Type="http://schemas.openxmlformats.org/officeDocument/2006/relationships/image" Target="../media/image10.png"/><Relationship Id="rId4" Type="http://schemas.microsoft.com/office/2017/06/relationships/model3d" Target="../media/model3d3.glb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77CF2-B9EF-22B2-D864-506CA636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-1193800"/>
            <a:ext cx="10160000" cy="2387600"/>
          </a:xfrm>
        </p:spPr>
        <p:txBody>
          <a:bodyPr>
            <a:normAutofit/>
          </a:bodyPr>
          <a:lstStyle/>
          <a:p>
            <a:pPr algn="ctr"/>
            <a:r>
              <a:rPr lang="ru-RU" b="1" i="0" dirty="0">
                <a:effectLst/>
                <a:latin typeface="Roboto" panose="020F0502020204030204" pitchFamily="2" charset="0"/>
              </a:rPr>
              <a:t>Презентация</a:t>
            </a:r>
            <a:r>
              <a:rPr lang="en-US" b="1" i="0" dirty="0">
                <a:effectLst/>
                <a:latin typeface="Roboto" panose="020F0502020204030204" pitchFamily="2" charset="0"/>
              </a:rPr>
              <a:t> </a:t>
            </a:r>
            <a:r>
              <a:rPr lang="ru-RU" b="1" i="0" dirty="0">
                <a:effectLst/>
                <a:latin typeface="Roboto" panose="020F0502020204030204" pitchFamily="2" charset="0"/>
              </a:rPr>
              <a:t>компаний</a:t>
            </a:r>
            <a:endParaRPr lang="en-US" b="1" i="0" dirty="0">
              <a:effectLst/>
              <a:latin typeface="Roboto" panose="020F05020202040302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2E41C6-A5C6-8C24-FBD6-25957DF38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-203200"/>
            <a:ext cx="1145032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346CA2-F48B-1C1C-F563-D914C1684D9B}"/>
              </a:ext>
            </a:extLst>
          </p:cNvPr>
          <p:cNvSpPr txBox="1"/>
          <p:nvPr/>
        </p:nvSpPr>
        <p:spPr>
          <a:xfrm>
            <a:off x="8474423" y="5253672"/>
            <a:ext cx="4022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 компании</a:t>
            </a:r>
          </a:p>
          <a:p>
            <a:r>
              <a:rPr lang="en-US" b="1" dirty="0" err="1"/>
              <a:t>EuroContract</a:t>
            </a:r>
            <a:r>
              <a:rPr lang="en-US" b="1" dirty="0"/>
              <a:t>-</a:t>
            </a:r>
            <a:r>
              <a:rPr lang="ru-RU" b="1" dirty="0"/>
              <a:t>компания, специализирующая на оформлений рабочих виз в Польшу, Канаду</a:t>
            </a:r>
          </a:p>
        </p:txBody>
      </p:sp>
    </p:spTree>
    <p:extLst>
      <p:ext uri="{BB962C8B-B14F-4D97-AF65-F5344CB8AC3E}">
        <p14:creationId xmlns:p14="http://schemas.microsoft.com/office/powerpoint/2010/main" val="395656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0463D-7B4C-4BD3-E28F-AE328275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 компании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5277DE-E5B8-1724-35C7-D4C68A13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Услуги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4534C9-A752-009C-6CED-04FFCBCAA911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рабочих виз в Польшу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Канаду</a:t>
            </a:r>
            <a:r>
              <a:rPr lang="ru-RU" dirty="0" err="1"/>
              <a:t>Есть</a:t>
            </a:r>
            <a:r>
              <a:rPr lang="ru-RU" dirty="0"/>
              <a:t> успешный кейс по получению визы в Польшу</a:t>
            </a:r>
          </a:p>
          <a:p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документов для подачи на визу.</a:t>
            </a:r>
          </a:p>
          <a:p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 по вопросам иммиграции и трудоустройства.</a:t>
            </a:r>
          </a:p>
          <a:p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в поиске работы за рубежом.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BA31F9-26BD-CF87-5D0E-9CE892582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Преимущества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2A6106C-911A-0516-C156-6750C8C22618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Профессионализм: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Опытный собственник со знанием основ законодательства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др.стран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подход: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Разработка индивидуальной стратегии для каждого клиента</a:t>
            </a:r>
          </a:p>
          <a:p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Доступные цены: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 предлагаем конкурентоспособные цены на наши услуги.</a:t>
            </a:r>
          </a:p>
          <a:p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7C7F6D2-8368-0A0B-7B75-7FBB03622D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Рынок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0EE9533-EB22-B9F2-AC58-D6C70316BFF4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Рынок трудовой миграции в Польшу и Канаду активно развивается.</a:t>
            </a:r>
          </a:p>
          <a:p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квалифицированных кадров в Польше и Канаде.</a:t>
            </a:r>
          </a:p>
          <a:p>
            <a:endParaRPr lang="ru-RU" dirty="0"/>
          </a:p>
        </p:txBody>
      </p:sp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CF767125-CAA2-CA32-2A87-753217372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782" y="3083358"/>
            <a:ext cx="345642" cy="345642"/>
          </a:xfrm>
          <a:prstGeom prst="rect">
            <a:avLst/>
          </a:prstGeom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9447B449-6E1E-162A-C048-E37B85594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782" y="3980514"/>
            <a:ext cx="345642" cy="345642"/>
          </a:xfrm>
          <a:prstGeom prst="rect">
            <a:avLst/>
          </a:prstGeom>
        </p:spPr>
      </p:pic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C00ED40D-5068-5315-3F23-9AE922D0B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5062" y="4797609"/>
            <a:ext cx="345642" cy="345642"/>
          </a:xfrm>
          <a:prstGeom prst="rect">
            <a:avLst/>
          </a:prstGeom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E530AA6D-8274-E089-514F-DAD8C18F5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003" y="3083358"/>
            <a:ext cx="345642" cy="345642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65F875DA-0F07-1924-C6EA-58BC155A7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467" y="4970430"/>
            <a:ext cx="345642" cy="345642"/>
          </a:xfrm>
          <a:prstGeom prst="rect">
            <a:avLst/>
          </a:prstGeom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3A9EC340-F1B3-B461-FC0D-D5FD13287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032" y="3980514"/>
            <a:ext cx="345642" cy="345642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7C399BEC-7D64-655A-3824-1129C0DD6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9837" y="3083358"/>
            <a:ext cx="345642" cy="345642"/>
          </a:xfrm>
          <a:prstGeom prst="rect">
            <a:avLst/>
          </a:prstGeom>
        </p:spPr>
      </p:pic>
      <p:pic>
        <p:nvPicPr>
          <p:cNvPr id="19" name="Рисунок 18" descr="Флажок со сплошной заливкой">
            <a:extLst>
              <a:ext uri="{FF2B5EF4-FFF2-40B4-BE49-F238E27FC236}">
                <a16:creationId xmlns:a16="http://schemas.microsoft.com/office/drawing/2014/main" id="{8E014091-C749-D3F7-A238-F9FFB6D9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6979" y="3980514"/>
            <a:ext cx="345642" cy="34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7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864BA-7ED5-BF1A-583B-4F7EC53D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7" y="825908"/>
            <a:ext cx="4114800" cy="1600200"/>
          </a:xfrm>
        </p:spPr>
        <p:txBody>
          <a:bodyPr/>
          <a:lstStyle/>
          <a:p>
            <a:r>
              <a:rPr lang="ru-RU" dirty="0"/>
              <a:t>Причины оттока населения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1448AC1-59BD-67FB-0A26-746251BBB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2" y="2426108"/>
            <a:ext cx="4419055" cy="325138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837F09-43F0-D2DE-F884-E27AB2994F94}"/>
              </a:ext>
            </a:extLst>
          </p:cNvPr>
          <p:cNvSpPr txBox="1"/>
          <p:nvPr/>
        </p:nvSpPr>
        <p:spPr>
          <a:xfrm>
            <a:off x="5447071" y="541980"/>
            <a:ext cx="6086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Низкий уровень жизни: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Низкие зарплаты, высокая инфляция, ограниченные возможности для карьерного роста толкают людей на поиски лучшей жизни за рубежом.</a:t>
            </a:r>
            <a:endParaRPr lang="ru-R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B8EF9-A06B-D128-26F0-9E4EA07364A8}"/>
              </a:ext>
            </a:extLst>
          </p:cNvPr>
          <p:cNvSpPr txBox="1"/>
          <p:nvPr/>
        </p:nvSpPr>
        <p:spPr>
          <a:xfrm>
            <a:off x="5437238" y="1311617"/>
            <a:ext cx="6096000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Высокий уровень безработицы:</a:t>
            </a: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Особенно среди молодежи, что лишает людей возможности реализовать себя профессионально и материально обеспечить семью.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AB3A2-F882-E565-BEB2-3DD20335E2C7}"/>
              </a:ext>
            </a:extLst>
          </p:cNvPr>
          <p:cNvSpPr txBox="1"/>
          <p:nvPr/>
        </p:nvSpPr>
        <p:spPr>
          <a:xfrm>
            <a:off x="5427405" y="2112742"/>
            <a:ext cx="6096000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Отсутствие перспектив:</a:t>
            </a: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Многие люди не видят для себя перспектив в родной стране и стремятся к новым возможностям за рубежом.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7C84B-A65B-99E8-10EC-134327F053B5}"/>
              </a:ext>
            </a:extLst>
          </p:cNvPr>
          <p:cNvSpPr txBox="1"/>
          <p:nvPr/>
        </p:nvSpPr>
        <p:spPr>
          <a:xfrm>
            <a:off x="5427405" y="2683356"/>
            <a:ext cx="6096000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Низкий уровень образования:</a:t>
            </a: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Отсутствие качественного образования и профессиональной подготовки ограничивает возможности трудоустройства и карьерного роста.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8154C5-2FC1-9DCE-20B4-191E3DE353D2}"/>
              </a:ext>
            </a:extLst>
          </p:cNvPr>
          <p:cNvSpPr txBox="1"/>
          <p:nvPr/>
        </p:nvSpPr>
        <p:spPr>
          <a:xfrm>
            <a:off x="5427405" y="3484481"/>
            <a:ext cx="6096000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Высокий уровень коррупции:</a:t>
            </a: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Коррупция подрывает доверие к государству и создает препятствия для честного бизнеса и карьерного роста.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9294E0-9511-D058-2E71-4B252576B9C4}"/>
              </a:ext>
            </a:extLst>
          </p:cNvPr>
          <p:cNvSpPr txBox="1"/>
          <p:nvPr/>
        </p:nvSpPr>
        <p:spPr>
          <a:xfrm>
            <a:off x="5427405" y="4055095"/>
            <a:ext cx="6096000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Отсутствие гражданских свобод:</a:t>
            </a: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Ограничения свободы слова, собраний, религии и другие нарушения прав человека создают атмосферу страха и неуверенности.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5E3A0B-C92C-CBD9-7426-F7AD1B3CCF7A}"/>
              </a:ext>
            </a:extLst>
          </p:cNvPr>
          <p:cNvSpPr txBox="1"/>
          <p:nvPr/>
        </p:nvSpPr>
        <p:spPr>
          <a:xfrm>
            <a:off x="5447071" y="4856220"/>
            <a:ext cx="6096000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лучшей жизни:</a:t>
            </a: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Желание обеспечить себе и своей семье более высокий уровень жизни и больше возможностей для самореализации.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21322D-1A4C-85EC-2C98-BC5CAA1AEBC9}"/>
              </a:ext>
            </a:extLst>
          </p:cNvPr>
          <p:cNvSpPr txBox="1"/>
          <p:nvPr/>
        </p:nvSpPr>
        <p:spPr>
          <a:xfrm>
            <a:off x="5447071" y="5426834"/>
            <a:ext cx="6096000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Стремление к свободе:</a:t>
            </a:r>
            <a:r>
              <a:rPr lang="ru-R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Желание жить в свободном обществе с демократическими ценностями.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24A20E-F4DD-8ED4-90F3-BC1C11C1BEE0}"/>
              </a:ext>
            </a:extLst>
          </p:cNvPr>
          <p:cNvSpPr txBox="1"/>
          <p:nvPr/>
        </p:nvSpPr>
        <p:spPr>
          <a:xfrm>
            <a:off x="701231" y="6044402"/>
            <a:ext cx="1078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отметить, что эти факторы взаимосвязаны и усиливают друг друга. Решение проблемы оттока населения требует комплексного подхода, включающего экономические, социальные, политические и культурные реформы со стороны государства.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450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FBFAD9A-A3CE-3C5D-128D-CD4CFBA57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Статьи о оттоке населения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59D32E-614B-CCE0-6BD7-E7D38CF7E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000" y="3132666"/>
            <a:ext cx="5842000" cy="3268134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ts val="3600"/>
              </a:lnSpc>
              <a:buNone/>
            </a:pPr>
            <a:r>
              <a:rPr lang="ru-RU" sz="1200" i="0" dirty="0">
                <a:solidFill>
                  <a:srgbClr val="F6F6F8"/>
                </a:solidFill>
                <a:effectLst/>
                <a:latin typeface="+mj-lt"/>
              </a:rPr>
              <a:t>Бегут с севера: как власти Казахстана планируют остановить отток населения</a:t>
            </a:r>
          </a:p>
          <a:p>
            <a:pPr marL="0" indent="0">
              <a:buNone/>
            </a:pPr>
            <a:r>
              <a:rPr lang="en-US" sz="1200" dirty="0">
                <a:hlinkClick r:id="rId2"/>
              </a:rPr>
              <a:t>https://www.zakon.kz/stati/6438761-begut-s-severa-kak-vlasti-kazakhstana-planiruyut-ostanovit-ottok-naseleniya.html</a:t>
            </a: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"Утечка мозгов" нарастает</a:t>
            </a:r>
          </a:p>
          <a:p>
            <a:pPr marL="0" indent="0">
              <a:buNone/>
            </a:pPr>
            <a:r>
              <a:rPr lang="en-US" sz="1200" dirty="0">
                <a:hlinkClick r:id="rId3"/>
              </a:rPr>
              <a:t>https://finprom.kz/ru/article/utechka-mozgov-narastaet-kazahstan-aktivno-pokidayut-tehnari-ekonomisty-pedagogi-ottok-kvalificirovannyh-kadrov-za-poslednie-4-goda-uskorilsya-na-34-88</a:t>
            </a: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Из Казахстана уезжают лучшие. Уезжают и будут уезжать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https://forbes.kz/articles/iz_kazahstana_uezjayut_luchshie_uezjayut_i_budut_uezjat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0C2FED6-68E3-EBD3-3ED1-518BA198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Отрицательный баланс РК </a:t>
            </a:r>
            <a:br>
              <a:rPr lang="ru-RU" dirty="0"/>
            </a:br>
            <a:r>
              <a:rPr lang="ru-RU" dirty="0"/>
              <a:t>по миграционным процессам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A94FEA-0F07-F2F1-9A51-8E42DA2D5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2595758"/>
            <a:ext cx="5867400" cy="2514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F303AD-05D2-D205-5763-53A7AFBCF294}"/>
              </a:ext>
            </a:extLst>
          </p:cNvPr>
          <p:cNvSpPr txBox="1"/>
          <p:nvPr/>
        </p:nvSpPr>
        <p:spPr>
          <a:xfrm>
            <a:off x="6096000" y="5386247"/>
            <a:ext cx="584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данным </a:t>
            </a:r>
            <a:r>
              <a:rPr lang="ru-RU" dirty="0" err="1"/>
              <a:t>ком.по</a:t>
            </a:r>
            <a:r>
              <a:rPr lang="ru-RU" dirty="0"/>
              <a:t> </a:t>
            </a:r>
            <a:r>
              <a:rPr lang="ru-RU" dirty="0" err="1"/>
              <a:t>стат.управ</a:t>
            </a:r>
            <a:r>
              <a:rPr lang="ru-RU" dirty="0"/>
              <a:t>. РК</a:t>
            </a:r>
          </a:p>
          <a:p>
            <a:r>
              <a:rPr lang="ru-RU" dirty="0"/>
              <a:t>По факту желающих и переезжающих на много больше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Трехмерная модель 11" descr="Темно-серый тетраэдр">
                <a:extLst>
                  <a:ext uri="{FF2B5EF4-FFF2-40B4-BE49-F238E27FC236}">
                    <a16:creationId xmlns:a16="http://schemas.microsoft.com/office/drawing/2014/main" id="{B623FB4C-5C8C-5A2F-E812-E7D328D2DA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7691185"/>
                  </p:ext>
                </p:extLst>
              </p:nvPr>
            </p:nvGraphicFramePr>
            <p:xfrm rot="10800000">
              <a:off x="1744142" y="595279"/>
              <a:ext cx="1855891" cy="2101781"/>
            </p:xfrm>
            <a:graphic>
              <a:graphicData uri="http://schemas.microsoft.com/office/drawing/2017/model3d">
                <am3d:model3d r:embed="rId6">
                  <am3d:spPr>
                    <a:xfrm rot="10800000">
                      <a:off x="0" y="0"/>
                      <a:ext cx="1855891" cy="2101781"/>
                    </a:xfrm>
                    <a:prstGeom prst="rect">
                      <a:avLst/>
                    </a:prstGeom>
                  </am3d:spPr>
                  <am3d:camera>
                    <am3d:pos x="0" y="0" z="7427198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166890" d="1000000"/>
                    <am3d:preTrans dx="531" dy="-15492322" dz="-5131587"/>
                    <am3d:scale>
                      <am3d:sx n="1000000" d="1000000"/>
                      <am3d:sy n="1000000" d="1000000"/>
                      <am3d:sz n="1000000" d="1000000"/>
                    </am3d:scale>
                    <am3d:rot ax="-41784" ay="-482636" az="5846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32609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Трехмерная модель 11" descr="Темно-серый тетраэдр">
                <a:extLst>
                  <a:ext uri="{FF2B5EF4-FFF2-40B4-BE49-F238E27FC236}">
                    <a16:creationId xmlns:a16="http://schemas.microsoft.com/office/drawing/2014/main" id="{B623FB4C-5C8C-5A2F-E812-E7D328D2DA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0800000">
                <a:off x="1744142" y="595279"/>
                <a:ext cx="1855891" cy="21017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7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0E404-D8E7-16AB-1A92-D95FF239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Инвестиционные возможности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Объект 4" descr="Красный плюс">
                <a:extLst>
                  <a:ext uri="{FF2B5EF4-FFF2-40B4-BE49-F238E27FC236}">
                    <a16:creationId xmlns:a16="http://schemas.microsoft.com/office/drawing/2014/main" id="{564153D7-2B0E-2DAF-1E6F-D4AC5D89C0DD}"/>
                  </a:ext>
                </a:extLst>
              </p:cNvPr>
              <p:cNvGraphicFramePr>
                <a:graphicFrameLocks noGrp="1" noChangeAspect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321712355"/>
                  </p:ext>
                </p:extLst>
              </p:nvPr>
            </p:nvGraphicFramePr>
            <p:xfrm rot="16482232">
              <a:off x="6689568" y="4351405"/>
              <a:ext cx="1994470" cy="1919218"/>
            </p:xfrm>
            <a:graphic>
              <a:graphicData uri="http://schemas.microsoft.com/office/drawing/2017/model3d">
                <am3d:model3d r:embed="rId2">
                  <am3d:spPr>
                    <a:xfrm rot="16482232">
                      <a:off x="0" y="0"/>
                      <a:ext cx="1994470" cy="1919218"/>
                    </a:xfrm>
                    <a:prstGeom prst="rect">
                      <a:avLst/>
                    </a:prstGeom>
                  </am3d:spPr>
                  <am3d:camera>
                    <am3d:pos x="0" y="0" z="6659455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21293" d="1000000"/>
                    <am3d:preTrans dx="39466" dy="-17999980" dz="144"/>
                    <am3d:scale>
                      <am3d:sx n="1000000" d="1000000"/>
                      <am3d:sy n="1000000" d="1000000"/>
                      <am3d:sz n="1000000" d="1000000"/>
                    </am3d:scale>
                    <am3d:rot ax="-1482074" ay="-377593" az="17318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78127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Объект 4" descr="Красный плюс">
                <a:extLst>
                  <a:ext uri="{FF2B5EF4-FFF2-40B4-BE49-F238E27FC236}">
                    <a16:creationId xmlns:a16="http://schemas.microsoft.com/office/drawing/2014/main" id="{564153D7-2B0E-2DAF-1E6F-D4AC5D89C0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482232">
                <a:off x="6689568" y="4351405"/>
                <a:ext cx="1994470" cy="1919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Объект 5" descr="Красный знак процента">
                <a:extLst>
                  <a:ext uri="{FF2B5EF4-FFF2-40B4-BE49-F238E27FC236}">
                    <a16:creationId xmlns:a16="http://schemas.microsoft.com/office/drawing/2014/main" id="{B3902835-40B6-C77C-BA5B-03A08B3EF08B}"/>
                  </a:ext>
                </a:extLst>
              </p:cNvPr>
              <p:cNvGraphicFramePr>
                <a:graphicFrameLocks noGrp="1" noChangeAspect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686220388"/>
                  </p:ext>
                </p:extLst>
              </p:nvPr>
            </p:nvGraphicFramePr>
            <p:xfrm>
              <a:off x="1676446" y="2472992"/>
              <a:ext cx="1708470" cy="1898299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708470" cy="1898299"/>
                    </a:xfrm>
                    <a:prstGeom prst="rect">
                      <a:avLst/>
                    </a:prstGeom>
                  </am3d:spPr>
                  <am3d:camera>
                    <am3d:pos x="0" y="0" z="636587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29708" d="1000000"/>
                    <am3d:preTrans dx="0" dy="-16364740" dz="5210"/>
                    <am3d:scale>
                      <am3d:sx n="1000000" d="1000000"/>
                      <am3d:sy n="1000000" d="1000000"/>
                      <am3d:sz n="1000000" d="1000000"/>
                    </am3d:scale>
                    <am3d:rot ax="974103" ay="-2150521" az="-580594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5247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Объект 5" descr="Красный знак процента">
                <a:extLst>
                  <a:ext uri="{FF2B5EF4-FFF2-40B4-BE49-F238E27FC236}">
                    <a16:creationId xmlns:a16="http://schemas.microsoft.com/office/drawing/2014/main" id="{B3902835-40B6-C77C-BA5B-03A08B3EF0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6446" y="2472992"/>
                <a:ext cx="1708470" cy="1898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Трехмерная модель 2" descr="Красный знак &quot;больше&quot; или &quot;меньше&quot;">
                <a:extLst>
                  <a:ext uri="{FF2B5EF4-FFF2-40B4-BE49-F238E27FC236}">
                    <a16:creationId xmlns:a16="http://schemas.microsoft.com/office/drawing/2014/main" id="{3DA72FC8-593A-422A-1EC2-A035109278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64797970"/>
                  </p:ext>
                </p:extLst>
              </p:nvPr>
            </p:nvGraphicFramePr>
            <p:xfrm>
              <a:off x="-47798" y="4533919"/>
              <a:ext cx="1381173" cy="1870348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381173" cy="1870348"/>
                    </a:xfrm>
                    <a:prstGeom prst="rect">
                      <a:avLst/>
                    </a:prstGeom>
                  </am3d:spPr>
                  <am3d:camera>
                    <am3d:pos x="0" y="0" z="6446358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768085" d="1000000"/>
                    <am3d:preTrans dx="15494" dy="-18000000" dz="-616"/>
                    <am3d:scale>
                      <am3d:sx n="1000000" d="1000000"/>
                      <am3d:sy n="1000000" d="1000000"/>
                      <am3d:sz n="1000000" d="1000000"/>
                    </am3d:scale>
                    <am3d:rot ax="434827" ay="-2408053" az="-28115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22021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Трехмерная модель 2" descr="Красный знак &quot;больше&quot; или &quot;меньше&quot;">
                <a:extLst>
                  <a:ext uri="{FF2B5EF4-FFF2-40B4-BE49-F238E27FC236}">
                    <a16:creationId xmlns:a16="http://schemas.microsoft.com/office/drawing/2014/main" id="{3DA72FC8-593A-422A-1EC2-A035109278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7798" y="4533919"/>
                <a:ext cx="1381173" cy="1870348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5355797-4205-9C9B-AB4B-1385A97F5E48}"/>
              </a:ext>
            </a:extLst>
          </p:cNvPr>
          <p:cNvSpPr txBox="1"/>
          <p:nvPr/>
        </p:nvSpPr>
        <p:spPr>
          <a:xfrm>
            <a:off x="3037680" y="2877473"/>
            <a:ext cx="5926556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Высокая доходность: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Инвестируя в наш проект, вы становитесь частью быстрорастущего рынка трудовой миграции. Ожидаемая доходность инвестиций составляет [процент] годовых.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0A269-DABF-C166-6A22-B51F02C0E9C4}"/>
              </a:ext>
            </a:extLst>
          </p:cNvPr>
          <p:cNvSpPr txBox="1"/>
          <p:nvPr/>
        </p:nvSpPr>
        <p:spPr>
          <a:xfrm>
            <a:off x="904568" y="4984955"/>
            <a:ext cx="5624051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Диверсификация портфеля: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Вложение в </a:t>
            </a:r>
            <a:r>
              <a:rPr lang="ru-R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EuroContract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позволит диверсифицировать ваш инвестиционный портфель и снизить риски.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F56E75-DD35-29B0-08E6-D28B657A257F}"/>
              </a:ext>
            </a:extLst>
          </p:cNvPr>
          <p:cNvSpPr txBox="1"/>
          <p:nvPr/>
        </p:nvSpPr>
        <p:spPr>
          <a:xfrm>
            <a:off x="8350045" y="4670397"/>
            <a:ext cx="3586316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значимость: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 помогаете людям реализовать свой потенциал и улучшить свою жизнь.</a:t>
            </a:r>
          </a:p>
        </p:txBody>
      </p:sp>
      <p:pic>
        <p:nvPicPr>
          <p:cNvPr id="10" name="Рисунок 9" descr="Рукописный текст на диаграмме: крупный план">
            <a:extLst>
              <a:ext uri="{FF2B5EF4-FFF2-40B4-BE49-F238E27FC236}">
                <a16:creationId xmlns:a16="http://schemas.microsoft.com/office/drawing/2014/main" id="{D301597B-43FA-3A74-8576-96BFADA9AA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91" y="474416"/>
            <a:ext cx="2526889" cy="1709398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2" name="Рисунок 11" descr="Размытые данные и график финансовой фондовой биржи">
            <a:extLst>
              <a:ext uri="{FF2B5EF4-FFF2-40B4-BE49-F238E27FC236}">
                <a16:creationId xmlns:a16="http://schemas.microsoft.com/office/drawing/2014/main" id="{BD7A34E9-D20B-73C0-1200-BC16980196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606878"/>
            <a:ext cx="2567091" cy="1742313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975514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284</TotalTime>
  <Words>471</Words>
  <Application>Microsoft Office PowerPoint</Application>
  <PresentationFormat>Широкоэкранный</PresentationFormat>
  <Paragraphs>42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Roboto</vt:lpstr>
      <vt:lpstr>Symbol</vt:lpstr>
      <vt:lpstr>След самолета</vt:lpstr>
      <vt:lpstr>Презентация компаний</vt:lpstr>
      <vt:lpstr>О компании </vt:lpstr>
      <vt:lpstr>Причины оттока населения</vt:lpstr>
      <vt:lpstr>Отрицательный баланс РК  по миграционным процессам</vt:lpstr>
      <vt:lpstr>Инвестиционные возможности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23</cp:revision>
  <dcterms:created xsi:type="dcterms:W3CDTF">2024-12-26T09:54:20Z</dcterms:created>
  <dcterms:modified xsi:type="dcterms:W3CDTF">2024-12-26T17:01:01Z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