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1" r:id="rId4"/>
  </p:sldMasterIdLst>
  <p:notesMasterIdLst>
    <p:notesMasterId r:id="rId20"/>
  </p:notesMasterIdLst>
  <p:handoutMasterIdLst>
    <p:handoutMasterId r:id="rId21"/>
  </p:handoutMasterIdLst>
  <p:sldIdLst>
    <p:sldId id="270" r:id="rId5"/>
    <p:sldId id="261" r:id="rId6"/>
    <p:sldId id="761" r:id="rId7"/>
    <p:sldId id="754" r:id="rId8"/>
    <p:sldId id="753" r:id="rId9"/>
    <p:sldId id="762" r:id="rId10"/>
    <p:sldId id="760" r:id="rId11"/>
    <p:sldId id="755" r:id="rId12"/>
    <p:sldId id="756" r:id="rId13"/>
    <p:sldId id="757" r:id="rId14"/>
    <p:sldId id="741" r:id="rId15"/>
    <p:sldId id="758" r:id="rId16"/>
    <p:sldId id="759" r:id="rId17"/>
    <p:sldId id="740" r:id="rId18"/>
    <p:sldId id="74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 id="5" name="User" initials="U"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485F74"/>
    <a:srgbClr val="E6E6E6"/>
    <a:srgbClr val="1C1E26"/>
    <a:srgbClr val="303342"/>
    <a:srgbClr val="354655"/>
    <a:srgbClr val="C80000"/>
    <a:srgbClr val="85B31F"/>
    <a:srgbClr val="3C4052"/>
    <a:srgbClr val="D8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584" autoAdjust="0"/>
  </p:normalViewPr>
  <p:slideViewPr>
    <p:cSldViewPr snapToGrid="0" showGuides="1">
      <p:cViewPr varScale="1">
        <p:scale>
          <a:sx n="108" d="100"/>
          <a:sy n="108" d="100"/>
        </p:scale>
        <p:origin x="558" y="108"/>
      </p:cViewPr>
      <p:guideLst>
        <p:guide orient="horz" pos="2160"/>
        <p:guide pos="3840"/>
      </p:guideLst>
    </p:cSldViewPr>
  </p:slideViewPr>
  <p:outlineViewPr>
    <p:cViewPr>
      <p:scale>
        <a:sx n="75" d="100"/>
        <a:sy n="75" d="100"/>
      </p:scale>
      <p:origin x="0" y="0"/>
    </p:cViewPr>
  </p:outlineViewPr>
  <p:notesTextViewPr>
    <p:cViewPr>
      <p:scale>
        <a:sx n="3" d="2"/>
        <a:sy n="3" d="2"/>
      </p:scale>
      <p:origin x="0" y="0"/>
    </p:cViewPr>
  </p:notesTextViewPr>
  <p:sorterViewPr>
    <p:cViewPr varScale="1">
      <p:scale>
        <a:sx n="1" d="1"/>
        <a:sy n="1" d="1"/>
      </p:scale>
      <p:origin x="0" y="-144264"/>
    </p:cViewPr>
  </p:sorterViewPr>
  <p:notesViewPr>
    <p:cSldViewPr snapToGrid="0">
      <p:cViewPr varScale="1">
        <p:scale>
          <a:sx n="87" d="100"/>
          <a:sy n="87" d="100"/>
        </p:scale>
        <p:origin x="306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4-10-28T15:08:36.385" idx="1">
    <p:pos x="7680" y="0"/>
    <p:text>вфыв</p:text>
  </p:cm>
  <p:cm authorId="5" dt="2024-10-28T15:08:49.650" idx="2">
    <p:pos x="7816" y="136"/>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D401D45-5B98-4FE9-B16D-16C51BD1A2B4}" type="datetime1">
              <a:rPr lang="ru-RU" smtClean="0"/>
              <a:t>01.11.2024</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EDB89D3-056A-4F4C-8125-EA7126289545}" type="slidenum">
              <a:rPr lang="ru-RU" smtClean="0"/>
              <a:t>‹#›</a:t>
            </a:fld>
            <a:endParaRPr 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E7360-4335-417F-B844-6E70D865579A}" type="datetime1">
              <a:rPr lang="ru-RU" smtClean="0"/>
              <a:t>01.11.2024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220CB7-DCA5-4E5B-97F1-300CDD8D2AAB}" type="slidenum">
              <a:rPr lang="ru-RU" noProof="0" smtClean="0"/>
              <a:t>‹#›</a:t>
            </a:fld>
            <a:endParaRPr lang="ru-RU"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7F220CB7-DCA5-4E5B-97F1-300CDD8D2AAB}" type="slidenum">
              <a:rPr lang="ru-RU" smtClean="0"/>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7F220CB7-DCA5-4E5B-97F1-300CDD8D2AAB}" type="slidenum">
              <a:rPr lang="ru-RU" smtClean="0"/>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7F220CB7-DCA5-4E5B-97F1-300CDD8D2AAB}" type="slidenum">
              <a:rPr lang="ru-RU" smtClean="0"/>
              <a:t>11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10"/>
          </p:nvPr>
        </p:nvSpPr>
        <p:spPr/>
        <p:txBody>
          <a:bodyPr rtlCol="0"/>
          <a:lstStyle/>
          <a:p>
            <a:pPr rtl="0"/>
            <a:fld id="{7F220CB7-DCA5-4E5B-97F1-300CDD8D2AAB}" type="slidenum">
              <a:rPr lang="ru-RU" smtClean="0"/>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ABA890-9D09-4014-BCD1-F796D7E6862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690EE46-D224-4BB1-8875-D4442EB03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81A81F2-8009-4DA6-AD94-AA62B5432BE8}"/>
              </a:ext>
            </a:extLst>
          </p:cNvPr>
          <p:cNvSpPr>
            <a:spLocks noGrp="1"/>
          </p:cNvSpPr>
          <p:nvPr>
            <p:ph type="dt" sz="half" idx="10"/>
          </p:nvPr>
        </p:nvSpPr>
        <p:spPr/>
        <p:txBody>
          <a:bodyPr/>
          <a:lstStyle/>
          <a:p>
            <a:fld id="{6AD6EE87-EBD5-4F12-A48A-63ACA297AC8F}" type="datetimeFigureOut">
              <a:rPr lang="en-US" smtClean="0"/>
              <a:t>11/1/2024</a:t>
            </a:fld>
            <a:endParaRPr lang="en-US" dirty="0"/>
          </a:p>
        </p:txBody>
      </p:sp>
      <p:sp>
        <p:nvSpPr>
          <p:cNvPr id="5" name="Нижний колонтитул 4">
            <a:extLst>
              <a:ext uri="{FF2B5EF4-FFF2-40B4-BE49-F238E27FC236}">
                <a16:creationId xmlns:a16="http://schemas.microsoft.com/office/drawing/2014/main" id="{AEA32CCA-B39F-44D0-8881-577DFA7C2FA8}"/>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A879CDA7-3EAD-4EA3-8BC7-21430E46C33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76801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68EC02-9E75-43D6-BF74-4294AE1A84D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40180A4-2B20-40E1-9AF2-4C20261D89A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470C2B4-AB7D-4AC3-AD1B-956C0978C6A3}"/>
              </a:ext>
            </a:extLst>
          </p:cNvPr>
          <p:cNvSpPr>
            <a:spLocks noGrp="1"/>
          </p:cNvSpPr>
          <p:nvPr>
            <p:ph type="dt" sz="half" idx="10"/>
          </p:nvPr>
        </p:nvSpPr>
        <p:spPr/>
        <p:txBody>
          <a:bodyPr/>
          <a:lstStyle/>
          <a:p>
            <a:fld id="{4CD73815-2707-4475-8F1A-B873CB631BB4}" type="datetimeFigureOut">
              <a:rPr lang="en-US" smtClean="0"/>
              <a:t>11/1/2024</a:t>
            </a:fld>
            <a:endParaRPr lang="en-US" dirty="0"/>
          </a:p>
        </p:txBody>
      </p:sp>
      <p:sp>
        <p:nvSpPr>
          <p:cNvPr id="5" name="Нижний колонтитул 4">
            <a:extLst>
              <a:ext uri="{FF2B5EF4-FFF2-40B4-BE49-F238E27FC236}">
                <a16:creationId xmlns:a16="http://schemas.microsoft.com/office/drawing/2014/main" id="{A0EF22A9-5550-4325-8E25-D9600E2A9C11}"/>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3F3BDB59-EC85-48B3-90B6-BF33DAF46B89}"/>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74872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934DDE0-D52B-4A80-9056-E5047325026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443196B-FE73-4F50-A0BB-006E3223255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970490A-C5A7-4D33-894B-4CD8CDAE5132}"/>
              </a:ext>
            </a:extLst>
          </p:cNvPr>
          <p:cNvSpPr>
            <a:spLocks noGrp="1"/>
          </p:cNvSpPr>
          <p:nvPr>
            <p:ph type="dt" sz="half" idx="10"/>
          </p:nvPr>
        </p:nvSpPr>
        <p:spPr/>
        <p:txBody>
          <a:bodyPr/>
          <a:lstStyle/>
          <a:p>
            <a:fld id="{2A4AFB99-0EAB-4182-AFF8-E214C82A68F6}" type="datetimeFigureOut">
              <a:rPr lang="en-US" smtClean="0"/>
              <a:t>11/1/2024</a:t>
            </a:fld>
            <a:endParaRPr lang="en-US" dirty="0"/>
          </a:p>
        </p:txBody>
      </p:sp>
      <p:sp>
        <p:nvSpPr>
          <p:cNvPr id="5" name="Нижний колонтитул 4">
            <a:extLst>
              <a:ext uri="{FF2B5EF4-FFF2-40B4-BE49-F238E27FC236}">
                <a16:creationId xmlns:a16="http://schemas.microsoft.com/office/drawing/2014/main" id="{5FA01804-375E-4578-9AA4-B3AF79AC1B1E}"/>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C2AB812D-ABFA-47C7-8196-0D82A652E04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12525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hasCustomPrompt="1"/>
          </p:nvPr>
        </p:nvSpPr>
        <p:spPr>
          <a:xfrm>
            <a:off x="0" y="0"/>
            <a:ext cx="12192000" cy="6858000"/>
          </a:xfrm>
          <a:prstGeom prst="rect">
            <a:avLst/>
          </a:prstGeom>
        </p:spPr>
        <p:txBody>
          <a:bodyPr rtlCol="0"/>
          <a:lstStyle>
            <a:lvl1pPr marL="0" indent="0">
              <a:buNone/>
              <a:defRPr/>
            </a:lvl1pPr>
          </a:lstStyle>
          <a:p>
            <a:pPr rtl="0"/>
            <a:r>
              <a:rPr lang="ru-RU" noProof="0"/>
              <a:t>Перетащите сюда изображение</a:t>
            </a:r>
          </a:p>
        </p:txBody>
      </p:sp>
      <p:sp>
        <p:nvSpPr>
          <p:cNvPr id="2" name="Заголовок 1"/>
          <p:cNvSpPr>
            <a:spLocks noGrp="1"/>
          </p:cNvSpPr>
          <p:nvPr>
            <p:ph type="title"/>
          </p:nvPr>
        </p:nvSpPr>
        <p:spPr>
          <a:xfrm>
            <a:off x="838200" y="365125"/>
            <a:ext cx="10515600" cy="1325563"/>
          </a:xfrm>
          <a:prstGeom prst="rect">
            <a:avLst/>
          </a:prstGeom>
        </p:spPr>
        <p:txBody>
          <a:bodyPr rtlCol="0"/>
          <a:lstStyle/>
          <a:p>
            <a:pPr rtl="0"/>
            <a:r>
              <a:rPr lang="ru-RU" noProof="0"/>
              <a:t>Образец заголовка</a:t>
            </a:r>
          </a:p>
        </p:txBody>
      </p:sp>
    </p:spTree>
    <p:extLst>
      <p:ext uri="{BB962C8B-B14F-4D97-AF65-F5344CB8AC3E}">
        <p14:creationId xmlns:p14="http://schemas.microsoft.com/office/powerpoint/2010/main" val="2268187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rtlCol="0"/>
          <a:lstStyle/>
          <a:p>
            <a:pPr rtl="0"/>
            <a:r>
              <a:rPr lang="ru-RU" noProof="0"/>
              <a:t>Образец заголовка</a:t>
            </a:r>
          </a:p>
        </p:txBody>
      </p:sp>
    </p:spTree>
    <p:extLst>
      <p:ext uri="{BB962C8B-B14F-4D97-AF65-F5344CB8AC3E}">
        <p14:creationId xmlns:p14="http://schemas.microsoft.com/office/powerpoint/2010/main" val="2959827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4_Пользовательский макет">
    <p:spTree>
      <p:nvGrpSpPr>
        <p:cNvPr id="1" name=""/>
        <p:cNvGrpSpPr/>
        <p:nvPr/>
      </p:nvGrpSpPr>
      <p:grpSpPr>
        <a:xfrm>
          <a:off x="0" y="0"/>
          <a:ext cx="0" cy="0"/>
          <a:chOff x="0" y="0"/>
          <a:chExt cx="0" cy="0"/>
        </a:xfrm>
      </p:grpSpPr>
      <p:sp>
        <p:nvSpPr>
          <p:cNvPr id="4" name="Прямоугольник 3"/>
          <p:cNvSpPr/>
          <p:nvPr userDrawn="1"/>
        </p:nvSpPr>
        <p:spPr>
          <a:xfrm>
            <a:off x="0" y="0"/>
            <a:ext cx="12192000" cy="6487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838200" y="365125"/>
            <a:ext cx="10515600" cy="1325563"/>
          </a:xfrm>
          <a:prstGeom prst="rect">
            <a:avLst/>
          </a:prstGeom>
        </p:spPr>
        <p:txBody>
          <a:bodyPr rtlCol="0"/>
          <a:lstStyle/>
          <a:p>
            <a:pPr rtl="0"/>
            <a:r>
              <a:rPr lang="ru-RU" noProof="0"/>
              <a:t>Образец заголовка</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0_Пользовательский макет">
    <p:spTree>
      <p:nvGrpSpPr>
        <p:cNvPr id="1" name=""/>
        <p:cNvGrpSpPr/>
        <p:nvPr/>
      </p:nvGrpSpPr>
      <p:grpSpPr>
        <a:xfrm>
          <a:off x="0" y="0"/>
          <a:ext cx="0" cy="0"/>
          <a:chOff x="0" y="0"/>
          <a:chExt cx="0" cy="0"/>
        </a:xfrm>
      </p:grpSpPr>
      <p:sp>
        <p:nvSpPr>
          <p:cNvPr id="11" name="Прямоугольник 10"/>
          <p:cNvSpPr/>
          <p:nvPr userDrawn="1"/>
        </p:nvSpPr>
        <p:spPr>
          <a:xfrm>
            <a:off x="0" y="1428299"/>
            <a:ext cx="1711234" cy="443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838200" y="365125"/>
            <a:ext cx="10515600" cy="1325563"/>
          </a:xfrm>
          <a:prstGeom prst="rect">
            <a:avLst/>
          </a:prstGeom>
        </p:spPr>
        <p:txBody>
          <a:bodyPr rtlCol="0"/>
          <a:lstStyle/>
          <a:p>
            <a:pPr rtl="0"/>
            <a:r>
              <a:rPr lang="ru-RU" noProof="0"/>
              <a:t>Образец заголовка</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1A6F23-AB9B-4891-8887-0744D7A0020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9100FF2-7D44-4FD7-A91C-CDBD3E333B2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165A3FF-7809-4C0F-882C-D3FB93D1B088}"/>
              </a:ext>
            </a:extLst>
          </p:cNvPr>
          <p:cNvSpPr>
            <a:spLocks noGrp="1"/>
          </p:cNvSpPr>
          <p:nvPr>
            <p:ph type="dt" sz="half" idx="10"/>
          </p:nvPr>
        </p:nvSpPr>
        <p:spPr/>
        <p:txBody>
          <a:bodyPr/>
          <a:lstStyle/>
          <a:p>
            <a:fld id="{A5D3794B-289A-4A80-97D7-111025398D45}" type="datetimeFigureOut">
              <a:rPr lang="en-US" smtClean="0"/>
              <a:t>11/1/2024</a:t>
            </a:fld>
            <a:endParaRPr lang="en-US" dirty="0"/>
          </a:p>
        </p:txBody>
      </p:sp>
      <p:sp>
        <p:nvSpPr>
          <p:cNvPr id="5" name="Нижний колонтитул 4">
            <a:extLst>
              <a:ext uri="{FF2B5EF4-FFF2-40B4-BE49-F238E27FC236}">
                <a16:creationId xmlns:a16="http://schemas.microsoft.com/office/drawing/2014/main" id="{CFCA454F-1AAD-4CA8-9600-BF17D1E80D2A}"/>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015FCB2B-F7F5-49A2-BC4A-8699AA75D18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793964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991925-7B02-49EA-A011-FC77219A45C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6373DFB-BB51-4369-8B73-39DC1ACA89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260FA3D-ACFF-4C97-A278-452A1882ABF6}"/>
              </a:ext>
            </a:extLst>
          </p:cNvPr>
          <p:cNvSpPr>
            <a:spLocks noGrp="1"/>
          </p:cNvSpPr>
          <p:nvPr>
            <p:ph type="dt" sz="half" idx="10"/>
          </p:nvPr>
        </p:nvSpPr>
        <p:spPr/>
        <p:txBody>
          <a:bodyPr/>
          <a:lstStyle/>
          <a:p>
            <a:fld id="{5A61015F-7CC6-4D0A-9D87-873EA4C304CC}" type="datetimeFigureOut">
              <a:rPr lang="en-US" smtClean="0"/>
              <a:t>11/1/2024</a:t>
            </a:fld>
            <a:endParaRPr lang="en-US" dirty="0"/>
          </a:p>
        </p:txBody>
      </p:sp>
      <p:sp>
        <p:nvSpPr>
          <p:cNvPr id="5" name="Нижний колонтитул 4">
            <a:extLst>
              <a:ext uri="{FF2B5EF4-FFF2-40B4-BE49-F238E27FC236}">
                <a16:creationId xmlns:a16="http://schemas.microsoft.com/office/drawing/2014/main" id="{8ED366A3-A447-462B-A031-B425318C90FF}"/>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08C6D258-0838-436B-96B3-B861DA2C6AE0}"/>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73836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077323-4C34-4EBC-97A2-D6D9066F552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C873289-5B5C-4D12-8DFB-B2775E60599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901C153-01B8-4616-99DF-A7BFC22EF32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251BEB8-3C78-4F88-B6FF-F54ED6FD27D8}"/>
              </a:ext>
            </a:extLst>
          </p:cNvPr>
          <p:cNvSpPr>
            <a:spLocks noGrp="1"/>
          </p:cNvSpPr>
          <p:nvPr>
            <p:ph type="dt" sz="half" idx="10"/>
          </p:nvPr>
        </p:nvSpPr>
        <p:spPr/>
        <p:txBody>
          <a:bodyPr/>
          <a:lstStyle/>
          <a:p>
            <a:fld id="{93C6A301-0538-44EC-B09D-202E1042A48B}" type="datetimeFigureOut">
              <a:rPr lang="en-US" smtClean="0"/>
              <a:t>11/1/2024</a:t>
            </a:fld>
            <a:endParaRPr lang="en-US" dirty="0"/>
          </a:p>
        </p:txBody>
      </p:sp>
      <p:sp>
        <p:nvSpPr>
          <p:cNvPr id="6" name="Нижний колонтитул 5">
            <a:extLst>
              <a:ext uri="{FF2B5EF4-FFF2-40B4-BE49-F238E27FC236}">
                <a16:creationId xmlns:a16="http://schemas.microsoft.com/office/drawing/2014/main" id="{5E53C9DE-5818-4FCE-8BCD-20DEF46E8B47}"/>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AC55D512-01F5-49B5-9F00-2C729965D6D7}"/>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8570501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C5C00A-228A-4C58-A114-3E33EEB150E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B03DC17-2541-4CDE-9430-996C8694D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583B89E-ED98-4FE7-B5D5-F506BB259B5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8127D43-B45A-43B9-9FA6-555A04CED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53C05F9-8738-4B3F-A0A0-81D6D74DEFB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95A9CE7-11E0-4BA1-9A46-9973AE3EC520}"/>
              </a:ext>
            </a:extLst>
          </p:cNvPr>
          <p:cNvSpPr>
            <a:spLocks noGrp="1"/>
          </p:cNvSpPr>
          <p:nvPr>
            <p:ph type="dt" sz="half" idx="10"/>
          </p:nvPr>
        </p:nvSpPr>
        <p:spPr/>
        <p:txBody>
          <a:bodyPr/>
          <a:lstStyle/>
          <a:p>
            <a:fld id="{D789574A-8875-45EF-8EA2-3CAA0F7ABC4C}" type="datetimeFigureOut">
              <a:rPr lang="en-US" smtClean="0"/>
              <a:t>11/1/2024</a:t>
            </a:fld>
            <a:endParaRPr lang="en-US" dirty="0"/>
          </a:p>
        </p:txBody>
      </p:sp>
      <p:sp>
        <p:nvSpPr>
          <p:cNvPr id="8" name="Нижний колонтитул 7">
            <a:extLst>
              <a:ext uri="{FF2B5EF4-FFF2-40B4-BE49-F238E27FC236}">
                <a16:creationId xmlns:a16="http://schemas.microsoft.com/office/drawing/2014/main" id="{5B323A65-EDB0-4889-98B3-17DB45652670}"/>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DEA8E75F-835F-4D8A-BD05-0AF26177C60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819781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F1534B-63EA-4F57-ABF8-E66F32A88E5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5A3D9EC-C7FC-4360-8462-24D238F9E4CA}"/>
              </a:ext>
            </a:extLst>
          </p:cNvPr>
          <p:cNvSpPr>
            <a:spLocks noGrp="1"/>
          </p:cNvSpPr>
          <p:nvPr>
            <p:ph type="dt" sz="half" idx="10"/>
          </p:nvPr>
        </p:nvSpPr>
        <p:spPr/>
        <p:txBody>
          <a:bodyPr/>
          <a:lstStyle/>
          <a:p>
            <a:fld id="{67EF4D4C-5367-4C26-9E2B-D8088D7FCA81}" type="datetimeFigureOut">
              <a:rPr lang="en-US" smtClean="0"/>
              <a:t>11/1/2024</a:t>
            </a:fld>
            <a:endParaRPr lang="en-US" dirty="0"/>
          </a:p>
        </p:txBody>
      </p:sp>
      <p:sp>
        <p:nvSpPr>
          <p:cNvPr id="4" name="Нижний колонтитул 3">
            <a:extLst>
              <a:ext uri="{FF2B5EF4-FFF2-40B4-BE49-F238E27FC236}">
                <a16:creationId xmlns:a16="http://schemas.microsoft.com/office/drawing/2014/main" id="{D97557FC-76A9-490F-B061-E7987E71EF6D}"/>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B9A4B412-A01B-4B71-8414-750034D6682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49788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45FD2C3-2624-4820-BF68-E8139AC21327}"/>
              </a:ext>
            </a:extLst>
          </p:cNvPr>
          <p:cNvSpPr>
            <a:spLocks noGrp="1"/>
          </p:cNvSpPr>
          <p:nvPr>
            <p:ph type="dt" sz="half" idx="10"/>
          </p:nvPr>
        </p:nvSpPr>
        <p:spPr/>
        <p:txBody>
          <a:bodyPr/>
          <a:lstStyle/>
          <a:p>
            <a:fld id="{56E91E96-98B0-4413-9547-46F3504108EF}" type="datetimeFigureOut">
              <a:rPr lang="en-US" smtClean="0"/>
              <a:t>11/1/2024</a:t>
            </a:fld>
            <a:endParaRPr lang="en-US" dirty="0"/>
          </a:p>
        </p:txBody>
      </p:sp>
      <p:sp>
        <p:nvSpPr>
          <p:cNvPr id="3" name="Нижний колонтитул 2">
            <a:extLst>
              <a:ext uri="{FF2B5EF4-FFF2-40B4-BE49-F238E27FC236}">
                <a16:creationId xmlns:a16="http://schemas.microsoft.com/office/drawing/2014/main" id="{7D3D609A-0EF5-4C47-9DE7-2C46E9987AC6}"/>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75D36066-80CA-429E-BC4D-025DB51127EC}"/>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0237508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100382-8614-4184-A0DC-994DE0E37FC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2CAACA2-3334-483F-B0CB-D7A1A9DBE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AAEE586-B98F-4121-9619-2CEA5CAD4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142AD95-4997-4928-B1F3-11153B56CDA1}"/>
              </a:ext>
            </a:extLst>
          </p:cNvPr>
          <p:cNvSpPr>
            <a:spLocks noGrp="1"/>
          </p:cNvSpPr>
          <p:nvPr>
            <p:ph type="dt" sz="half" idx="10"/>
          </p:nvPr>
        </p:nvSpPr>
        <p:spPr/>
        <p:txBody>
          <a:bodyPr/>
          <a:lstStyle/>
          <a:p>
            <a:fld id="{05C68B11-C5A8-448C-8CE9-B1A273C79CFC}" type="datetimeFigureOut">
              <a:rPr lang="en-US" smtClean="0"/>
              <a:t>11/1/2024</a:t>
            </a:fld>
            <a:endParaRPr lang="en-US" dirty="0"/>
          </a:p>
        </p:txBody>
      </p:sp>
      <p:sp>
        <p:nvSpPr>
          <p:cNvPr id="6" name="Нижний колонтитул 5">
            <a:extLst>
              <a:ext uri="{FF2B5EF4-FFF2-40B4-BE49-F238E27FC236}">
                <a16:creationId xmlns:a16="http://schemas.microsoft.com/office/drawing/2014/main" id="{3386E79F-FEC9-4C51-A178-6E38F38C6ABF}"/>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2FBD0B58-BA1D-4639-8AE9-180AE0BEEAD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283643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70BF2C-BA2E-4764-952B-D69021A37C2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92B5D1A-314E-46AF-8D97-C0E6B333D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7354D6F-F3C2-4667-A291-FC1A32000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CA99E65-7A13-40AF-919E-A0EF8DF380CE}"/>
              </a:ext>
            </a:extLst>
          </p:cNvPr>
          <p:cNvSpPr>
            <a:spLocks noGrp="1"/>
          </p:cNvSpPr>
          <p:nvPr>
            <p:ph type="dt" sz="half" idx="10"/>
          </p:nvPr>
        </p:nvSpPr>
        <p:spPr/>
        <p:txBody>
          <a:bodyPr/>
          <a:lstStyle/>
          <a:p>
            <a:fld id="{C7616CA0-919D-4A49-9C8A-62FDFB3A5183}" type="datetimeFigureOut">
              <a:rPr lang="en-US" smtClean="0"/>
              <a:t>11/1/2024</a:t>
            </a:fld>
            <a:endParaRPr lang="en-US" dirty="0"/>
          </a:p>
        </p:txBody>
      </p:sp>
      <p:sp>
        <p:nvSpPr>
          <p:cNvPr id="6" name="Нижний колонтитул 5">
            <a:extLst>
              <a:ext uri="{FF2B5EF4-FFF2-40B4-BE49-F238E27FC236}">
                <a16:creationId xmlns:a16="http://schemas.microsoft.com/office/drawing/2014/main" id="{B4941893-A82C-48B0-95A2-12ED3E2C3F5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12F89A74-319A-48F3-8124-A9190AEFDC6F}"/>
              </a:ext>
            </a:extLst>
          </p:cNvPr>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420067412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6CC1D6-84AA-432C-B8AC-3526232BC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ED196AB-DCE0-47E1-A68E-0A2485C8D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E1EE5DC-B486-4687-A47C-8353BC606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11/1/2024</a:t>
            </a:fld>
            <a:endParaRPr lang="en-US" dirty="0"/>
          </a:p>
        </p:txBody>
      </p:sp>
      <p:sp>
        <p:nvSpPr>
          <p:cNvPr id="5" name="Нижний колонтитул 4">
            <a:extLst>
              <a:ext uri="{FF2B5EF4-FFF2-40B4-BE49-F238E27FC236}">
                <a16:creationId xmlns:a16="http://schemas.microsoft.com/office/drawing/2014/main" id="{04BBDD4E-2CDB-4ACA-B8A9-2C649DD3C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a:extLst>
              <a:ext uri="{FF2B5EF4-FFF2-40B4-BE49-F238E27FC236}">
                <a16:creationId xmlns:a16="http://schemas.microsoft.com/office/drawing/2014/main" id="{2BAF26DB-416F-4DE1-9E53-E54CF74534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grpSp>
        <p:nvGrpSpPr>
          <p:cNvPr id="7" name="Группа 6">
            <a:extLst>
              <a:ext uri="{FF2B5EF4-FFF2-40B4-BE49-F238E27FC236}">
                <a16:creationId xmlns:a16="http://schemas.microsoft.com/office/drawing/2014/main" id="{8CFE1417-162B-4878-88FD-F22726CBFB13}"/>
              </a:ext>
            </a:extLst>
          </p:cNvPr>
          <p:cNvGrpSpPr/>
          <p:nvPr userDrawn="1"/>
        </p:nvGrpSpPr>
        <p:grpSpPr>
          <a:xfrm rot="10800000">
            <a:off x="11858328" y="148422"/>
            <a:ext cx="332874" cy="590718"/>
            <a:chOff x="10026" y="148425"/>
            <a:chExt cx="332874" cy="590718"/>
          </a:xfrm>
        </p:grpSpPr>
        <p:sp>
          <p:nvSpPr>
            <p:cNvPr id="8" name="Прямоугольник 7">
              <a:extLst>
                <a:ext uri="{FF2B5EF4-FFF2-40B4-BE49-F238E27FC236}">
                  <a16:creationId xmlns:a16="http://schemas.microsoft.com/office/drawing/2014/main" id="{08D2DC4C-3A17-496A-ACD7-32322996C3C6}"/>
                </a:ext>
              </a:extLst>
            </p:cNvPr>
            <p:cNvSpPr/>
            <p:nvPr/>
          </p:nvSpPr>
          <p:spPr>
            <a:xfrm>
              <a:off x="10026" y="148428"/>
              <a:ext cx="203334"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Прямоугольник 8">
              <a:extLst>
                <a:ext uri="{FF2B5EF4-FFF2-40B4-BE49-F238E27FC236}">
                  <a16:creationId xmlns:a16="http://schemas.microsoft.com/office/drawing/2014/main" id="{3AD6961A-542C-48F2-8C7D-02717F6E0826}"/>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0" name="Прямоугольник 9">
            <a:extLst>
              <a:ext uri="{FF2B5EF4-FFF2-40B4-BE49-F238E27FC236}">
                <a16:creationId xmlns:a16="http://schemas.microsoft.com/office/drawing/2014/main" id="{CF547247-1F11-4625-AEBD-B355FFE1AEC1}"/>
              </a:ext>
            </a:extLst>
          </p:cNvPr>
          <p:cNvSpPr/>
          <p:nvPr userDrawn="1"/>
        </p:nvSpPr>
        <p:spPr>
          <a:xfrm>
            <a:off x="0" y="6477000"/>
            <a:ext cx="12192000" cy="381000"/>
          </a:xfrm>
          <a:prstGeom prst="rect">
            <a:avLst/>
          </a:prstGeom>
          <a:solidFill>
            <a:srgbClr val="E6E6E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Надпись 11">
            <a:extLst>
              <a:ext uri="{FF2B5EF4-FFF2-40B4-BE49-F238E27FC236}">
                <a16:creationId xmlns:a16="http://schemas.microsoft.com/office/drawing/2014/main" id="{066C55D8-24E4-47CD-A80D-20F14BE2BAF6}"/>
              </a:ext>
            </a:extLst>
          </p:cNvPr>
          <p:cNvSpPr txBox="1"/>
          <p:nvPr userDrawn="1"/>
        </p:nvSpPr>
        <p:spPr>
          <a:xfrm>
            <a:off x="11292841" y="6528300"/>
            <a:ext cx="799412" cy="276999"/>
          </a:xfrm>
          <a:prstGeom prst="rect">
            <a:avLst/>
          </a:prstGeom>
          <a:noFill/>
        </p:spPr>
        <p:txBody>
          <a:bodyPr wrap="square" rtlCol="0" anchor="ctr">
            <a:spAutoFit/>
          </a:bodyPr>
          <a:lstStyle/>
          <a:p>
            <a:pPr algn="r" rtl="0"/>
            <a:fld id="{260E2A6B-A809-4840-BF14-8648BC0BDF87}" type="slidenum">
              <a:rPr lang="ru-RU" sz="1200" b="0" i="0" strike="noStrike" spc="0" noProof="0" smtClean="0">
                <a:solidFill>
                  <a:schemeClr val="accent1"/>
                </a:solidFill>
                <a:latin typeface="+mn-lt"/>
                <a:ea typeface="Roboto Condensed Light" panose="02000000000000000000" pitchFamily="2" charset="0"/>
                <a:cs typeface="Segoe UI Light" panose="020B0502040204020203" pitchFamily="34" charset="0"/>
              </a:rPr>
              <a:t>‹#›</a:t>
            </a:fld>
            <a:endParaRPr lang="ru-RU" sz="8000" b="0" i="0" strike="noStrike" spc="0" noProof="0">
              <a:solidFill>
                <a:schemeClr val="accent1"/>
              </a:solidFill>
              <a:latin typeface="+mn-lt"/>
              <a:ea typeface="Roboto Condensed Light" panose="02000000000000000000" pitchFamily="2" charset="0"/>
              <a:cs typeface="Segoe UI Light" panose="020B0502040204020203" pitchFamily="34" charset="0"/>
            </a:endParaRPr>
          </a:p>
        </p:txBody>
      </p:sp>
      <p:sp>
        <p:nvSpPr>
          <p:cNvPr id="12" name="Надпись 8">
            <a:extLst>
              <a:ext uri="{FF2B5EF4-FFF2-40B4-BE49-F238E27FC236}">
                <a16:creationId xmlns:a16="http://schemas.microsoft.com/office/drawing/2014/main" id="{24F7AEE6-CA19-492D-A148-6C2BE9FC66F3}"/>
              </a:ext>
            </a:extLst>
          </p:cNvPr>
          <p:cNvSpPr txBox="1"/>
          <p:nvPr userDrawn="1"/>
        </p:nvSpPr>
        <p:spPr>
          <a:xfrm>
            <a:off x="68580" y="6528300"/>
            <a:ext cx="1684329" cy="276999"/>
          </a:xfrm>
          <a:prstGeom prst="rect">
            <a:avLst/>
          </a:prstGeom>
          <a:noFill/>
        </p:spPr>
        <p:txBody>
          <a:bodyPr wrap="square" rtlCol="0">
            <a:spAutoFit/>
          </a:bodyPr>
          <a:lstStyle/>
          <a:p>
            <a:pPr algn="l" rtl="0"/>
            <a:r>
              <a:rPr lang="ru-RU" sz="1200" b="1" noProof="0">
                <a:solidFill>
                  <a:schemeClr val="accent1"/>
                </a:solidFill>
                <a:latin typeface="+mn-lt"/>
              </a:rPr>
              <a:t>Ваша кофейня</a:t>
            </a:r>
          </a:p>
        </p:txBody>
      </p:sp>
    </p:spTree>
    <p:extLst>
      <p:ext uri="{BB962C8B-B14F-4D97-AF65-F5344CB8AC3E}">
        <p14:creationId xmlns:p14="http://schemas.microsoft.com/office/powerpoint/2010/main" val="157475651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651" r:id="rId14"/>
    <p:sldLayoutId id="2147483652"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3201"/>
            <a:ext cx="12206835" cy="8036284"/>
          </a:xfrm>
          <a:prstGeom prst="rect">
            <a:avLst/>
          </a:prstGeom>
          <a:solidFill>
            <a:schemeClr val="tx1">
              <a:lumMod val="85000"/>
              <a:lumOff val="15000"/>
              <a:alpha val="97000"/>
            </a:schemeClr>
          </a:solidFill>
          <a:ln>
            <a:solidFill>
              <a:srgbClr val="485F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2" name="Надпись 21"/>
          <p:cNvSpPr txBox="1"/>
          <p:nvPr/>
        </p:nvSpPr>
        <p:spPr>
          <a:xfrm>
            <a:off x="253563" y="304800"/>
            <a:ext cx="8009758" cy="584775"/>
          </a:xfrm>
          <a:prstGeom prst="rect">
            <a:avLst/>
          </a:prstGeom>
          <a:noFill/>
        </p:spPr>
        <p:txBody>
          <a:bodyPr wrap="none" rtlCol="0">
            <a:spAutoFit/>
          </a:bodyPr>
          <a:lstStyle/>
          <a:p>
            <a:pPr algn="ctr" rtl="0"/>
            <a:r>
              <a:rPr lang="ru-RU" sz="3200" b="1" dirty="0" err="1">
                <a:solidFill>
                  <a:schemeClr val="bg1"/>
                </a:solidFill>
                <a:latin typeface="Arial Black" panose="020B0A04020102020204" pitchFamily="34" charset="0"/>
                <a:ea typeface="Lato Black" panose="020F0502020204030203" pitchFamily="34" charset="0"/>
                <a:cs typeface="Lato Black" panose="020F0502020204030203" pitchFamily="34" charset="0"/>
              </a:rPr>
              <a:t>Поездарға</a:t>
            </a:r>
            <a:r>
              <a:rPr lang="ru-RU" sz="32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 </a:t>
            </a:r>
            <a:r>
              <a:rPr lang="en-US" sz="3200" b="1" dirty="0" err="1">
                <a:solidFill>
                  <a:schemeClr val="bg1"/>
                </a:solidFill>
                <a:latin typeface="Arial Black" panose="020B0A04020102020204" pitchFamily="34" charset="0"/>
                <a:ea typeface="Lato Black" panose="020F0502020204030203" pitchFamily="34" charset="0"/>
                <a:cs typeface="Lato Black" panose="020F0502020204030203" pitchFamily="34" charset="0"/>
              </a:rPr>
              <a:t>Starlink</a:t>
            </a:r>
            <a:r>
              <a:rPr lang="en-US" sz="32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 модем</a:t>
            </a:r>
            <a:r>
              <a:rPr lang="ru-RU" sz="3200" b="1" dirty="0">
                <a:solidFill>
                  <a:schemeClr val="bg1"/>
                </a:solidFill>
                <a:latin typeface="Arial Black" panose="020B0A04020102020204" pitchFamily="34" charset="0"/>
                <a:ea typeface="Lato Black" panose="020F0502020204030203" pitchFamily="34" charset="0"/>
                <a:cs typeface="Lato Black" panose="020F0502020204030203" pitchFamily="34" charset="0"/>
              </a:rPr>
              <a:t> </a:t>
            </a:r>
            <a:r>
              <a:rPr lang="ru-RU" sz="3200" b="1" dirty="0" err="1">
                <a:solidFill>
                  <a:schemeClr val="bg1"/>
                </a:solidFill>
                <a:latin typeface="Arial Black" panose="020B0A04020102020204" pitchFamily="34" charset="0"/>
                <a:ea typeface="Lato Black" panose="020F0502020204030203" pitchFamily="34" charset="0"/>
                <a:cs typeface="Lato Black" panose="020F0502020204030203" pitchFamily="34" charset="0"/>
              </a:rPr>
              <a:t>ортану</a:t>
            </a:r>
            <a:endParaRPr lang="ru-RU" sz="3200" b="1"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sp>
        <p:nvSpPr>
          <p:cNvPr id="8"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9"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119380" y="101600"/>
            <a:ext cx="6542405" cy="3692525"/>
          </a:xfrm>
          <a:prstGeom prst="rect">
            <a:avLst/>
          </a:prstGeom>
          <a:noFill/>
        </p:spPr>
        <p:txBody>
          <a:bodyPr wrap="square" rtlCol="0" anchor="t">
            <a:spAutoFit/>
          </a:bodyPr>
          <a:lstStyle/>
          <a:p>
            <a:r>
              <a:rPr lang="ru-RU" altLang="en-US"/>
              <a:t>Қызмеркерлері: </a:t>
            </a:r>
          </a:p>
          <a:p>
            <a:r>
              <a:rPr lang="" altLang="ru-RU"/>
              <a:t>Д</a:t>
            </a:r>
            <a:r>
              <a:rPr lang="ru-RU" altLang="en-US"/>
              <a:t>иректор (проблема шешуге қабілетті) айлығы 500 000 – 600 000 тг</a:t>
            </a:r>
          </a:p>
          <a:p>
            <a:r>
              <a:rPr lang="ru-RU" altLang="en-US"/>
              <a:t>4 оператор ( смен 2 оператордан) 250 000 – 300 000 тг. </a:t>
            </a:r>
          </a:p>
          <a:p>
            <a:r>
              <a:rPr lang="ru-RU" altLang="en-US"/>
              <a:t>2 техникалык қызмеркер( смен 1 адамнан) 350 000 – 400 000тг. </a:t>
            </a:r>
          </a:p>
          <a:p>
            <a:r>
              <a:rPr lang="" altLang="ru-RU"/>
              <a:t>П</a:t>
            </a:r>
            <a:r>
              <a:rPr lang="ru-RU" altLang="en-US"/>
              <a:t>рограммис </a:t>
            </a:r>
            <a:r>
              <a:rPr lang="" altLang="ru-RU"/>
              <a:t>4</a:t>
            </a:r>
            <a:r>
              <a:rPr lang="ru-RU" altLang="en-US"/>
              <a:t>00 000</a:t>
            </a:r>
            <a:r>
              <a:rPr lang="" altLang="ru-RU"/>
              <a:t> - 500 000</a:t>
            </a:r>
            <a:r>
              <a:rPr lang="ru-RU" altLang="en-US"/>
              <a:t> тг. </a:t>
            </a:r>
          </a:p>
          <a:p>
            <a:r>
              <a:rPr lang="" altLang="ru-RU"/>
              <a:t>Юрист 400 - 500 000 тг</a:t>
            </a:r>
          </a:p>
          <a:p>
            <a:r>
              <a:rPr lang="" altLang="ru-RU"/>
              <a:t>Бухгартер 350 - 400 000 тг</a:t>
            </a:r>
            <a:endParaRPr lang="ru-RU" altLang="en-US"/>
          </a:p>
          <a:p>
            <a:r>
              <a:rPr lang="ru-RU" altLang="en-US">
                <a:sym typeface="+mn-ea"/>
              </a:rPr>
              <a:t>Қызметкер айлығы </a:t>
            </a:r>
            <a:r>
              <a:rPr lang="" altLang="ru-RU">
                <a:sym typeface="+mn-ea"/>
              </a:rPr>
              <a:t>4 0</a:t>
            </a:r>
            <a:r>
              <a:rPr lang="ru-RU" altLang="en-US">
                <a:sym typeface="+mn-ea"/>
              </a:rPr>
              <a:t>00 000 тг</a:t>
            </a:r>
            <a:endParaRPr lang="ru-RU" altLang="en-US"/>
          </a:p>
          <a:p>
            <a:r>
              <a:rPr lang="ru-RU" altLang="en-US"/>
              <a:t>Қосымша: Сатып алған модем JOLSER компаниясымен договорға отыруға болады техникалық қиындық туындаса модемнен. Сол сияқты программа жасаған компаниямен договорға отыруға керек</a:t>
            </a:r>
          </a:p>
        </p:txBody>
      </p:sp>
      <p:pic>
        <p:nvPicPr>
          <p:cNvPr id="2" name="Рисунок 1">
            <a:extLst>
              <a:ext uri="{FF2B5EF4-FFF2-40B4-BE49-F238E27FC236}">
                <a16:creationId xmlns:a16="http://schemas.microsoft.com/office/drawing/2014/main" id="{F29A381F-2608-4655-843B-97A3D5CD3583}"/>
              </a:ext>
            </a:extLst>
          </p:cNvPr>
          <p:cNvPicPr>
            <a:picLocks noChangeAspect="1"/>
          </p:cNvPicPr>
          <p:nvPr/>
        </p:nvPicPr>
        <p:blipFill>
          <a:blip r:embed="rId2"/>
          <a:stretch>
            <a:fillRect/>
          </a:stretch>
        </p:blipFill>
        <p:spPr>
          <a:xfrm>
            <a:off x="6750685" y="2736406"/>
            <a:ext cx="5181600" cy="366598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p:cNvSpPr/>
          <p:nvPr/>
        </p:nvSpPr>
        <p:spPr>
          <a:xfrm>
            <a:off x="761192" y="455872"/>
            <a:ext cx="3848908" cy="6053324"/>
          </a:xfrm>
          <a:prstGeom prst="rect">
            <a:avLst/>
          </a:prstGeom>
        </p:spPr>
        <p:txBody>
          <a:bodyPr wrap="square" rtlCol="0">
            <a:spAutoFit/>
          </a:bodyPr>
          <a:lstStyle/>
          <a:p>
            <a:pPr rtl="0">
              <a:lnSpc>
                <a:spcPct val="120000"/>
              </a:lnSpc>
            </a:pPr>
            <a:r>
              <a:rPr lang="ru-RU" dirty="0" err="1">
                <a:latin typeface="Calibri" panose="020F0502020204030204" charset="0"/>
                <a:ea typeface="Lato" panose="020F0502020204030203" pitchFamily="34" charset="0"/>
                <a:cs typeface="Calibri" panose="020F0502020204030204" charset="0"/>
              </a:rPr>
              <a:t>Басында</a:t>
            </a:r>
            <a:r>
              <a:rPr lang="ru-RU" dirty="0">
                <a:latin typeface="Calibri" panose="020F0502020204030204" charset="0"/>
                <a:ea typeface="Lato" panose="020F0502020204030203" pitchFamily="34" charset="0"/>
                <a:cs typeface="Calibri" panose="020F0502020204030204" charset="0"/>
              </a:rPr>
              <a:t> 20 модем 580 000 </a:t>
            </a:r>
            <a:r>
              <a:rPr lang="ru-RU" dirty="0" err="1">
                <a:latin typeface="Calibri" panose="020F0502020204030204" charset="0"/>
                <a:ea typeface="Lato" panose="020F0502020204030203" pitchFamily="34" charset="0"/>
                <a:cs typeface="Calibri" panose="020F0502020204030204" charset="0"/>
              </a:rPr>
              <a:t>тг</a:t>
            </a:r>
            <a:r>
              <a:rPr lang="ru-RU" dirty="0">
                <a:latin typeface="Calibri" panose="020F0502020204030204" charset="0"/>
                <a:ea typeface="Lato" panose="020F0502020204030203" pitchFamily="34" charset="0"/>
                <a:cs typeface="Calibri" panose="020F0502020204030204" charset="0"/>
              </a:rPr>
              <a:t> – 11 600 000 </a:t>
            </a:r>
            <a:r>
              <a:rPr lang="ru-RU" dirty="0" err="1">
                <a:latin typeface="Calibri" panose="020F0502020204030204" charset="0"/>
                <a:ea typeface="Lato" panose="020F0502020204030203" pitchFamily="34" charset="0"/>
                <a:cs typeface="Calibri" panose="020F0502020204030204" charset="0"/>
              </a:rPr>
              <a:t>тг</a:t>
            </a:r>
            <a:endParaRPr lang="ru-RU" dirty="0">
              <a:latin typeface="Calibri" panose="020F0502020204030204" charset="0"/>
              <a:ea typeface="Lato" panose="020F0502020204030203" pitchFamily="34" charset="0"/>
              <a:cs typeface="Calibri" panose="020F0502020204030204" charset="0"/>
            </a:endParaRPr>
          </a:p>
          <a:p>
            <a:pPr rtl="0">
              <a:lnSpc>
                <a:spcPct val="120000"/>
              </a:lnSpc>
            </a:pPr>
            <a:r>
              <a:rPr lang="ru-RU" dirty="0">
                <a:latin typeface="Calibri" panose="020F0502020204030204" charset="0"/>
                <a:ea typeface="Lato" panose="020F0502020204030203" pitchFamily="34" charset="0"/>
                <a:cs typeface="Calibri" panose="020F0502020204030204" charset="0"/>
              </a:rPr>
              <a:t> 45 </a:t>
            </a:r>
            <a:r>
              <a:rPr lang="ru-RU" dirty="0" err="1">
                <a:latin typeface="Calibri" panose="020F0502020204030204" charset="0"/>
                <a:ea typeface="Lato" panose="020F0502020204030203" pitchFamily="34" charset="0"/>
                <a:cs typeface="Calibri" panose="020F0502020204030204" charset="0"/>
              </a:rPr>
              <a:t>күнде</a:t>
            </a:r>
            <a:r>
              <a:rPr lang="ru-RU" dirty="0">
                <a:latin typeface="Calibri" panose="020F0502020204030204" charset="0"/>
                <a:ea typeface="Lato" panose="020F0502020204030203" pitchFamily="34" charset="0"/>
                <a:cs typeface="Calibri" panose="020F0502020204030204" charset="0"/>
              </a:rPr>
              <a:t> 1800 </a:t>
            </a:r>
            <a:r>
              <a:rPr lang="ru-RU" dirty="0" err="1">
                <a:latin typeface="Calibri" panose="020F0502020204030204" charset="0"/>
                <a:ea typeface="Lato" panose="020F0502020204030203" pitchFamily="34" charset="0"/>
                <a:cs typeface="Calibri" panose="020F0502020204030204" charset="0"/>
              </a:rPr>
              <a:t>адам</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кірсе</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күнделікті</a:t>
            </a:r>
            <a:r>
              <a:rPr lang="ru-RU" dirty="0">
                <a:latin typeface="Calibri" panose="020F0502020204030204" charset="0"/>
                <a:ea typeface="Lato" panose="020F0502020204030203" pitchFamily="34" charset="0"/>
                <a:cs typeface="Calibri" panose="020F0502020204030204" charset="0"/>
              </a:rPr>
              <a:t> </a:t>
            </a:r>
            <a:r>
              <a:rPr lang="" altLang="ru-RU" dirty="0" err="1">
                <a:latin typeface="Calibri" panose="020F0502020204030204" charset="0"/>
                <a:ea typeface="Lato" panose="020F0502020204030203" pitchFamily="34" charset="0"/>
                <a:cs typeface="Calibri" panose="020F0502020204030204" charset="0"/>
              </a:rPr>
              <a:t>83</a:t>
            </a:r>
            <a:r>
              <a:rPr lang="ru-RU" dirty="0" err="1">
                <a:latin typeface="Calibri" panose="020F0502020204030204" charset="0"/>
                <a:ea typeface="Lato" panose="020F0502020204030203" pitchFamily="34" charset="0"/>
                <a:cs typeface="Calibri" panose="020F0502020204030204" charset="0"/>
              </a:rPr>
              <a:t>0тг</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орташа</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есеппен</a:t>
            </a:r>
            <a:r>
              <a:rPr lang="ru-RU" dirty="0">
                <a:latin typeface="Calibri" panose="020F0502020204030204" charset="0"/>
                <a:ea typeface="Lato" panose="020F0502020204030203" pitchFamily="34" charset="0"/>
                <a:cs typeface="Calibri" panose="020F0502020204030204" charset="0"/>
              </a:rPr>
              <a:t> 1 </a:t>
            </a:r>
            <a:r>
              <a:rPr lang="" altLang="ru-RU" dirty="0">
                <a:latin typeface="Calibri" panose="020F0502020204030204" charset="0"/>
                <a:ea typeface="Lato" panose="020F0502020204030203" pitchFamily="34" charset="0"/>
                <a:cs typeface="Calibri" panose="020F0502020204030204" charset="0"/>
              </a:rPr>
              <a:t>494</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000тг</a:t>
            </a:r>
            <a:r>
              <a:rPr lang="ru-RU" dirty="0">
                <a:latin typeface="Calibri" panose="020F0502020204030204" charset="0"/>
                <a:ea typeface="Lato" panose="020F0502020204030203" pitchFamily="34" charset="0"/>
                <a:cs typeface="Calibri" panose="020F0502020204030204" charset="0"/>
              </a:rPr>
              <a:t> – 45 </a:t>
            </a:r>
            <a:r>
              <a:rPr lang="ru-RU" dirty="0" err="1">
                <a:latin typeface="Calibri" panose="020F0502020204030204" charset="0"/>
                <a:ea typeface="Lato" panose="020F0502020204030203" pitchFamily="34" charset="0"/>
                <a:cs typeface="Calibri" panose="020F0502020204030204" charset="0"/>
              </a:rPr>
              <a:t>күнде</a:t>
            </a:r>
            <a:r>
              <a:rPr lang="ru-RU" dirty="0">
                <a:latin typeface="Calibri" panose="020F0502020204030204" charset="0"/>
                <a:ea typeface="Lato" panose="020F0502020204030203" pitchFamily="34" charset="0"/>
                <a:cs typeface="Calibri" panose="020F0502020204030204" charset="0"/>
              </a:rPr>
              <a:t> 6</a:t>
            </a:r>
            <a:r>
              <a:rPr lang="" altLang="ru-RU" dirty="0">
                <a:latin typeface="Calibri" panose="020F0502020204030204" charset="0"/>
                <a:ea typeface="Lato" panose="020F0502020204030203" pitchFamily="34" charset="0"/>
                <a:cs typeface="Calibri" panose="020F0502020204030204" charset="0"/>
              </a:rPr>
              <a:t>7</a:t>
            </a:r>
            <a:r>
              <a:rPr lang="ru-RU" dirty="0">
                <a:latin typeface="Calibri" panose="020F0502020204030204" charset="0"/>
                <a:ea typeface="Lato" panose="020F0502020204030203" pitchFamily="34" charset="0"/>
                <a:cs typeface="Calibri" panose="020F0502020204030204" charset="0"/>
              </a:rPr>
              <a:t> </a:t>
            </a:r>
            <a:r>
              <a:rPr lang="" altLang="ru-RU" dirty="0">
                <a:latin typeface="Calibri" panose="020F0502020204030204" charset="0"/>
                <a:ea typeface="Lato" panose="020F0502020204030203" pitchFamily="34" charset="0"/>
                <a:cs typeface="Calibri" panose="020F0502020204030204" charset="0"/>
              </a:rPr>
              <a:t>230</a:t>
            </a:r>
            <a:r>
              <a:rPr lang="ru-RU" dirty="0">
                <a:latin typeface="Calibri" panose="020F0502020204030204" charset="0"/>
                <a:ea typeface="Lato" panose="020F0502020204030203" pitchFamily="34" charset="0"/>
                <a:cs typeface="Calibri" panose="020F0502020204030204" charset="0"/>
              </a:rPr>
              <a:t> 000 минус </a:t>
            </a:r>
            <a:r>
              <a:rPr lang="ru-RU" dirty="0" err="1">
                <a:latin typeface="Calibri" panose="020F0502020204030204" charset="0"/>
                <a:ea typeface="Lato" panose="020F0502020204030203" pitchFamily="34" charset="0"/>
                <a:cs typeface="Calibri" panose="020F0502020204030204" charset="0"/>
              </a:rPr>
              <a:t>айлық</a:t>
            </a:r>
            <a:r>
              <a:rPr lang="ru-RU" dirty="0">
                <a:latin typeface="Calibri" panose="020F0502020204030204" charset="0"/>
                <a:ea typeface="Lato" panose="020F0502020204030203" pitchFamily="34" charset="0"/>
                <a:cs typeface="Calibri" panose="020F0502020204030204" charset="0"/>
              </a:rPr>
              <a:t> интернет 2 000 000 </a:t>
            </a:r>
            <a:r>
              <a:rPr lang="ru-RU" dirty="0" err="1">
                <a:latin typeface="Calibri" panose="020F0502020204030204" charset="0"/>
                <a:ea typeface="Lato" panose="020F0502020204030203" pitchFamily="34" charset="0"/>
                <a:cs typeface="Calibri" panose="020F0502020204030204" charset="0"/>
              </a:rPr>
              <a:t>тг</a:t>
            </a:r>
            <a:r>
              <a:rPr lang="ru-RU" dirty="0">
                <a:latin typeface="Calibri" panose="020F0502020204030204" charset="0"/>
                <a:ea typeface="Lato" panose="020F0502020204030203" pitchFamily="34" charset="0"/>
                <a:cs typeface="Calibri" panose="020F0502020204030204" charset="0"/>
              </a:rPr>
              <a:t> ал</a:t>
            </a:r>
            <a:r>
              <a:rPr lang="" altLang="ru-RU" dirty="0">
                <a:latin typeface="Calibri" panose="020F0502020204030204" charset="0"/>
                <a:ea typeface="Lato" panose="020F0502020204030203" pitchFamily="34" charset="0"/>
                <a:cs typeface="Calibri" panose="020F0502020204030204" charset="0"/>
              </a:rPr>
              <a:t> 1 230 </a:t>
            </a:r>
            <a:r>
              <a:rPr lang="ru-RU" dirty="0">
                <a:latin typeface="Calibri" panose="020F0502020204030204" charset="0"/>
                <a:ea typeface="Lato" panose="020F0502020204030203" pitchFamily="34" charset="0"/>
                <a:cs typeface="Calibri" panose="020F0502020204030204" charset="0"/>
              </a:rPr>
              <a:t>000 </a:t>
            </a:r>
            <a:r>
              <a:rPr lang="ru-RU" dirty="0" err="1">
                <a:latin typeface="Calibri" panose="020F0502020204030204" charset="0"/>
                <a:ea typeface="Lato" panose="020F0502020204030203" pitchFamily="34" charset="0"/>
                <a:cs typeface="Calibri" panose="020F0502020204030204" charset="0"/>
              </a:rPr>
              <a:t>тг</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салық</a:t>
            </a:r>
            <a:r>
              <a:rPr lang="ru-RU" dirty="0">
                <a:latin typeface="Calibri" panose="020F0502020204030204" charset="0"/>
                <a:ea typeface="Lato" panose="020F0502020204030203" pitchFamily="34" charset="0"/>
                <a:cs typeface="Calibri" panose="020F0502020204030204" charset="0"/>
              </a:rPr>
              <a:t> плюс </a:t>
            </a:r>
            <a:r>
              <a:rPr lang="ru-RU" dirty="0" err="1">
                <a:latin typeface="Calibri" panose="020F0502020204030204" charset="0"/>
                <a:ea typeface="Lato" panose="020F0502020204030203" pitchFamily="34" charset="0"/>
                <a:cs typeface="Calibri" panose="020F0502020204030204" charset="0"/>
              </a:rPr>
              <a:t>техникалық</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қызмет</a:t>
            </a:r>
            <a:r>
              <a:rPr lang="" altLang="ru-RU" dirty="0" err="1">
                <a:latin typeface="Calibri" panose="020F0502020204030204" charset="0"/>
                <a:ea typeface="Lato" panose="020F0502020204030203" pitchFamily="34" charset="0"/>
                <a:cs typeface="Calibri" panose="020F0502020204030204" charset="0"/>
              </a:rPr>
              <a:t>. 58 000 000 суммаға </a:t>
            </a:r>
            <a:r>
              <a:rPr lang="ru-RU" dirty="0">
                <a:latin typeface="Calibri" panose="020F0502020204030204" charset="0"/>
                <a:ea typeface="Lato" panose="020F0502020204030203" pitchFamily="34" charset="0"/>
                <a:cs typeface="Calibri" panose="020F0502020204030204" charset="0"/>
              </a:rPr>
              <a:t>100 модем </a:t>
            </a:r>
            <a:r>
              <a:rPr lang="ru-RU" dirty="0" err="1">
                <a:latin typeface="Calibri" panose="020F0502020204030204" charset="0"/>
                <a:ea typeface="Lato" panose="020F0502020204030203" pitchFamily="34" charset="0"/>
                <a:cs typeface="Calibri" panose="020F0502020204030204" charset="0"/>
              </a:rPr>
              <a:t>алып</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іске</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қосуға</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болады</a:t>
            </a:r>
            <a:r>
              <a:rPr lang="ru-RU" dirty="0">
                <a:latin typeface="Calibri" panose="020F0502020204030204" charset="0"/>
                <a:ea typeface="Lato" panose="020F0502020204030203" pitchFamily="34" charset="0"/>
                <a:cs typeface="Calibri" panose="020F0502020204030204" charset="0"/>
              </a:rPr>
              <a:t>. </a:t>
            </a:r>
            <a:r>
              <a:rPr lang="" altLang="ru-RU" dirty="0">
                <a:latin typeface="Calibri" panose="020F0502020204030204" charset="0"/>
                <a:ea typeface="Lato" panose="020F0502020204030203" pitchFamily="34" charset="0"/>
                <a:cs typeface="Calibri" panose="020F0502020204030204" charset="0"/>
              </a:rPr>
              <a:t>Қалған 6 000 000 тг қызметкермен көз көрінбейтін шығындар. </a:t>
            </a:r>
            <a:r>
              <a:rPr lang="ru-RU" dirty="0">
                <a:latin typeface="Calibri" panose="020F0502020204030204" charset="0"/>
                <a:ea typeface="Lato" panose="020F0502020204030203" pitchFamily="34" charset="0"/>
                <a:cs typeface="Calibri" panose="020F0502020204030204" charset="0"/>
              </a:rPr>
              <a:t>120 модем </a:t>
            </a:r>
            <a:r>
              <a:rPr lang="ru-RU" dirty="0" err="1">
                <a:latin typeface="Calibri" panose="020F0502020204030204" charset="0"/>
                <a:ea typeface="Lato" panose="020F0502020204030203" pitchFamily="34" charset="0"/>
                <a:cs typeface="Calibri" panose="020F0502020204030204" charset="0"/>
              </a:rPr>
              <a:t>іске</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қосылса</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күніне</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орташа</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есеппен</a:t>
            </a:r>
            <a:r>
              <a:rPr lang="ru-RU" dirty="0">
                <a:latin typeface="Calibri" panose="020F0502020204030204" charset="0"/>
                <a:ea typeface="Lato" panose="020F0502020204030203" pitchFamily="34" charset="0"/>
                <a:cs typeface="Calibri" panose="020F0502020204030204" charset="0"/>
              </a:rPr>
              <a:t> 8 </a:t>
            </a:r>
            <a:r>
              <a:rPr lang="" altLang="ru-RU" dirty="0">
                <a:latin typeface="Calibri" panose="020F0502020204030204" charset="0"/>
                <a:ea typeface="Lato" panose="020F0502020204030203" pitchFamily="34" charset="0"/>
                <a:cs typeface="Calibri" panose="020F0502020204030204" charset="0"/>
              </a:rPr>
              <a:t>964</a:t>
            </a:r>
            <a:r>
              <a:rPr lang="ru-RU" dirty="0">
                <a:latin typeface="Calibri" panose="020F0502020204030204" charset="0"/>
                <a:ea typeface="Lato" panose="020F0502020204030203" pitchFamily="34" charset="0"/>
                <a:cs typeface="Calibri" panose="020F0502020204030204" charset="0"/>
              </a:rPr>
              <a:t> 000 </a:t>
            </a:r>
            <a:r>
              <a:rPr lang="ru-RU" dirty="0" err="1">
                <a:latin typeface="Calibri" panose="020F0502020204030204" charset="0"/>
                <a:ea typeface="Lato" panose="020F0502020204030203" pitchFamily="34" charset="0"/>
                <a:cs typeface="Calibri" panose="020F0502020204030204" charset="0"/>
              </a:rPr>
              <a:t>тг</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әкеліп</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отырады</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айына</a:t>
            </a:r>
            <a:r>
              <a:rPr lang="ru-RU" dirty="0">
                <a:latin typeface="Calibri" panose="020F0502020204030204" charset="0"/>
                <a:ea typeface="Lato" panose="020F0502020204030203" pitchFamily="34" charset="0"/>
                <a:cs typeface="Calibri" panose="020F0502020204030204" charset="0"/>
              </a:rPr>
              <a:t> 24 </a:t>
            </a:r>
            <a:r>
              <a:rPr lang="ru-RU" dirty="0" err="1">
                <a:latin typeface="Calibri" panose="020F0502020204030204" charset="0"/>
                <a:ea typeface="Lato" panose="020F0502020204030203" pitchFamily="34" charset="0"/>
                <a:cs typeface="Calibri" panose="020F0502020204030204" charset="0"/>
              </a:rPr>
              <a:t>күнге</a:t>
            </a:r>
            <a:r>
              <a:rPr lang="ru-RU" dirty="0">
                <a:latin typeface="Calibri" panose="020F0502020204030204" charset="0"/>
                <a:ea typeface="Lato" panose="020F0502020204030203" pitchFamily="34" charset="0"/>
                <a:cs typeface="Calibri" panose="020F0502020204030204" charset="0"/>
              </a:rPr>
              <a:t>  </a:t>
            </a:r>
            <a:r>
              <a:rPr lang="" altLang="ru-RU" dirty="0">
                <a:latin typeface="Calibri" panose="020F0502020204030204" charset="0"/>
                <a:ea typeface="Lato" panose="020F0502020204030203" pitchFamily="34" charset="0"/>
                <a:cs typeface="Calibri" panose="020F0502020204030204" charset="0"/>
              </a:rPr>
              <a:t>215</a:t>
            </a:r>
            <a:r>
              <a:rPr lang="ru-RU" dirty="0">
                <a:latin typeface="Calibri" panose="020F0502020204030204" charset="0"/>
                <a:ea typeface="Lato" panose="020F0502020204030203" pitchFamily="34" charset="0"/>
                <a:cs typeface="Calibri" panose="020F0502020204030204" charset="0"/>
              </a:rPr>
              <a:t> </a:t>
            </a:r>
            <a:r>
              <a:rPr lang="" altLang="ru-RU" dirty="0">
                <a:latin typeface="Calibri" panose="020F0502020204030204" charset="0"/>
                <a:ea typeface="Lato" panose="020F0502020204030203" pitchFamily="34" charset="0"/>
                <a:cs typeface="Calibri" panose="020F0502020204030204" charset="0"/>
              </a:rPr>
              <a:t>136</a:t>
            </a:r>
            <a:r>
              <a:rPr lang="ru-RU" dirty="0">
                <a:latin typeface="Calibri" panose="020F0502020204030204" charset="0"/>
                <a:ea typeface="Lato" panose="020F0502020204030203" pitchFamily="34" charset="0"/>
                <a:cs typeface="Calibri" panose="020F0502020204030204" charset="0"/>
              </a:rPr>
              <a:t> 000 </a:t>
            </a:r>
            <a:r>
              <a:rPr lang="ru-RU" dirty="0" err="1">
                <a:latin typeface="Calibri" panose="020F0502020204030204" charset="0"/>
                <a:ea typeface="Lato" panose="020F0502020204030203" pitchFamily="34" charset="0"/>
                <a:cs typeface="Calibri" panose="020F0502020204030204" charset="0"/>
              </a:rPr>
              <a:t>тг</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жылына</a:t>
            </a:r>
            <a:r>
              <a:rPr lang="ru-RU" dirty="0">
                <a:latin typeface="Calibri" panose="020F0502020204030204" charset="0"/>
                <a:ea typeface="Lato" panose="020F0502020204030203" pitchFamily="34" charset="0"/>
                <a:cs typeface="Calibri" panose="020F0502020204030204" charset="0"/>
              </a:rPr>
              <a:t> 2 млрд </a:t>
            </a:r>
            <a:r>
              <a:rPr lang="ru-RU" dirty="0" err="1">
                <a:latin typeface="Calibri" panose="020F0502020204030204" charset="0"/>
                <a:ea typeface="Lato" panose="020F0502020204030203" pitchFamily="34" charset="0"/>
                <a:cs typeface="Calibri" panose="020F0502020204030204" charset="0"/>
              </a:rPr>
              <a:t>астам</a:t>
            </a:r>
            <a:r>
              <a:rPr lang="ru-RU" dirty="0">
                <a:latin typeface="Calibri" panose="020F0502020204030204" charset="0"/>
                <a:ea typeface="Lato" panose="020F0502020204030203" pitchFamily="34" charset="0"/>
                <a:cs typeface="Calibri" panose="020F0502020204030204" charset="0"/>
              </a:rPr>
              <a:t> </a:t>
            </a:r>
            <a:r>
              <a:rPr lang="" altLang="ru-RU" dirty="0" err="1">
                <a:latin typeface="Calibri" panose="020F0502020204030204" charset="0"/>
                <a:ea typeface="Lato" panose="020F0502020204030203" pitchFamily="34" charset="0"/>
                <a:cs typeface="Calibri" panose="020F0502020204030204" charset="0"/>
              </a:rPr>
              <a:t>айналымға</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шығуға</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болады</a:t>
            </a:r>
            <a:r>
              <a:rPr lang="ru-RU" dirty="0">
                <a:latin typeface="Calibri" panose="020F0502020204030204" charset="0"/>
                <a:ea typeface="Lato" panose="020F0502020204030203" pitchFamily="34" charset="0"/>
                <a:cs typeface="Calibri" panose="020F0502020204030204" charset="0"/>
              </a:rPr>
              <a:t>. </a:t>
            </a:r>
            <a:r>
              <a:rPr lang="ru-RU" dirty="0" err="1">
                <a:latin typeface="Calibri" panose="020F0502020204030204" charset="0"/>
                <a:ea typeface="Lato" panose="020F0502020204030203" pitchFamily="34" charset="0"/>
                <a:cs typeface="Calibri" panose="020F0502020204030204" charset="0"/>
              </a:rPr>
              <a:t>Егер</a:t>
            </a:r>
            <a:r>
              <a:rPr lang="ru-RU" dirty="0">
                <a:latin typeface="Calibri" panose="020F0502020204030204" charset="0"/>
                <a:ea typeface="Lato" panose="020F0502020204030203" pitchFamily="34" charset="0"/>
                <a:cs typeface="Calibri" panose="020F0502020204030204" charset="0"/>
              </a:rPr>
              <a:t> 1 </a:t>
            </a:r>
            <a:r>
              <a:rPr lang="ru-RU" dirty="0" err="1">
                <a:latin typeface="Calibri" panose="020F0502020204030204" charset="0"/>
                <a:ea typeface="Lato" panose="020F0502020204030203" pitchFamily="34" charset="0"/>
                <a:cs typeface="Calibri" panose="020F0502020204030204" charset="0"/>
              </a:rPr>
              <a:t>жылда</a:t>
            </a:r>
            <a:r>
              <a:rPr lang="ru-RU" dirty="0">
                <a:latin typeface="Calibri" panose="020F0502020204030204" charset="0"/>
                <a:ea typeface="Lato" panose="020F0502020204030203" pitchFamily="34" charset="0"/>
                <a:cs typeface="Calibri" panose="020F0502020204030204" charset="0"/>
              </a:rPr>
              <a:t> 5 миллион адам </a:t>
            </a:r>
            <a:r>
              <a:rPr lang="kk-KZ" dirty="0">
                <a:latin typeface="Calibri" panose="020F0502020204030204" charset="0"/>
                <a:ea typeface="Lato" panose="020F0502020204030203" pitchFamily="34" charset="0"/>
                <a:cs typeface="Calibri" panose="020F0502020204030204" charset="0"/>
              </a:rPr>
              <a:t>қолданылса, 4 миллиард 150 миллионқа жеткізуге болады</a:t>
            </a:r>
            <a:endParaRPr lang="ru-RU" dirty="0">
              <a:latin typeface="Calibri" panose="020F0502020204030204" charset="0"/>
              <a:ea typeface="Lato" panose="020F0502020204030203" pitchFamily="34" charset="0"/>
              <a:cs typeface="Calibri" panose="020F0502020204030204" charset="0"/>
            </a:endParaRPr>
          </a:p>
        </p:txBody>
      </p:sp>
      <p:sp>
        <p:nvSpPr>
          <p:cNvPr id="2" name="Заголовок 1" hidden="1"/>
          <p:cNvSpPr>
            <a:spLocks noGrp="1"/>
          </p:cNvSpPr>
          <p:nvPr>
            <p:ph type="title"/>
          </p:nvPr>
        </p:nvSpPr>
        <p:spPr/>
        <p:txBody>
          <a:bodyPr rtlCol="0"/>
          <a:lstStyle/>
          <a:p>
            <a:pPr rtl="0"/>
            <a:r>
              <a:rPr lang="ru-RU" dirty="0"/>
              <a:t>Слайд 6</a:t>
            </a:r>
          </a:p>
        </p:txBody>
      </p:sp>
      <p:pic>
        <p:nvPicPr>
          <p:cNvPr id="4" name="Рисунок 3">
            <a:extLst>
              <a:ext uri="{FF2B5EF4-FFF2-40B4-BE49-F238E27FC236}">
                <a16:creationId xmlns:a16="http://schemas.microsoft.com/office/drawing/2014/main" id="{1ED73C89-9890-4137-9D7D-08F650CEBDE9}"/>
              </a:ext>
            </a:extLst>
          </p:cNvPr>
          <p:cNvPicPr>
            <a:picLocks noChangeAspect="1"/>
          </p:cNvPicPr>
          <p:nvPr/>
        </p:nvPicPr>
        <p:blipFill>
          <a:blip r:embed="rId3"/>
          <a:stretch>
            <a:fillRect/>
          </a:stretch>
        </p:blipFill>
        <p:spPr>
          <a:xfrm>
            <a:off x="4552142" y="139700"/>
            <a:ext cx="7581900" cy="505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417195" y="498475"/>
            <a:ext cx="6096000" cy="2306955"/>
          </a:xfrm>
          <a:prstGeom prst="rect">
            <a:avLst/>
          </a:prstGeom>
          <a:noFill/>
        </p:spPr>
        <p:txBody>
          <a:bodyPr wrap="square" rtlCol="0" anchor="t">
            <a:spAutoFit/>
          </a:bodyPr>
          <a:lstStyle/>
          <a:p>
            <a:r>
              <a:rPr lang="en-US" dirty="0">
                <a:solidFill>
                  <a:schemeClr val="tx1"/>
                </a:solidFill>
                <a:sym typeface="+mn-ea"/>
              </a:rPr>
              <a:t>Мақсатымызға жетіп 120 модем істе қосылуы 10800 адам кіріп шығын. Жылдық шығындар. Интернет 7</a:t>
            </a:r>
            <a:r>
              <a:rPr lang="en-US" altLang="en-US" dirty="0">
                <a:solidFill>
                  <a:schemeClr val="tx1"/>
                </a:solidFill>
                <a:sym typeface="+mn-ea"/>
              </a:rPr>
              <a:t>2</a:t>
            </a:r>
            <a:r>
              <a:rPr lang="en-US" dirty="0">
                <a:solidFill>
                  <a:schemeClr val="tx1"/>
                </a:solidFill>
                <a:sym typeface="+mn-ea"/>
              </a:rPr>
              <a:t> 000 000 тг. </a:t>
            </a:r>
            <a:endParaRPr lang="en-US" dirty="0">
              <a:solidFill>
                <a:schemeClr val="tx1"/>
              </a:solidFill>
            </a:endParaRPr>
          </a:p>
          <a:p>
            <a:r>
              <a:rPr lang="en-US" dirty="0">
                <a:solidFill>
                  <a:schemeClr val="tx1"/>
                </a:solidFill>
                <a:sym typeface="+mn-ea"/>
              </a:rPr>
              <a:t>Қызметкерлер </a:t>
            </a:r>
            <a:r>
              <a:rPr lang="en-US" altLang="en-US" dirty="0">
                <a:solidFill>
                  <a:schemeClr val="tx1"/>
                </a:solidFill>
                <a:sym typeface="+mn-ea"/>
              </a:rPr>
              <a:t>48</a:t>
            </a:r>
            <a:r>
              <a:rPr lang="en-US" dirty="0">
                <a:solidFill>
                  <a:schemeClr val="tx1"/>
                </a:solidFill>
                <a:sym typeface="+mn-ea"/>
              </a:rPr>
              <a:t> 000 000 тг</a:t>
            </a:r>
            <a:endParaRPr lang="en-US" dirty="0">
              <a:solidFill>
                <a:schemeClr val="tx1"/>
              </a:solidFill>
            </a:endParaRPr>
          </a:p>
          <a:p>
            <a:r>
              <a:rPr lang="en-US" dirty="0">
                <a:solidFill>
                  <a:schemeClr val="tx1"/>
                </a:solidFill>
                <a:sym typeface="+mn-ea"/>
              </a:rPr>
              <a:t>Салық примерно 50-80 000 000тг</a:t>
            </a:r>
            <a:endParaRPr lang="en-US" dirty="0">
              <a:solidFill>
                <a:schemeClr val="tx1"/>
              </a:solidFill>
            </a:endParaRPr>
          </a:p>
          <a:p>
            <a:r>
              <a:rPr lang="en-US" altLang="en-US" dirty="0">
                <a:solidFill>
                  <a:schemeClr val="tx1"/>
                </a:solidFill>
                <a:sym typeface="+mn-ea"/>
              </a:rPr>
              <a:t>Аренда модем 43 200 000</a:t>
            </a:r>
            <a:endParaRPr lang="en-US" dirty="0">
              <a:solidFill>
                <a:schemeClr val="tx1"/>
              </a:solidFill>
            </a:endParaRPr>
          </a:p>
          <a:p>
            <a:r>
              <a:rPr lang="en-US" dirty="0">
                <a:solidFill>
                  <a:schemeClr val="tx1"/>
                </a:solidFill>
                <a:sym typeface="+mn-ea"/>
              </a:rPr>
              <a:t>Форс мажор плюс қосымша тағы 5 модем орнату 50 000 000 тг.</a:t>
            </a:r>
            <a:endParaRPr lang="en-US" dirty="0">
              <a:solidFill>
                <a:schemeClr val="tx1"/>
              </a:solidFill>
            </a:endParaRPr>
          </a:p>
          <a:p>
            <a:r>
              <a:rPr lang="en-US" dirty="0">
                <a:solidFill>
                  <a:schemeClr val="tx1"/>
                </a:solidFill>
                <a:sym typeface="+mn-ea"/>
              </a:rPr>
              <a:t>Сонда да таза табыс жылдық шамамен 2 млрд көлемінде </a:t>
            </a:r>
            <a:endParaRPr lang="en-US" altLang="en-US" dirty="0">
              <a:solidFill>
                <a:schemeClr val="tx1"/>
              </a:solidFill>
              <a:sym typeface="+mn-ea"/>
            </a:endParaRPr>
          </a:p>
        </p:txBody>
      </p:sp>
      <p:pic>
        <p:nvPicPr>
          <p:cNvPr id="2" name="Рисунок 1">
            <a:extLst>
              <a:ext uri="{FF2B5EF4-FFF2-40B4-BE49-F238E27FC236}">
                <a16:creationId xmlns:a16="http://schemas.microsoft.com/office/drawing/2014/main" id="{FFD8488D-1634-45AF-9845-1936B5FC1A93}"/>
              </a:ext>
            </a:extLst>
          </p:cNvPr>
          <p:cNvPicPr>
            <a:picLocks noChangeAspect="1"/>
          </p:cNvPicPr>
          <p:nvPr/>
        </p:nvPicPr>
        <p:blipFill>
          <a:blip r:embed="rId2"/>
          <a:stretch>
            <a:fillRect/>
          </a:stretch>
        </p:blipFill>
        <p:spPr>
          <a:xfrm>
            <a:off x="6513195" y="297656"/>
            <a:ext cx="5397500" cy="30360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овое поле 4"/>
          <p:cNvSpPr txBox="1"/>
          <p:nvPr/>
        </p:nvSpPr>
        <p:spPr>
          <a:xfrm>
            <a:off x="218440" y="913130"/>
            <a:ext cx="5768023" cy="1198880"/>
          </a:xfrm>
          <a:prstGeom prst="rect">
            <a:avLst/>
          </a:prstGeom>
          <a:noFill/>
        </p:spPr>
        <p:txBody>
          <a:bodyPr wrap="square" rtlCol="0" anchor="t">
            <a:spAutoFit/>
          </a:bodyPr>
          <a:lstStyle/>
          <a:p>
            <a:r>
              <a:rPr lang="ru-RU" altLang="en-US" dirty="0"/>
              <a:t>Программа </a:t>
            </a:r>
            <a:r>
              <a:rPr lang="ru-RU" altLang="en-US" dirty="0" err="1"/>
              <a:t>керек</a:t>
            </a:r>
            <a:r>
              <a:rPr lang="ru-RU" altLang="en-US" dirty="0"/>
              <a:t> </a:t>
            </a:r>
            <a:r>
              <a:rPr lang="ru-RU" altLang="en-US" dirty="0" err="1"/>
              <a:t>құны</a:t>
            </a:r>
            <a:r>
              <a:rPr lang="ru-RU" altLang="en-US" dirty="0"/>
              <a:t> примерно 5 миллион.</a:t>
            </a:r>
          </a:p>
          <a:p>
            <a:r>
              <a:rPr lang="ru-RU" altLang="en-US" dirty="0" err="1"/>
              <a:t>Мақсаты</a:t>
            </a:r>
            <a:r>
              <a:rPr lang="ru-RU" altLang="en-US" dirty="0"/>
              <a:t>: </a:t>
            </a:r>
            <a:r>
              <a:rPr lang="ru-RU" altLang="en-US" dirty="0" err="1"/>
              <a:t>алдын</a:t>
            </a:r>
            <a:r>
              <a:rPr lang="ru-RU" altLang="en-US" dirty="0"/>
              <a:t> ала </a:t>
            </a:r>
            <a:r>
              <a:rPr lang="ru-RU" altLang="en-US" dirty="0" err="1"/>
              <a:t>брондап</a:t>
            </a:r>
            <a:r>
              <a:rPr lang="ru-RU" altLang="en-US" dirty="0"/>
              <a:t> </a:t>
            </a:r>
            <a:r>
              <a:rPr lang="ru-RU" altLang="en-US" dirty="0" err="1"/>
              <a:t>қою</a:t>
            </a:r>
            <a:r>
              <a:rPr lang="ru-RU" altLang="en-US" dirty="0"/>
              <a:t>. </a:t>
            </a:r>
            <a:r>
              <a:rPr lang="ru-RU" altLang="en-US" dirty="0" err="1"/>
              <a:t>Төлемді</a:t>
            </a:r>
            <a:r>
              <a:rPr lang="ru-RU" altLang="en-US" dirty="0"/>
              <a:t> </a:t>
            </a:r>
            <a:r>
              <a:rPr lang="ru-RU" altLang="en-US" dirty="0" err="1"/>
              <a:t>картадан</a:t>
            </a:r>
            <a:r>
              <a:rPr lang="ru-RU" altLang="en-US" dirty="0"/>
              <a:t> </a:t>
            </a:r>
            <a:r>
              <a:rPr lang="ru-RU" altLang="en-US" dirty="0" err="1"/>
              <a:t>қабылдау</a:t>
            </a:r>
            <a:r>
              <a:rPr lang="ru-RU" altLang="en-US" dirty="0"/>
              <a:t> </a:t>
            </a:r>
            <a:r>
              <a:rPr lang="ru-RU" altLang="en-US" dirty="0" err="1"/>
              <a:t>қабілетті</a:t>
            </a:r>
            <a:r>
              <a:rPr lang="ru-RU" altLang="en-US" dirty="0"/>
              <a:t> </a:t>
            </a:r>
            <a:r>
              <a:rPr lang="ru-RU" altLang="en-US" dirty="0" err="1"/>
              <a:t>және</a:t>
            </a:r>
            <a:r>
              <a:rPr lang="ru-RU" altLang="en-US" dirty="0"/>
              <a:t> </a:t>
            </a:r>
            <a:r>
              <a:rPr lang="ru-RU" altLang="en-US" dirty="0" err="1"/>
              <a:t>төлеп</a:t>
            </a:r>
            <a:r>
              <a:rPr lang="ru-RU" altLang="en-US" dirty="0"/>
              <a:t> </a:t>
            </a:r>
            <a:r>
              <a:rPr lang="ru-RU" altLang="en-US" dirty="0" err="1"/>
              <a:t>бойынша</a:t>
            </a:r>
            <a:r>
              <a:rPr lang="ru-RU" altLang="en-US" dirty="0"/>
              <a:t> </a:t>
            </a:r>
            <a:r>
              <a:rPr lang="ru-RU" altLang="en-US" dirty="0" err="1"/>
              <a:t>вайфай</a:t>
            </a:r>
            <a:r>
              <a:rPr lang="ru-RU" altLang="en-US" dirty="0"/>
              <a:t> </a:t>
            </a:r>
            <a:r>
              <a:rPr lang="ru-RU" altLang="en-US" dirty="0" err="1"/>
              <a:t>рұхсаттама</a:t>
            </a:r>
            <a:r>
              <a:rPr lang="ru-RU" altLang="en-US" dirty="0"/>
              <a:t> беру </a:t>
            </a:r>
            <a:r>
              <a:rPr lang="ru-RU" altLang="en-US" dirty="0" err="1"/>
              <a:t>арнайы</a:t>
            </a:r>
            <a:r>
              <a:rPr lang="ru-RU" altLang="en-US" dirty="0"/>
              <a:t> </a:t>
            </a:r>
            <a:r>
              <a:rPr lang="ru-RU" altLang="en-US" dirty="0" err="1"/>
              <a:t>бір</a:t>
            </a:r>
            <a:r>
              <a:rPr lang="ru-RU" altLang="en-US" dirty="0"/>
              <a:t> </a:t>
            </a:r>
            <a:r>
              <a:rPr lang="ru-RU" altLang="en-US" dirty="0" err="1"/>
              <a:t>телефонға</a:t>
            </a:r>
            <a:r>
              <a:rPr lang="ru-RU" altLang="en-US" dirty="0"/>
              <a:t> </a:t>
            </a:r>
            <a:r>
              <a:rPr lang="ru-RU" altLang="en-US" dirty="0" err="1"/>
              <a:t>қана</a:t>
            </a:r>
            <a:r>
              <a:rPr lang="ru-RU" altLang="en-US" dirty="0"/>
              <a:t>. </a:t>
            </a:r>
          </a:p>
        </p:txBody>
      </p:sp>
      <p:sp>
        <p:nvSpPr>
          <p:cNvPr id="6" name="Текстовое поле 5"/>
          <p:cNvSpPr txBox="1"/>
          <p:nvPr/>
        </p:nvSpPr>
        <p:spPr>
          <a:xfrm>
            <a:off x="218440" y="2995295"/>
            <a:ext cx="5877560" cy="2030095"/>
          </a:xfrm>
          <a:prstGeom prst="rect">
            <a:avLst/>
          </a:prstGeom>
          <a:noFill/>
        </p:spPr>
        <p:txBody>
          <a:bodyPr wrap="square" rtlCol="0" anchor="t">
            <a:spAutoFit/>
          </a:bodyPr>
          <a:lstStyle/>
          <a:p>
            <a:r>
              <a:rPr lang="ru-RU" altLang="en-US"/>
              <a:t>Проект іске асу уақыты программа жасау мен</a:t>
            </a:r>
            <a:r>
              <a:rPr lang="" altLang="ru-RU"/>
              <a:t> келісімшартқа отыру</a:t>
            </a:r>
            <a:r>
              <a:rPr lang="ru-RU" altLang="en-US"/>
              <a:t> 2 ай – 6 ай көлемінде</a:t>
            </a:r>
          </a:p>
          <a:p>
            <a:r>
              <a:rPr lang="ru-RU" altLang="en-US"/>
              <a:t>Зерттеу жұмыстары 7-10 күн аралығында.</a:t>
            </a:r>
            <a:r>
              <a:rPr lang="" altLang="ru-RU"/>
              <a:t> Зерттеу барысында поездарда өзіміз тікелей бақылаумен өтеді.</a:t>
            </a:r>
            <a:endParaRPr lang="ru-RU" altLang="en-US"/>
          </a:p>
          <a:p>
            <a:r>
              <a:rPr lang="ru-RU" altLang="en-US"/>
              <a:t>Басы аяғы 120 модем орнатуға 4-9 ай уақыт алынады. </a:t>
            </a:r>
          </a:p>
          <a:p>
            <a:r>
              <a:rPr lang="ru-RU" altLang="en-US"/>
              <a:t>Басты </a:t>
            </a:r>
            <a:r>
              <a:rPr lang="" altLang="ru-RU"/>
              <a:t>мәселе </a:t>
            </a:r>
            <a:r>
              <a:rPr lang="ru-RU" altLang="en-US"/>
              <a:t>келісім</a:t>
            </a:r>
            <a:r>
              <a:rPr lang="" altLang="ru-RU"/>
              <a:t>шартқа тез қол жеткізсек, соғұрлым</a:t>
            </a:r>
            <a:r>
              <a:rPr lang="ru-RU" altLang="en-US"/>
              <a:t> </a:t>
            </a:r>
            <a:r>
              <a:rPr lang="" altLang="ru-RU"/>
              <a:t>модемдерді орнатып жұмысты бастай аламыз</a:t>
            </a:r>
          </a:p>
        </p:txBody>
      </p:sp>
      <p:pic>
        <p:nvPicPr>
          <p:cNvPr id="2" name="Рисунок 1">
            <a:extLst>
              <a:ext uri="{FF2B5EF4-FFF2-40B4-BE49-F238E27FC236}">
                <a16:creationId xmlns:a16="http://schemas.microsoft.com/office/drawing/2014/main" id="{32E0EED5-4AAA-4ECA-8B17-52E630F51984}"/>
              </a:ext>
            </a:extLst>
          </p:cNvPr>
          <p:cNvPicPr>
            <a:picLocks noChangeAspect="1"/>
          </p:cNvPicPr>
          <p:nvPr/>
        </p:nvPicPr>
        <p:blipFill rotWithShape="1">
          <a:blip r:embed="rId2"/>
          <a:srcRect r="42009"/>
          <a:stretch/>
        </p:blipFill>
        <p:spPr>
          <a:xfrm>
            <a:off x="6096000" y="0"/>
            <a:ext cx="6096000" cy="67586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F25CA14-25F1-4FEB-B035-8C0DDED9B8C5}"/>
              </a:ext>
            </a:extLst>
          </p:cNvPr>
          <p:cNvPicPr>
            <a:picLocks noChangeAspect="1"/>
          </p:cNvPicPr>
          <p:nvPr/>
        </p:nvPicPr>
        <p:blipFill>
          <a:blip r:embed="rId3"/>
          <a:stretch>
            <a:fillRect/>
          </a:stretch>
        </p:blipFill>
        <p:spPr>
          <a:xfrm>
            <a:off x="0" y="0"/>
            <a:ext cx="12431420" cy="6858000"/>
          </a:xfrm>
          <a:prstGeom prst="rect">
            <a:avLst/>
          </a:prstGeom>
        </p:spPr>
      </p:pic>
      <p:sp>
        <p:nvSpPr>
          <p:cNvPr id="2" name="Заголовок 1" hidden="1"/>
          <p:cNvSpPr>
            <a:spLocks noGrp="1"/>
          </p:cNvSpPr>
          <p:nvPr>
            <p:ph type="title"/>
          </p:nvPr>
        </p:nvSpPr>
        <p:spPr/>
        <p:txBody>
          <a:bodyPr rtlCol="0"/>
          <a:lstStyle/>
          <a:p>
            <a:pPr rtl="0"/>
            <a:r>
              <a:rPr lang="ru-RU" dirty="0"/>
              <a:t>Слайд 5</a:t>
            </a:r>
          </a:p>
        </p:txBody>
      </p:sp>
      <p:sp>
        <p:nvSpPr>
          <p:cNvPr id="7" name="TextBox 6"/>
          <p:cNvSpPr txBox="1"/>
          <p:nvPr/>
        </p:nvSpPr>
        <p:spPr>
          <a:xfrm>
            <a:off x="6096000" y="228600"/>
            <a:ext cx="5659755" cy="4247317"/>
          </a:xfrm>
          <a:prstGeom prst="rect">
            <a:avLst/>
          </a:prstGeom>
          <a:noFill/>
        </p:spPr>
        <p:txBody>
          <a:bodyPr wrap="square" rtlCol="0">
            <a:spAutoFit/>
          </a:bodyPr>
          <a:lstStyle/>
          <a:p>
            <a:r>
              <a:rPr lang="en-US" dirty="0">
                <a:highlight>
                  <a:srgbClr val="F7F7F7"/>
                </a:highlight>
              </a:rPr>
              <a:t>Инвестордан сұралатын қаражат </a:t>
            </a:r>
            <a:r>
              <a:rPr lang="" altLang="en-US" dirty="0">
                <a:highlight>
                  <a:srgbClr val="F7F7F7"/>
                </a:highlight>
              </a:rPr>
              <a:t>30</a:t>
            </a:r>
            <a:r>
              <a:rPr lang="en-US" dirty="0">
                <a:highlight>
                  <a:srgbClr val="F7F7F7"/>
                </a:highlight>
              </a:rPr>
              <a:t> 000 000 тг</a:t>
            </a:r>
          </a:p>
          <a:p>
            <a:r>
              <a:rPr lang="en-US" dirty="0">
                <a:highlight>
                  <a:srgbClr val="F7F7F7"/>
                </a:highlight>
              </a:rPr>
              <a:t>Модемге басы аяғы 11 600 000 тг</a:t>
            </a:r>
          </a:p>
          <a:p>
            <a:r>
              <a:rPr lang="" altLang="en-US" dirty="0">
                <a:highlight>
                  <a:srgbClr val="F7F7F7"/>
                </a:highlight>
              </a:rPr>
              <a:t>(Өз ұсынған құны 580 000 модем бойынша мүмкін баға өзгеріп қалуы. Арнайы сайт 1 300 000 - 1 500 000 тг ұсынады)</a:t>
            </a:r>
            <a:endParaRPr lang="en-US" dirty="0">
              <a:highlight>
                <a:srgbClr val="F7F7F7"/>
              </a:highlight>
            </a:endParaRPr>
          </a:p>
          <a:p>
            <a:r>
              <a:rPr lang="en-US" dirty="0">
                <a:highlight>
                  <a:srgbClr val="F7F7F7"/>
                </a:highlight>
              </a:rPr>
              <a:t>Программа 5 000 000 тг</a:t>
            </a:r>
          </a:p>
          <a:p>
            <a:r>
              <a:rPr lang="" altLang="en-US" dirty="0">
                <a:highlight>
                  <a:srgbClr val="F7F7F7"/>
                </a:highlight>
              </a:rPr>
              <a:t>(Жақсы программа құны 5 000 000 тг ден басталады баға өзгеру мүмкін)</a:t>
            </a:r>
            <a:endParaRPr lang="en-US" dirty="0">
              <a:highlight>
                <a:srgbClr val="F7F7F7"/>
              </a:highlight>
            </a:endParaRPr>
          </a:p>
          <a:p>
            <a:r>
              <a:rPr lang="en-US" dirty="0">
                <a:highlight>
                  <a:srgbClr val="F7F7F7"/>
                </a:highlight>
              </a:rPr>
              <a:t>Зерттеу жұмыстарына  </a:t>
            </a:r>
            <a:r>
              <a:rPr lang="" altLang="en-US" dirty="0">
                <a:highlight>
                  <a:srgbClr val="F7F7F7"/>
                </a:highlight>
              </a:rPr>
              <a:t>3</a:t>
            </a:r>
            <a:r>
              <a:rPr lang="en-US" dirty="0">
                <a:highlight>
                  <a:srgbClr val="F7F7F7"/>
                </a:highlight>
              </a:rPr>
              <a:t> 000 000 тг</a:t>
            </a:r>
          </a:p>
          <a:p>
            <a:r>
              <a:rPr lang="" altLang="en-US" dirty="0">
                <a:highlight>
                  <a:srgbClr val="F7F7F7"/>
                </a:highlight>
              </a:rPr>
              <a:t>(модемнің түрлері алынады, поезда жүру шығындары)</a:t>
            </a:r>
            <a:r>
              <a:rPr lang="en-US" dirty="0">
                <a:highlight>
                  <a:srgbClr val="F7F7F7"/>
                </a:highlight>
              </a:rPr>
              <a:t> </a:t>
            </a:r>
          </a:p>
          <a:p>
            <a:r>
              <a:rPr lang="en-US" dirty="0">
                <a:highlight>
                  <a:srgbClr val="F7F7F7"/>
                </a:highlight>
              </a:rPr>
              <a:t>Команда құру  </a:t>
            </a:r>
            <a:r>
              <a:rPr lang="" altLang="en-US" dirty="0">
                <a:highlight>
                  <a:srgbClr val="F7F7F7"/>
                </a:highlight>
              </a:rPr>
              <a:t>6 0</a:t>
            </a:r>
            <a:r>
              <a:rPr lang="en-US" dirty="0">
                <a:highlight>
                  <a:srgbClr val="F7F7F7"/>
                </a:highlight>
              </a:rPr>
              <a:t>00 000 тг</a:t>
            </a:r>
          </a:p>
          <a:p>
            <a:r>
              <a:rPr lang="" altLang="en-US" dirty="0">
                <a:highlight>
                  <a:srgbClr val="F7F7F7"/>
                </a:highlight>
              </a:rPr>
              <a:t>Алғашқы табысқа кіремін дегенше қызметкерлердің айлығы.</a:t>
            </a:r>
            <a:endParaRPr lang="en-US" dirty="0">
              <a:highlight>
                <a:srgbClr val="F7F7F7"/>
              </a:highlight>
            </a:endParaRPr>
          </a:p>
          <a:p>
            <a:r>
              <a:rPr lang="en-US" dirty="0">
                <a:highlight>
                  <a:srgbClr val="F7F7F7"/>
                </a:highlight>
              </a:rPr>
              <a:t>Қалғаны 4 </a:t>
            </a:r>
            <a:r>
              <a:rPr lang="" altLang="en-US" dirty="0">
                <a:highlight>
                  <a:srgbClr val="F7F7F7"/>
                </a:highlight>
              </a:rPr>
              <a:t>4</a:t>
            </a:r>
            <a:r>
              <a:rPr lang="en-US" dirty="0">
                <a:highlight>
                  <a:srgbClr val="F7F7F7"/>
                </a:highlight>
              </a:rPr>
              <a:t>00 000 тг</a:t>
            </a:r>
            <a:r>
              <a:rPr lang="" altLang="en-US" dirty="0">
                <a:highlight>
                  <a:srgbClr val="F7F7F7"/>
                </a:highlight>
              </a:rPr>
              <a:t> келісімшартқа отыру аралықта</a:t>
            </a:r>
            <a:r>
              <a:rPr lang="en-US" dirty="0">
                <a:highlight>
                  <a:srgbClr val="F7F7F7"/>
                </a:highlight>
              </a:rPr>
              <a:t> жұмсалады. </a:t>
            </a:r>
            <a:r>
              <a:rPr lang="" altLang="en-US" dirty="0">
                <a:highlight>
                  <a:srgbClr val="F7F7F7"/>
                </a:highlight>
              </a:rPr>
              <a:t>Және подушка безопасности.</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A052654E-DE21-43E4-BEDE-DF780279584B}"/>
              </a:ext>
            </a:extLst>
          </p:cNvPr>
          <p:cNvPicPr>
            <a:picLocks noChangeAspect="1"/>
          </p:cNvPicPr>
          <p:nvPr/>
        </p:nvPicPr>
        <p:blipFill>
          <a:blip r:embed="rId2"/>
          <a:stretch>
            <a:fillRect/>
          </a:stretch>
        </p:blipFill>
        <p:spPr>
          <a:xfrm>
            <a:off x="5400675" y="653928"/>
            <a:ext cx="6791325" cy="5464980"/>
          </a:xfrm>
          <a:prstGeom prst="rect">
            <a:avLst/>
          </a:prstGeom>
        </p:spPr>
      </p:pic>
      <p:sp>
        <p:nvSpPr>
          <p:cNvPr id="4" name="Замещающая рамка рисунка 1"/>
          <p:cNvSpPr>
            <a:spLocks noGrp="1"/>
          </p:cNvSpPr>
          <p:nvPr/>
        </p:nvSpPr>
        <p:spPr>
          <a:xfrm>
            <a:off x="0" y="0"/>
            <a:ext cx="12192000" cy="6858000"/>
          </a:xfrm>
          <a:prstGeom prst="rect">
            <a:avLst/>
          </a:prstGeom>
        </p:spPr>
      </p:sp>
      <p:sp>
        <p:nvSpPr>
          <p:cNvPr id="5" name="Текстовое поле 4"/>
          <p:cNvSpPr txBox="1"/>
          <p:nvPr/>
        </p:nvSpPr>
        <p:spPr>
          <a:xfrm>
            <a:off x="0" y="197346"/>
            <a:ext cx="5529263" cy="6463308"/>
          </a:xfrm>
          <a:prstGeom prst="rect">
            <a:avLst/>
          </a:prstGeom>
          <a:noFill/>
        </p:spPr>
        <p:txBody>
          <a:bodyPr wrap="square" rtlCol="0" anchor="t">
            <a:spAutoFit/>
          </a:bodyPr>
          <a:lstStyle/>
          <a:p>
            <a:r>
              <a:rPr lang="ru-RU" altLang="en-US" dirty="0"/>
              <a:t>Инвестор неге осы бизнес </a:t>
            </a:r>
            <a:r>
              <a:rPr lang="ru-RU" altLang="en-US" dirty="0" err="1"/>
              <a:t>жоба</a:t>
            </a:r>
            <a:r>
              <a:rPr lang="ru-RU" altLang="en-US" dirty="0"/>
              <a:t> </a:t>
            </a:r>
            <a:r>
              <a:rPr lang="ru-RU" altLang="en-US" dirty="0" err="1"/>
              <a:t>идеясын</a:t>
            </a:r>
            <a:r>
              <a:rPr lang="ru-RU" altLang="en-US" dirty="0"/>
              <a:t> </a:t>
            </a:r>
            <a:r>
              <a:rPr lang="ru-RU" altLang="en-US" dirty="0" err="1"/>
              <a:t>таңдауы</a:t>
            </a:r>
            <a:r>
              <a:rPr lang="ru-RU" altLang="en-US" dirty="0"/>
              <a:t> </a:t>
            </a:r>
            <a:r>
              <a:rPr lang="ru-RU" altLang="en-US" dirty="0" err="1"/>
              <a:t>керек;Бақталастық</a:t>
            </a:r>
            <a:r>
              <a:rPr lang="ru-RU" altLang="en-US" dirty="0"/>
              <a:t> (конкурент) </a:t>
            </a:r>
            <a:r>
              <a:rPr lang="ru-RU" altLang="en-US" dirty="0" err="1"/>
              <a:t>жоқ</a:t>
            </a:r>
            <a:r>
              <a:rPr lang="ru-RU" altLang="en-US" dirty="0"/>
              <a:t> </a:t>
            </a:r>
            <a:r>
              <a:rPr lang="ru-RU" altLang="en-US" dirty="0" err="1"/>
              <a:t>жаңа</a:t>
            </a:r>
            <a:r>
              <a:rPr lang="ru-RU" altLang="en-US" dirty="0"/>
              <a:t> </a:t>
            </a:r>
            <a:r>
              <a:rPr lang="ru-RU" altLang="en-US" dirty="0" err="1"/>
              <a:t>жоба</a:t>
            </a:r>
            <a:r>
              <a:rPr lang="ru-RU" altLang="en-US" dirty="0"/>
              <a:t> </a:t>
            </a:r>
            <a:r>
              <a:rPr lang="ru-RU" altLang="en-US" dirty="0" err="1"/>
              <a:t>идеясы,егер</a:t>
            </a:r>
            <a:r>
              <a:rPr lang="ru-RU" altLang="en-US" dirty="0"/>
              <a:t> </a:t>
            </a:r>
            <a:r>
              <a:rPr lang="ru-RU" altLang="en-US" dirty="0" err="1"/>
              <a:t>жоба</a:t>
            </a:r>
            <a:r>
              <a:rPr lang="ru-RU" altLang="en-US" dirty="0"/>
              <a:t> </a:t>
            </a:r>
            <a:r>
              <a:rPr lang="ru-RU" altLang="en-US" dirty="0" err="1"/>
              <a:t>жоспарымыздай</a:t>
            </a:r>
            <a:r>
              <a:rPr lang="ru-RU" altLang="en-US" dirty="0"/>
              <a:t> </a:t>
            </a:r>
            <a:r>
              <a:rPr lang="ru-RU" altLang="en-US" dirty="0" err="1"/>
              <a:t>іске</a:t>
            </a:r>
            <a:r>
              <a:rPr lang="ru-RU" altLang="en-US" dirty="0"/>
              <a:t> </a:t>
            </a:r>
            <a:r>
              <a:rPr lang="ru-RU" altLang="en-US" dirty="0" err="1"/>
              <a:t>қосылады</a:t>
            </a:r>
            <a:r>
              <a:rPr lang="ru-RU" altLang="en-US" dirty="0"/>
              <a:t> </a:t>
            </a:r>
            <a:r>
              <a:rPr lang="ru-RU" altLang="en-US" dirty="0" err="1"/>
              <a:t>жылына</a:t>
            </a:r>
            <a:r>
              <a:rPr lang="ru-RU" altLang="en-US" dirty="0"/>
              <a:t> </a:t>
            </a:r>
            <a:r>
              <a:rPr lang="ru-RU" altLang="en-US" dirty="0" err="1"/>
              <a:t>өзі</a:t>
            </a:r>
            <a:r>
              <a:rPr lang="ru-RU" altLang="en-US" dirty="0"/>
              <a:t> </a:t>
            </a:r>
            <a:r>
              <a:rPr lang="ru-RU" altLang="en-US" dirty="0" err="1"/>
              <a:t>қойған</a:t>
            </a:r>
            <a:r>
              <a:rPr lang="ru-RU" altLang="en-US" dirty="0"/>
              <a:t> </a:t>
            </a:r>
            <a:r>
              <a:rPr lang="ru-RU" altLang="en-US" dirty="0" err="1"/>
              <a:t>суммадан</a:t>
            </a:r>
            <a:r>
              <a:rPr lang="ru-RU" altLang="en-US" dirty="0"/>
              <a:t> 200 </a:t>
            </a:r>
            <a:r>
              <a:rPr lang="ru-RU" altLang="en-US" dirty="0" err="1"/>
              <a:t>есе</a:t>
            </a:r>
            <a:r>
              <a:rPr lang="ru-RU" altLang="en-US" dirty="0"/>
              <a:t> </a:t>
            </a:r>
            <a:r>
              <a:rPr lang="ru-RU" altLang="en-US" dirty="0" err="1"/>
              <a:t>табыс</a:t>
            </a:r>
            <a:r>
              <a:rPr lang="ru-RU" altLang="en-US" dirty="0"/>
              <a:t> </a:t>
            </a:r>
            <a:r>
              <a:rPr lang="ru-RU" altLang="en-US" dirty="0" err="1"/>
              <a:t>әкеледі.Кез</a:t>
            </a:r>
            <a:r>
              <a:rPr lang="ru-RU" altLang="en-US" dirty="0"/>
              <a:t> </a:t>
            </a:r>
            <a:r>
              <a:rPr lang="ru-RU" altLang="en-US" dirty="0" err="1"/>
              <a:t>келген</a:t>
            </a:r>
            <a:r>
              <a:rPr lang="ru-RU" altLang="en-US" dirty="0"/>
              <a:t> </a:t>
            </a:r>
            <a:r>
              <a:rPr lang="ru-RU" altLang="en-US" dirty="0" err="1"/>
              <a:t>жүріп</a:t>
            </a:r>
            <a:r>
              <a:rPr lang="ru-RU" altLang="en-US" dirty="0"/>
              <a:t> </a:t>
            </a:r>
            <a:r>
              <a:rPr lang="ru-RU" altLang="en-US" dirty="0" err="1"/>
              <a:t>тұрған</a:t>
            </a:r>
            <a:r>
              <a:rPr lang="ru-RU" altLang="en-US" dirty="0"/>
              <a:t> </a:t>
            </a:r>
            <a:r>
              <a:rPr lang="ru-RU" altLang="en-US" dirty="0" err="1"/>
              <a:t>жоба</a:t>
            </a:r>
            <a:r>
              <a:rPr lang="ru-RU" altLang="en-US" dirty="0"/>
              <a:t> инвестор болып25 млн </a:t>
            </a:r>
            <a:r>
              <a:rPr lang="ru-RU" altLang="en-US" dirty="0" err="1"/>
              <a:t>үстіне</a:t>
            </a:r>
            <a:r>
              <a:rPr lang="ru-RU" altLang="en-US" dirty="0"/>
              <a:t> 25млн </a:t>
            </a:r>
            <a:r>
              <a:rPr lang="ru-RU" altLang="en-US" dirty="0" err="1"/>
              <a:t>әкелсе</a:t>
            </a:r>
            <a:r>
              <a:rPr lang="ru-RU" altLang="en-US" dirty="0"/>
              <a:t> </a:t>
            </a:r>
            <a:r>
              <a:rPr lang="ru-RU" altLang="en-US" dirty="0" err="1"/>
              <a:t>бұл</a:t>
            </a:r>
            <a:r>
              <a:rPr lang="ru-RU" altLang="en-US" dirty="0"/>
              <a:t> </a:t>
            </a:r>
            <a:r>
              <a:rPr lang="ru-RU" altLang="en-US" dirty="0" err="1"/>
              <a:t>керемет</a:t>
            </a:r>
            <a:r>
              <a:rPr lang="ru-RU" altLang="en-US" dirty="0"/>
              <a:t> </a:t>
            </a:r>
            <a:r>
              <a:rPr lang="ru-RU" altLang="en-US" dirty="0" err="1"/>
              <a:t>нәтиже,ал</a:t>
            </a:r>
            <a:r>
              <a:rPr lang="ru-RU" altLang="en-US" dirty="0"/>
              <a:t> </a:t>
            </a:r>
            <a:r>
              <a:rPr lang="ru-RU" altLang="en-US" dirty="0" err="1"/>
              <a:t>біздің</a:t>
            </a:r>
            <a:r>
              <a:rPr lang="ru-RU" altLang="en-US" dirty="0"/>
              <a:t> </a:t>
            </a:r>
            <a:r>
              <a:rPr lang="ru-RU" altLang="en-US" dirty="0" err="1"/>
              <a:t>бұл</a:t>
            </a:r>
            <a:r>
              <a:rPr lang="ru-RU" altLang="en-US" dirty="0"/>
              <a:t> </a:t>
            </a:r>
            <a:r>
              <a:rPr lang="ru-RU" altLang="en-US" dirty="0" err="1"/>
              <a:t>жобамыз</a:t>
            </a:r>
            <a:r>
              <a:rPr lang="ru-RU" altLang="en-US" dirty="0"/>
              <a:t> 25те-75%сенімдіміз. Инвестор </a:t>
            </a:r>
            <a:r>
              <a:rPr lang="ru-RU" altLang="en-US" dirty="0" err="1"/>
              <a:t>ұсынатынымыз</a:t>
            </a:r>
            <a:r>
              <a:rPr lang="ru-RU" altLang="en-US" dirty="0"/>
              <a:t> </a:t>
            </a:r>
            <a:r>
              <a:rPr lang="" altLang="ru-RU" dirty="0"/>
              <a:t>компаниядаң</a:t>
            </a:r>
            <a:r>
              <a:rPr lang="ru-RU" altLang="en-US" dirty="0"/>
              <a:t>  30% </a:t>
            </a:r>
            <a:r>
              <a:rPr lang="" altLang="ru-RU" dirty="0"/>
              <a:t>акция егер мақсатымызға жетсек, </a:t>
            </a:r>
            <a:r>
              <a:rPr lang="ru-RU" altLang="en-US" dirty="0" err="1"/>
              <a:t>ол</a:t>
            </a:r>
            <a:r>
              <a:rPr lang="ru-RU" altLang="en-US" dirty="0"/>
              <a:t> </a:t>
            </a:r>
            <a:r>
              <a:rPr lang="ru-RU" altLang="en-US" dirty="0" err="1"/>
              <a:t>жыл</a:t>
            </a:r>
            <a:r>
              <a:rPr lang="" altLang="ru-RU" dirty="0"/>
              <a:t>ы</a:t>
            </a:r>
            <a:r>
              <a:rPr lang="ru-RU" altLang="en-US" dirty="0"/>
              <a:t>на </a:t>
            </a:r>
            <a:r>
              <a:rPr lang="ru-RU" altLang="en-US" dirty="0" err="1"/>
              <a:t>шамамен</a:t>
            </a:r>
            <a:r>
              <a:rPr lang="ru-RU" altLang="en-US" dirty="0"/>
              <a:t> 500-600 миллион. </a:t>
            </a:r>
            <a:r>
              <a:rPr lang="ru-RU" altLang="en-US" dirty="0" err="1"/>
              <a:t>Бұл</a:t>
            </a:r>
            <a:r>
              <a:rPr lang="ru-RU" altLang="en-US" dirty="0"/>
              <a:t> стартап </a:t>
            </a:r>
            <a:r>
              <a:rPr lang="ru-RU" altLang="en-US" dirty="0" err="1"/>
              <a:t>жоба</a:t>
            </a:r>
            <a:r>
              <a:rPr lang="ru-RU" altLang="en-US" dirty="0"/>
              <a:t> </a:t>
            </a:r>
            <a:r>
              <a:rPr lang="ru-RU" altLang="en-US" dirty="0" err="1"/>
              <a:t>болғандықтан</a:t>
            </a:r>
            <a:r>
              <a:rPr lang="ru-RU" altLang="en-US" dirty="0"/>
              <a:t>  </a:t>
            </a:r>
            <a:r>
              <a:rPr lang="ru-RU" altLang="en-US" dirty="0" err="1"/>
              <a:t>қаражат</a:t>
            </a:r>
            <a:r>
              <a:rPr lang="ru-RU" altLang="en-US" dirty="0"/>
              <a:t> </a:t>
            </a:r>
            <a:r>
              <a:rPr lang="ru-RU" altLang="en-US" dirty="0" err="1"/>
              <a:t>қою</a:t>
            </a:r>
            <a:r>
              <a:rPr lang="ru-RU" altLang="en-US" dirty="0"/>
              <a:t> қ2ауіпті </a:t>
            </a:r>
            <a:r>
              <a:rPr lang="ru-RU" altLang="en-US" dirty="0" err="1"/>
              <a:t>шығар,дегенмен</a:t>
            </a:r>
            <a:r>
              <a:rPr lang="ru-RU" altLang="en-US" dirty="0"/>
              <a:t> </a:t>
            </a:r>
            <a:r>
              <a:rPr lang="ru-RU" altLang="en-US" dirty="0" err="1"/>
              <a:t>үлкен</a:t>
            </a:r>
            <a:r>
              <a:rPr lang="ru-RU" altLang="en-US" dirty="0"/>
              <a:t> </a:t>
            </a:r>
            <a:r>
              <a:rPr lang="ru-RU" altLang="en-US" dirty="0" err="1"/>
              <a:t>табыс</a:t>
            </a:r>
            <a:r>
              <a:rPr lang="ru-RU" altLang="en-US" dirty="0"/>
              <a:t> </a:t>
            </a:r>
            <a:r>
              <a:rPr lang="ru-RU" altLang="en-US" dirty="0" err="1"/>
              <a:t>көзі,үлкен</a:t>
            </a:r>
            <a:r>
              <a:rPr lang="ru-RU" altLang="en-US" dirty="0"/>
              <a:t> </a:t>
            </a:r>
            <a:r>
              <a:rPr lang="ru-RU" altLang="en-US" dirty="0" err="1"/>
              <a:t>тәуекелділікті</a:t>
            </a:r>
            <a:r>
              <a:rPr lang="ru-RU" altLang="en-US" dirty="0"/>
              <a:t> </a:t>
            </a:r>
            <a:r>
              <a:rPr lang="ru-RU" altLang="en-US" dirty="0" err="1"/>
              <a:t>қажет</a:t>
            </a:r>
            <a:r>
              <a:rPr lang="ru-RU" altLang="en-US" dirty="0"/>
              <a:t> </a:t>
            </a:r>
            <a:r>
              <a:rPr lang="ru-RU" altLang="en-US" dirty="0" err="1"/>
              <a:t>етеді.Бұл</a:t>
            </a:r>
            <a:r>
              <a:rPr lang="ru-RU" altLang="en-US" dirty="0"/>
              <a:t> </a:t>
            </a:r>
            <a:r>
              <a:rPr lang="ru-RU" altLang="en-US" dirty="0" err="1"/>
              <a:t>жоба</a:t>
            </a:r>
            <a:r>
              <a:rPr lang="ru-RU" altLang="en-US" dirty="0"/>
              <a:t> </a:t>
            </a:r>
            <a:r>
              <a:rPr lang="ru-RU" altLang="en-US" dirty="0" err="1"/>
              <a:t>біз</a:t>
            </a:r>
            <a:r>
              <a:rPr lang="ru-RU" altLang="en-US" dirty="0"/>
              <a:t> </a:t>
            </a:r>
            <a:r>
              <a:rPr lang="ru-RU" altLang="en-US" dirty="0" err="1"/>
              <a:t>үшін</a:t>
            </a:r>
            <a:r>
              <a:rPr lang="ru-RU" altLang="en-US" dirty="0"/>
              <a:t> </a:t>
            </a:r>
            <a:r>
              <a:rPr lang="ru-RU" altLang="en-US" dirty="0" err="1"/>
              <a:t>және</a:t>
            </a:r>
            <a:r>
              <a:rPr lang="ru-RU" altLang="en-US" dirty="0"/>
              <a:t> </a:t>
            </a:r>
            <a:r>
              <a:rPr lang="ru-RU" altLang="en-US" dirty="0" err="1"/>
              <a:t>жаңа</a:t>
            </a:r>
            <a:r>
              <a:rPr lang="ru-RU" altLang="en-US" dirty="0"/>
              <a:t> </a:t>
            </a:r>
            <a:r>
              <a:rPr lang="ru-RU" altLang="en-US" dirty="0" err="1"/>
              <a:t>Қазақстан</a:t>
            </a:r>
            <a:r>
              <a:rPr lang="ru-RU" altLang="en-US" dirty="0"/>
              <a:t> </a:t>
            </a:r>
            <a:r>
              <a:rPr lang="ru-RU" altLang="en-US" dirty="0" err="1"/>
              <a:t>үшін</a:t>
            </a:r>
            <a:r>
              <a:rPr lang="ru-RU" altLang="en-US" dirty="0"/>
              <a:t> </a:t>
            </a:r>
            <a:r>
              <a:rPr lang="ru-RU" altLang="en-US" dirty="0" err="1"/>
              <a:t>маңызы</a:t>
            </a:r>
            <a:r>
              <a:rPr lang="ru-RU" altLang="en-US" dirty="0"/>
              <a:t> </a:t>
            </a:r>
            <a:r>
              <a:rPr lang="ru-RU" altLang="en-US" dirty="0" err="1"/>
              <a:t>зор</a:t>
            </a:r>
            <a:r>
              <a:rPr lang="ru-RU" altLang="en-US" dirty="0"/>
              <a:t> </a:t>
            </a:r>
            <a:r>
              <a:rPr lang="ru-RU" altLang="en-US" dirty="0" err="1"/>
              <a:t>деп</a:t>
            </a:r>
            <a:r>
              <a:rPr lang="ru-RU" altLang="en-US" dirty="0"/>
              <a:t> </a:t>
            </a:r>
            <a:r>
              <a:rPr lang="ru-RU" altLang="en-US" dirty="0" err="1"/>
              <a:t>ойлаймын</a:t>
            </a:r>
            <a:r>
              <a:rPr lang="ru-RU" altLang="en-US" dirty="0"/>
              <a:t>,.</a:t>
            </a:r>
            <a:r>
              <a:rPr lang="ru-RU" altLang="en-US" dirty="0" err="1"/>
              <a:t>Сондықтан</a:t>
            </a:r>
            <a:r>
              <a:rPr lang="ru-RU" altLang="en-US" dirty="0"/>
              <a:t> осы </a:t>
            </a:r>
            <a:r>
              <a:rPr lang="ru-RU" altLang="en-US" dirty="0" err="1"/>
              <a:t>жобаның</a:t>
            </a:r>
            <a:r>
              <a:rPr lang="ru-RU" altLang="en-US" dirty="0"/>
              <a:t> </a:t>
            </a:r>
            <a:r>
              <a:rPr lang="ru-RU" altLang="en-US" dirty="0" err="1"/>
              <a:t>жүзеге</a:t>
            </a:r>
            <a:r>
              <a:rPr lang="ru-RU" altLang="en-US" dirty="0"/>
              <a:t> </a:t>
            </a:r>
            <a:r>
              <a:rPr lang="ru-RU" altLang="en-US" dirty="0" err="1"/>
              <a:t>асуына</a:t>
            </a:r>
            <a:r>
              <a:rPr lang="ru-RU" altLang="en-US" dirty="0"/>
              <a:t> </a:t>
            </a:r>
            <a:r>
              <a:rPr lang="ru-RU" altLang="en-US" dirty="0" err="1"/>
              <a:t>барлық</a:t>
            </a:r>
            <a:r>
              <a:rPr lang="ru-RU" altLang="en-US" dirty="0"/>
              <a:t> </a:t>
            </a:r>
            <a:r>
              <a:rPr lang="ru-RU" altLang="en-US" dirty="0" err="1"/>
              <a:t>мүмкіндікті</a:t>
            </a:r>
            <a:r>
              <a:rPr lang="ru-RU" altLang="en-US" dirty="0"/>
              <a:t> </a:t>
            </a:r>
            <a:r>
              <a:rPr lang="ru-RU" altLang="en-US" dirty="0" err="1"/>
              <a:t>пайдалануымыз</a:t>
            </a:r>
            <a:r>
              <a:rPr lang="ru-RU" altLang="en-US" dirty="0"/>
              <a:t> </a:t>
            </a:r>
            <a:r>
              <a:rPr lang="ru-RU" altLang="en-US" dirty="0" err="1"/>
              <a:t>қажет,ал</a:t>
            </a:r>
            <a:r>
              <a:rPr lang="ru-RU" altLang="en-US" dirty="0"/>
              <a:t> </a:t>
            </a:r>
            <a:r>
              <a:rPr lang="ru-RU" altLang="en-US" dirty="0" err="1"/>
              <a:t>егерде</a:t>
            </a:r>
            <a:r>
              <a:rPr lang="ru-RU" altLang="en-US" dirty="0"/>
              <a:t> </a:t>
            </a:r>
            <a:r>
              <a:rPr lang="ru-RU" altLang="en-US" dirty="0" err="1"/>
              <a:t>қандайда</a:t>
            </a:r>
            <a:r>
              <a:rPr lang="ru-RU" altLang="en-US" dirty="0"/>
              <a:t> </a:t>
            </a:r>
            <a:r>
              <a:rPr lang="ru-RU" altLang="en-US" dirty="0" err="1"/>
              <a:t>бір</a:t>
            </a:r>
            <a:r>
              <a:rPr lang="ru-RU" altLang="en-US" dirty="0"/>
              <a:t> </a:t>
            </a:r>
            <a:r>
              <a:rPr lang="ru-RU" altLang="en-US" dirty="0" err="1"/>
              <a:t>себептермен</a:t>
            </a:r>
            <a:r>
              <a:rPr lang="ru-RU" altLang="en-US" dirty="0"/>
              <a:t> бизнес-</a:t>
            </a:r>
            <a:r>
              <a:rPr lang="ru-RU" altLang="en-US" dirty="0" err="1"/>
              <a:t>жоба</a:t>
            </a:r>
            <a:r>
              <a:rPr lang="ru-RU" altLang="en-US" dirty="0"/>
              <a:t> </a:t>
            </a:r>
            <a:r>
              <a:rPr lang="ru-RU" altLang="en-US" dirty="0" err="1"/>
              <a:t>құрдымға</a:t>
            </a:r>
            <a:r>
              <a:rPr lang="ru-RU" altLang="en-US" dirty="0"/>
              <a:t> </a:t>
            </a:r>
            <a:r>
              <a:rPr lang="ru-RU" altLang="en-US" dirty="0" err="1"/>
              <a:t>кеткен</a:t>
            </a:r>
            <a:r>
              <a:rPr lang="ru-RU" altLang="en-US" dirty="0"/>
              <a:t> ,</a:t>
            </a:r>
            <a:r>
              <a:rPr lang="ru-RU" altLang="en-US" dirty="0" err="1"/>
              <a:t>іске</a:t>
            </a:r>
            <a:r>
              <a:rPr lang="ru-RU" altLang="en-US" dirty="0"/>
              <a:t> </a:t>
            </a:r>
            <a:r>
              <a:rPr lang="ru-RU" altLang="en-US" dirty="0" err="1"/>
              <a:t>аспай</a:t>
            </a:r>
            <a:r>
              <a:rPr lang="ru-RU" altLang="en-US" dirty="0"/>
              <a:t> </a:t>
            </a:r>
            <a:r>
              <a:rPr lang="ru-RU" altLang="en-US" dirty="0" err="1"/>
              <a:t>қалған</a:t>
            </a:r>
            <a:r>
              <a:rPr lang="ru-RU" altLang="en-US" dirty="0"/>
              <a:t> </a:t>
            </a:r>
            <a:r>
              <a:rPr lang="ru-RU" altLang="en-US" dirty="0" err="1"/>
              <a:t>жағдайда</a:t>
            </a:r>
            <a:r>
              <a:rPr lang="ru-RU" altLang="en-US" dirty="0"/>
              <a:t> </a:t>
            </a:r>
            <a:r>
              <a:rPr lang="ru-RU" altLang="en-US" dirty="0" err="1"/>
              <a:t>алған</a:t>
            </a:r>
            <a:r>
              <a:rPr lang="ru-RU" altLang="en-US" dirty="0"/>
              <a:t> </a:t>
            </a:r>
            <a:r>
              <a:rPr lang="ru-RU" altLang="en-US" dirty="0" err="1"/>
              <a:t>қаражатты</a:t>
            </a:r>
            <a:r>
              <a:rPr lang="ru-RU" altLang="en-US" dirty="0"/>
              <a:t> </a:t>
            </a:r>
            <a:r>
              <a:rPr lang="ru-RU" altLang="en-US" dirty="0" err="1"/>
              <a:t>заңды</a:t>
            </a:r>
            <a:r>
              <a:rPr lang="ru-RU" altLang="en-US" dirty="0"/>
              <a:t> </a:t>
            </a:r>
            <a:r>
              <a:rPr lang="ru-RU" altLang="en-US" dirty="0" err="1"/>
              <a:t>шарты</a:t>
            </a:r>
            <a:r>
              <a:rPr lang="ru-RU" altLang="en-US" dirty="0"/>
              <a:t> </a:t>
            </a:r>
            <a:r>
              <a:rPr lang="ru-RU" altLang="en-US" dirty="0" err="1"/>
              <a:t>түрде</a:t>
            </a:r>
            <a:r>
              <a:rPr lang="ru-RU" altLang="en-US" dirty="0"/>
              <a:t> </a:t>
            </a:r>
            <a:r>
              <a:rPr lang="ru-RU" altLang="en-US" dirty="0" err="1"/>
              <a:t>белгенген</a:t>
            </a:r>
            <a:r>
              <a:rPr lang="ru-RU" altLang="en-US" dirty="0"/>
              <a:t> </a:t>
            </a:r>
            <a:r>
              <a:rPr lang="ru-RU" altLang="en-US" dirty="0" err="1"/>
              <a:t>мерзімде</a:t>
            </a:r>
            <a:r>
              <a:rPr lang="ru-RU" altLang="en-US" dirty="0"/>
              <a:t> </a:t>
            </a:r>
            <a:r>
              <a:rPr lang="ru-RU" altLang="en-US" dirty="0" err="1"/>
              <a:t>қайтарып</a:t>
            </a:r>
            <a:r>
              <a:rPr lang="ru-RU" altLang="en-US" dirty="0"/>
              <a:t> </a:t>
            </a:r>
            <a:r>
              <a:rPr lang="ru-RU" altLang="en-US" dirty="0" err="1"/>
              <a:t>беруге</a:t>
            </a:r>
            <a:r>
              <a:rPr lang="ru-RU" altLang="en-US" dirty="0"/>
              <a:t> </a:t>
            </a:r>
            <a:r>
              <a:rPr lang="ru-RU" altLang="en-US" dirty="0" err="1"/>
              <a:t>қағаз</a:t>
            </a:r>
            <a:r>
              <a:rPr lang="ru-RU" altLang="en-US" dirty="0"/>
              <a:t> </a:t>
            </a:r>
            <a:r>
              <a:rPr lang="ru-RU" altLang="en-US" dirty="0" err="1"/>
              <a:t>жүзінде</a:t>
            </a:r>
            <a:r>
              <a:rPr lang="ru-RU" altLang="en-US" dirty="0"/>
              <a:t> </a:t>
            </a:r>
            <a:r>
              <a:rPr lang="ru-RU" altLang="en-US" dirty="0" err="1"/>
              <a:t>уағдаласып</a:t>
            </a:r>
            <a:r>
              <a:rPr lang="ru-RU" altLang="en-US" dirty="0"/>
              <a:t> </a:t>
            </a:r>
            <a:r>
              <a:rPr lang="ru-RU" altLang="en-US" dirty="0" err="1"/>
              <a:t>заңмен</a:t>
            </a:r>
            <a:r>
              <a:rPr lang="ru-RU" altLang="en-US" dirty="0"/>
              <a:t> бекітеміз28028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5431782" y="438965"/>
            <a:ext cx="5845817" cy="3288272"/>
          </a:xfrm>
          <a:prstGeom prst="rect">
            <a:avLst/>
          </a:prstGeom>
        </p:spPr>
      </p:pic>
      <p:sp>
        <p:nvSpPr>
          <p:cNvPr id="19" name="Прямоугольник 18"/>
          <p:cNvSpPr/>
          <p:nvPr/>
        </p:nvSpPr>
        <p:spPr>
          <a:xfrm>
            <a:off x="787400" y="438965"/>
            <a:ext cx="4102016" cy="3472938"/>
          </a:xfrm>
          <a:prstGeom prst="rect">
            <a:avLst/>
          </a:prstGeom>
        </p:spPr>
        <p:txBody>
          <a:bodyPr wrap="square" rtlCol="0">
            <a:spAutoFit/>
          </a:bodyPr>
          <a:lstStyle/>
          <a:p>
            <a:pPr algn="just">
              <a:lnSpc>
                <a:spcPct val="120000"/>
              </a:lnSpc>
            </a:pPr>
            <a:r>
              <a:rPr lang="" altLang="ru-RU" sz="1400" dirty="0">
                <a:latin typeface="Calibri" panose="020F0502020204030204" charset="0"/>
                <a:ea typeface="Lato" panose="020F0502020204030203" pitchFamily="34" charset="0"/>
                <a:cs typeface="Calibri" panose="020F0502020204030204" charset="0"/>
              </a:rPr>
              <a:t> Қазақстан елінде теміржол жолаушылары </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интернетке</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өте</a:t>
            </a:r>
            <a:r>
              <a:rPr lang="ru-RU" sz="1400" dirty="0">
                <a:latin typeface="Calibri" panose="020F0502020204030204" charset="0"/>
                <a:ea typeface="Lato" panose="020F0502020204030203" pitchFamily="34" charset="0"/>
                <a:cs typeface="Calibri" panose="020F0502020204030204" charset="0"/>
              </a:rPr>
              <a:t> з</a:t>
            </a:r>
            <a:r>
              <a:rPr lang="kk-KZ" sz="1400" dirty="0">
                <a:latin typeface="Calibri" panose="020F0502020204030204" charset="0"/>
                <a:ea typeface="Lato" panose="020F0502020204030203" pitchFamily="34" charset="0"/>
                <a:cs typeface="Calibri" panose="020F0502020204030204" charset="0"/>
              </a:rPr>
              <a:t>ә</a:t>
            </a:r>
            <a:r>
              <a:rPr lang="ru-RU" sz="1400" dirty="0" err="1">
                <a:latin typeface="Calibri" panose="020F0502020204030204" charset="0"/>
                <a:ea typeface="Lato" panose="020F0502020204030203" pitchFamily="34" charset="0"/>
                <a:cs typeface="Calibri" panose="020F0502020204030204" charset="0"/>
              </a:rPr>
              <a:t>ру</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болады</a:t>
            </a:r>
            <a:r>
              <a:rPr lang="ru-RU" sz="1400" dirty="0">
                <a:latin typeface="Calibri" panose="020F0502020204030204" charset="0"/>
                <a:ea typeface="Lato" panose="020F0502020204030203" pitchFamily="34" charset="0"/>
                <a:cs typeface="Calibri" panose="020F0502020204030204" charset="0"/>
              </a:rPr>
              <a:t>.</a:t>
            </a:r>
            <a:r>
              <a:rPr lang="" altLang="ru-RU" sz="1400" dirty="0">
                <a:latin typeface="Calibri" panose="020F0502020204030204" charset="0"/>
                <a:ea typeface="Lato" panose="020F0502020204030203" pitchFamily="34" charset="0"/>
                <a:cs typeface="Calibri" panose="020F0502020204030204" charset="0"/>
              </a:rPr>
              <a:t> </a:t>
            </a:r>
            <a:r>
              <a:rPr lang="ru-RU" sz="1400" dirty="0">
                <a:latin typeface="Calibri" panose="020F0502020204030204" charset="0"/>
                <a:ea typeface="Lato" panose="020F0502020204030203" pitchFamily="34" charset="0"/>
                <a:cs typeface="Calibri" panose="020F0502020204030204" charset="0"/>
              </a:rPr>
              <a:t>Басқа </a:t>
            </a:r>
            <a:r>
              <a:rPr lang="ru-RU" sz="1400" dirty="0" err="1">
                <a:latin typeface="Calibri" panose="020F0502020204030204" charset="0"/>
                <a:ea typeface="Lato" panose="020F0502020204030203" pitchFamily="34" charset="0"/>
                <a:cs typeface="Calibri" panose="020F0502020204030204" charset="0"/>
              </a:rPr>
              <a:t>әлемдік</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тәжибеде</a:t>
            </a:r>
            <a:r>
              <a:rPr lang="" altLang="ru-RU" sz="1400" dirty="0">
                <a:latin typeface="Calibri" panose="020F0502020204030204" charset="0"/>
                <a:ea typeface="Lato" panose="020F0502020204030203" pitchFamily="34" charset="0"/>
                <a:cs typeface="Calibri" panose="020F0502020204030204" charset="0"/>
              </a:rPr>
              <a:t> көп</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кездеспеуі</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мүмкін</a:t>
            </a:r>
            <a:r>
              <a:rPr lang="ru-RU" sz="1400" dirty="0">
                <a:latin typeface="Calibri" panose="020F0502020204030204" charset="0"/>
                <a:ea typeface="Lato" panose="020F0502020204030203" pitchFamily="34" charset="0"/>
                <a:cs typeface="Calibri" panose="020F0502020204030204" charset="0"/>
              </a:rPr>
              <a:t>, себебі көп мемлекеттер мұхтаж емес </a:t>
            </a:r>
            <a:r>
              <a:rPr lang="ru-RU" sz="1400" dirty="0" err="1">
                <a:latin typeface="Calibri" panose="020F0502020204030204" charset="0"/>
                <a:ea typeface="Lato" panose="020F0502020204030203" pitchFamily="34" charset="0"/>
                <a:cs typeface="Calibri" panose="020F0502020204030204" charset="0"/>
              </a:rPr>
              <a:t>тығыз</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орналасқандықтан</a:t>
            </a:r>
            <a:r>
              <a:rPr lang="ru-RU" sz="1400" dirty="0">
                <a:latin typeface="Calibri" panose="020F0502020204030204" charset="0"/>
                <a:ea typeface="Lato" panose="020F0502020204030203" pitchFamily="34" charset="0"/>
                <a:cs typeface="Calibri" panose="020F0502020204030204" charset="0"/>
              </a:rPr>
              <a:t>, интернет аса қатты проблема болмауы мүмкін. Ал Қазақстан жері кең байтақ болғандықтан қалалар </a:t>
            </a:r>
            <a:r>
              <a:rPr lang="ru-RU" sz="1400" dirty="0" err="1">
                <a:latin typeface="Calibri" panose="020F0502020204030204" charset="0"/>
                <a:ea typeface="Lato" panose="020F0502020204030203" pitchFamily="34" charset="0"/>
                <a:cs typeface="Calibri" panose="020F0502020204030204" charset="0"/>
              </a:rPr>
              <a:t>арасы</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қашық</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орналасқандықтан</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сол</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себепті</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теміржол</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жолаушыларына</a:t>
            </a:r>
            <a:r>
              <a:rPr lang="ru-RU"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тұрақты</a:t>
            </a:r>
            <a:r>
              <a:rPr lang="ru-RU" sz="1400" dirty="0">
                <a:latin typeface="Calibri" panose="020F0502020204030204" charset="0"/>
                <a:ea typeface="Lato" panose="020F0502020204030203" pitchFamily="34" charset="0"/>
                <a:cs typeface="Calibri" panose="020F0502020204030204" charset="0"/>
              </a:rPr>
              <a:t> интернет </a:t>
            </a:r>
            <a:r>
              <a:rPr lang="ru-RU" sz="1400" dirty="0" err="1">
                <a:latin typeface="Calibri" panose="020F0502020204030204" charset="0"/>
                <a:ea typeface="Lato" panose="020F0502020204030203" pitchFamily="34" charset="0"/>
                <a:cs typeface="Calibri" panose="020F0502020204030204" charset="0"/>
              </a:rPr>
              <a:t>желісімен</a:t>
            </a:r>
            <a:r>
              <a:rPr lang="ru-RU" sz="1400" dirty="0">
                <a:latin typeface="Calibri" panose="020F0502020204030204" charset="0"/>
                <a:ea typeface="Lato" panose="020F0502020204030203" pitchFamily="34" charset="0"/>
                <a:cs typeface="Calibri" panose="020F0502020204030204" charset="0"/>
              </a:rPr>
              <a:t> қамтамасыз қиын</a:t>
            </a:r>
            <a:r>
              <a:rPr lang="" sz="1400" dirty="0">
                <a:latin typeface="Calibri" panose="020F0502020204030204" charset="0"/>
                <a:ea typeface="Lato" panose="020F0502020204030203" pitchFamily="34" charset="0"/>
                <a:cs typeface="Calibri" panose="020F0502020204030204" charset="0"/>
              </a:rPr>
              <a:t>. Ал біз осының шешімі ретінде</a:t>
            </a:r>
            <a:r>
              <a:rPr lang="kk-KZ" sz="1400" dirty="0">
                <a:latin typeface="Calibri" panose="020F0502020204030204" charset="0"/>
                <a:ea typeface="Lato" panose="020F0502020204030203" pitchFamily="34" charset="0"/>
                <a:cs typeface="Calibri" panose="020F0502020204030204" charset="0"/>
              </a:rPr>
              <a:t>, </a:t>
            </a:r>
            <a:r>
              <a:rPr lang="en-US" sz="1400" dirty="0" err="1">
                <a:latin typeface="Calibri" panose="020F0502020204030204" charset="0"/>
                <a:ea typeface="Lato" panose="020F0502020204030203" pitchFamily="34" charset="0"/>
                <a:cs typeface="Calibri" panose="020F0502020204030204" charset="0"/>
              </a:rPr>
              <a:t>Starlink</a:t>
            </a:r>
            <a:r>
              <a:rPr lang="" altLang="en-US" sz="1400" dirty="0">
                <a:latin typeface="Calibri" panose="020F0502020204030204" charset="0"/>
                <a:ea typeface="Lato" panose="020F0502020204030203" pitchFamily="34" charset="0"/>
                <a:cs typeface="Calibri" panose="020F0502020204030204" charset="0"/>
              </a:rPr>
              <a:t> модем </a:t>
            </a:r>
            <a:r>
              <a:rPr lang="en-US" altLang="en-US" sz="1400" dirty="0">
                <a:latin typeface="Calibri" panose="020F0502020204030204" charset="0"/>
                <a:ea typeface="Lato" panose="020F0502020204030203" pitchFamily="34" charset="0"/>
                <a:cs typeface="Calibri" panose="020F0502020204030204" charset="0"/>
              </a:rPr>
              <a:t>v</a:t>
            </a:r>
            <a:r>
              <a:rPr lang="" altLang="en-US" sz="1400" dirty="0">
                <a:latin typeface="Calibri" panose="020F0502020204030204" charset="0"/>
                <a:ea typeface="Lato" panose="020F0502020204030203" pitchFamily="34" charset="0"/>
                <a:cs typeface="Calibri" panose="020F0502020204030204" charset="0"/>
              </a:rPr>
              <a:t>4</a:t>
            </a:r>
            <a:r>
              <a:rPr lang="en-US" sz="1400" dirty="0">
                <a:latin typeface="Calibri" panose="020F0502020204030204" charset="0"/>
                <a:ea typeface="Lato" panose="020F0502020204030203" pitchFamily="34" charset="0"/>
                <a:cs typeface="Calibri" panose="020F0502020204030204" charset="0"/>
              </a:rPr>
              <a:t> </a:t>
            </a:r>
            <a:r>
              <a:rPr lang="ru-RU" sz="1400" dirty="0" err="1">
                <a:latin typeface="Calibri" panose="020F0502020204030204" charset="0"/>
                <a:ea typeface="Lato" panose="020F0502020204030203" pitchFamily="34" charset="0"/>
                <a:cs typeface="Calibri" panose="020F0502020204030204" charset="0"/>
              </a:rPr>
              <a:t>орнатса</a:t>
            </a:r>
            <a:r>
              <a:rPr lang="en-US" sz="1400" dirty="0">
                <a:latin typeface="Calibri" panose="020F0502020204030204" charset="0"/>
                <a:ea typeface="Lato" panose="020F0502020204030203" pitchFamily="34" charset="0"/>
                <a:cs typeface="Calibri" panose="020F0502020204030204" charset="0"/>
              </a:rPr>
              <a:t>қ </a:t>
            </a:r>
            <a:r>
              <a:rPr lang="en-US" sz="1600" dirty="0" err="1">
                <a:latin typeface="Calibri" panose="020F0502020204030204" charset="0"/>
                <a:ea typeface="Lato" panose="020F0502020204030203" pitchFamily="34" charset="0"/>
                <a:cs typeface="Calibri" panose="020F0502020204030204" charset="0"/>
              </a:rPr>
              <a:t>жоғарғы</a:t>
            </a:r>
            <a:r>
              <a:rPr lang="en-US" sz="1400" dirty="0">
                <a:latin typeface="Calibri" panose="020F0502020204030204" charset="0"/>
                <a:ea typeface="Lato" panose="020F0502020204030203" pitchFamily="34" charset="0"/>
                <a:cs typeface="Calibri" panose="020F0502020204030204" charset="0"/>
              </a:rPr>
              <a:t> </a:t>
            </a:r>
            <a:r>
              <a:rPr lang="en-US" sz="1400" dirty="0" err="1">
                <a:latin typeface="Calibri" panose="020F0502020204030204" charset="0"/>
                <a:ea typeface="Lato" panose="020F0502020204030203" pitchFamily="34" charset="0"/>
                <a:cs typeface="Calibri" panose="020F0502020204030204" charset="0"/>
              </a:rPr>
              <a:t>деңгейдегі</a:t>
            </a:r>
            <a:r>
              <a:rPr lang="kk-KZ" sz="1400" dirty="0">
                <a:latin typeface="Calibri" panose="020F0502020204030204" charset="0"/>
                <a:ea typeface="Lato" panose="020F0502020204030203" pitchFamily="34" charset="0"/>
                <a:cs typeface="Calibri" panose="020F0502020204030204" charset="0"/>
              </a:rPr>
              <a:t> </a:t>
            </a:r>
            <a:r>
              <a:rPr lang="en-US" sz="1400" dirty="0">
                <a:latin typeface="Calibri" panose="020F0502020204030204" charset="0"/>
                <a:ea typeface="Lato" panose="020F0502020204030203" pitchFamily="34" charset="0"/>
                <a:cs typeface="Calibri" panose="020F0502020204030204" charset="0"/>
                <a:sym typeface="+mn-ea"/>
              </a:rPr>
              <a:t>100-400 </a:t>
            </a:r>
            <a:r>
              <a:rPr lang="en-US" sz="1400" dirty="0" err="1">
                <a:latin typeface="Calibri" panose="020F0502020204030204" charset="0"/>
                <a:ea typeface="Lato" panose="020F0502020204030203" pitchFamily="34" charset="0"/>
                <a:cs typeface="Calibri" panose="020F0502020204030204" charset="0"/>
                <a:sym typeface="+mn-ea"/>
              </a:rPr>
              <a:t>мбит</a:t>
            </a:r>
            <a:r>
              <a:rPr lang="en-US" sz="1400" dirty="0">
                <a:latin typeface="Calibri" panose="020F0502020204030204" charset="0"/>
                <a:ea typeface="Lato" panose="020F0502020204030203" pitchFamily="34" charset="0"/>
                <a:cs typeface="Calibri" panose="020F0502020204030204" charset="0"/>
                <a:sym typeface="+mn-ea"/>
              </a:rPr>
              <a:t>/с</a:t>
            </a:r>
            <a:r>
              <a:rPr lang="kk-KZ" sz="1400" dirty="0">
                <a:latin typeface="Calibri" panose="020F0502020204030204" charset="0"/>
                <a:ea typeface="Lato" panose="020F0502020204030203" pitchFamily="34" charset="0"/>
                <a:cs typeface="Calibri" panose="020F0502020204030204" charset="0"/>
                <a:sym typeface="+mn-ea"/>
              </a:rPr>
              <a:t> </a:t>
            </a:r>
            <a:r>
              <a:rPr lang="kk-KZ" sz="1400" dirty="0">
                <a:latin typeface="Calibri" panose="020F0502020204030204" charset="0"/>
                <a:ea typeface="Lato" panose="020F0502020204030203" pitchFamily="34" charset="0"/>
                <a:cs typeface="Calibri" panose="020F0502020204030204" charset="0"/>
              </a:rPr>
              <a:t>тұрақты</a:t>
            </a:r>
            <a:r>
              <a:rPr lang="en-US" sz="1400" dirty="0">
                <a:latin typeface="Calibri" panose="020F0502020204030204" charset="0"/>
                <a:ea typeface="Lato" panose="020F0502020204030203" pitchFamily="34" charset="0"/>
                <a:cs typeface="Calibri" panose="020F0502020204030204" charset="0"/>
              </a:rPr>
              <a:t> интернетпен қамтамасыз ете аламыз.</a:t>
            </a:r>
            <a:r>
              <a:rPr lang="ru-RU" sz="1400" dirty="0">
                <a:latin typeface="Calibri" panose="020F0502020204030204" charset="0"/>
                <a:ea typeface="Lato" panose="020F0502020204030203" pitchFamily="34" charset="0"/>
                <a:cs typeface="Calibri" panose="020F050202020403020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161A557-AAD3-4C05-9D52-83B59C227EF5}"/>
              </a:ext>
            </a:extLst>
          </p:cNvPr>
          <p:cNvSpPr/>
          <p:nvPr/>
        </p:nvSpPr>
        <p:spPr>
          <a:xfrm>
            <a:off x="546100" y="993339"/>
            <a:ext cx="5003801" cy="2862322"/>
          </a:xfrm>
          <a:prstGeom prst="rect">
            <a:avLst/>
          </a:prstGeom>
        </p:spPr>
        <p:txBody>
          <a:bodyPr wrap="square">
            <a:spAutoFit/>
          </a:bodyPr>
          <a:lstStyle/>
          <a:p>
            <a:pPr algn="ctr"/>
            <a:r>
              <a:rPr lang="ru-RU" dirty="0" err="1"/>
              <a:t>Қазақстан</a:t>
            </a:r>
            <a:r>
              <a:rPr lang="ru-RU" dirty="0"/>
              <a:t> 138 </a:t>
            </a:r>
            <a:r>
              <a:rPr lang="ru-RU" dirty="0" err="1"/>
              <a:t>жолаушылар</a:t>
            </a:r>
            <a:r>
              <a:rPr lang="ru-RU" dirty="0"/>
              <a:t> </a:t>
            </a:r>
            <a:r>
              <a:rPr lang="ru-RU" dirty="0" err="1"/>
              <a:t>арналған</a:t>
            </a:r>
            <a:r>
              <a:rPr lang="ru-RU" dirty="0"/>
              <a:t> поезд</a:t>
            </a:r>
          </a:p>
          <a:p>
            <a:pPr algn="ctr"/>
            <a:r>
              <a:rPr lang="ru-RU" dirty="0"/>
              <a:t>2000 </a:t>
            </a:r>
            <a:r>
              <a:rPr lang="ru-RU" dirty="0" err="1"/>
              <a:t>ға</a:t>
            </a:r>
            <a:r>
              <a:rPr lang="ru-RU" dirty="0"/>
              <a:t> </a:t>
            </a:r>
            <a:r>
              <a:rPr lang="ru-RU" dirty="0" err="1"/>
              <a:t>жуық</a:t>
            </a:r>
            <a:r>
              <a:rPr lang="ru-RU" dirty="0"/>
              <a:t> вагон </a:t>
            </a:r>
            <a:r>
              <a:rPr lang="ru-RU" dirty="0" err="1"/>
              <a:t>қолданыста</a:t>
            </a:r>
            <a:endParaRPr lang="ru-RU" dirty="0"/>
          </a:p>
          <a:p>
            <a:pPr algn="ctr"/>
            <a:r>
              <a:rPr lang="ru-RU" dirty="0"/>
              <a:t>2023 </a:t>
            </a:r>
            <a:r>
              <a:rPr lang="ru-RU" dirty="0" err="1"/>
              <a:t>жылы</a:t>
            </a:r>
            <a:r>
              <a:rPr lang="ru-RU" dirty="0"/>
              <a:t> 13,5 миллион </a:t>
            </a:r>
            <a:r>
              <a:rPr lang="ru-RU" dirty="0" err="1"/>
              <a:t>адам</a:t>
            </a:r>
            <a:r>
              <a:rPr lang="ru-RU" dirty="0"/>
              <a:t> </a:t>
            </a:r>
            <a:r>
              <a:rPr lang="ru-RU" dirty="0" err="1"/>
              <a:t>поездпен</a:t>
            </a:r>
            <a:r>
              <a:rPr lang="ru-RU" dirty="0"/>
              <a:t> </a:t>
            </a:r>
            <a:r>
              <a:rPr lang="ru-RU" dirty="0" err="1"/>
              <a:t>жүрген</a:t>
            </a:r>
            <a:endParaRPr lang="ru-RU" dirty="0"/>
          </a:p>
          <a:p>
            <a:pPr algn="ctr"/>
            <a:r>
              <a:rPr lang="ru-RU" dirty="0" err="1"/>
              <a:t>Күнделік</a:t>
            </a:r>
            <a:r>
              <a:rPr lang="ru-RU" dirty="0"/>
              <a:t> 35-40 </a:t>
            </a:r>
            <a:r>
              <a:rPr lang="ru-RU" dirty="0" err="1"/>
              <a:t>мың</a:t>
            </a:r>
            <a:r>
              <a:rPr lang="ru-RU" dirty="0"/>
              <a:t> </a:t>
            </a:r>
            <a:r>
              <a:rPr lang="ru-RU" dirty="0" err="1"/>
              <a:t>адам</a:t>
            </a:r>
            <a:r>
              <a:rPr lang="ru-RU" dirty="0"/>
              <a:t> </a:t>
            </a:r>
            <a:r>
              <a:rPr lang="ru-RU" dirty="0" err="1"/>
              <a:t>жүреді</a:t>
            </a:r>
            <a:r>
              <a:rPr lang="ru-RU" dirty="0"/>
              <a:t>. </a:t>
            </a:r>
            <a:r>
              <a:rPr lang="ru-RU" dirty="0" err="1"/>
              <a:t>Соның</a:t>
            </a:r>
            <a:r>
              <a:rPr lang="ru-RU" dirty="0"/>
              <a:t> 30</a:t>
            </a:r>
            <a:r>
              <a:rPr lang="en-US" dirty="0"/>
              <a:t>%-</a:t>
            </a:r>
            <a:r>
              <a:rPr lang="en-US" dirty="0" err="1"/>
              <a:t>ын</a:t>
            </a:r>
            <a:r>
              <a:rPr lang="en-US" dirty="0"/>
              <a:t> </a:t>
            </a:r>
            <a:r>
              <a:rPr lang="en-US" dirty="0" err="1"/>
              <a:t>қамту</a:t>
            </a:r>
            <a:r>
              <a:rPr lang="en-US" dirty="0"/>
              <a:t> </a:t>
            </a:r>
            <a:r>
              <a:rPr lang="en-US" dirty="0" err="1"/>
              <a:t>шамамен</a:t>
            </a:r>
            <a:r>
              <a:rPr lang="en-US" dirty="0"/>
              <a:t> 10-12 </a:t>
            </a:r>
            <a:r>
              <a:rPr lang="en-US" dirty="0" err="1"/>
              <a:t>мың</a:t>
            </a:r>
            <a:r>
              <a:rPr lang="en-US" dirty="0"/>
              <a:t> </a:t>
            </a:r>
            <a:r>
              <a:rPr lang="en-US" dirty="0" err="1"/>
              <a:t>адамдай</a:t>
            </a:r>
            <a:r>
              <a:rPr lang="en-US" dirty="0"/>
              <a:t> </a:t>
            </a:r>
            <a:r>
              <a:rPr lang="" altLang="en-US" dirty="0"/>
              <a:t>болса онда бастапқы біздің жоспарымыз 120 модем жеткізу</a:t>
            </a:r>
            <a:endParaRPr lang="en-US" dirty="0"/>
          </a:p>
          <a:p>
            <a:pPr algn="ctr"/>
            <a:r>
              <a:rPr lang="en-US" dirty="0" err="1"/>
              <a:t>Бастапқы</a:t>
            </a:r>
            <a:r>
              <a:rPr lang="en-US" dirty="0"/>
              <a:t> </a:t>
            </a:r>
            <a:r>
              <a:rPr lang="en-US" dirty="0" err="1"/>
              <a:t>да</a:t>
            </a:r>
            <a:r>
              <a:rPr lang="en-US" dirty="0"/>
              <a:t> </a:t>
            </a:r>
            <a:r>
              <a:rPr lang="" altLang="en-US" dirty="0"/>
              <a:t>в</a:t>
            </a:r>
            <a:r>
              <a:rPr lang="en-US" dirty="0" err="1"/>
              <a:t>ай</a:t>
            </a:r>
            <a:r>
              <a:rPr lang="" altLang="en-US" dirty="0"/>
              <a:t>ф</a:t>
            </a:r>
            <a:r>
              <a:rPr lang="en-US" dirty="0" err="1"/>
              <a:t>ай</a:t>
            </a:r>
            <a:r>
              <a:rPr lang="en-US" dirty="0"/>
              <a:t> </a:t>
            </a:r>
            <a:r>
              <a:rPr lang="en-US" dirty="0" err="1"/>
              <a:t>орын</a:t>
            </a:r>
            <a:r>
              <a:rPr lang="en-US" dirty="0"/>
              <a:t> </a:t>
            </a:r>
            <a:r>
              <a:rPr lang="en-US" dirty="0" err="1"/>
              <a:t>саны</a:t>
            </a:r>
            <a:r>
              <a:rPr lang="en-US" dirty="0"/>
              <a:t> </a:t>
            </a:r>
            <a:r>
              <a:rPr lang="en-US" dirty="0" err="1"/>
              <a:t>шектеулі</a:t>
            </a:r>
            <a:r>
              <a:rPr lang="en-US" dirty="0"/>
              <a:t> </a:t>
            </a:r>
            <a:r>
              <a:rPr lang="en-US" dirty="0" err="1"/>
              <a:t>болу</a:t>
            </a:r>
            <a:r>
              <a:rPr lang="en-US" dirty="0"/>
              <a:t> </a:t>
            </a:r>
            <a:r>
              <a:rPr lang="en-US" dirty="0" err="1"/>
              <a:t>керек</a:t>
            </a:r>
            <a:r>
              <a:rPr lang="en-US" dirty="0"/>
              <a:t>. </a:t>
            </a:r>
            <a:r>
              <a:rPr lang="en-US" dirty="0" err="1"/>
              <a:t>Бұл</a:t>
            </a:r>
            <a:r>
              <a:rPr lang="en-US" dirty="0"/>
              <a:t> </a:t>
            </a:r>
            <a:r>
              <a:rPr lang="en-US" dirty="0" err="1"/>
              <a:t>клиенттер</a:t>
            </a:r>
            <a:r>
              <a:rPr lang="en-US" dirty="0"/>
              <a:t> </a:t>
            </a:r>
            <a:r>
              <a:rPr lang="en-US" dirty="0" err="1"/>
              <a:t>арасында</a:t>
            </a:r>
            <a:r>
              <a:rPr lang="en-US" dirty="0"/>
              <a:t> </a:t>
            </a:r>
            <a:r>
              <a:rPr lang="en-US" dirty="0" err="1"/>
              <a:t>бақталастыққа</a:t>
            </a:r>
            <a:r>
              <a:rPr lang="en-US" dirty="0"/>
              <a:t> </a:t>
            </a:r>
            <a:r>
              <a:rPr lang="en-US" dirty="0" err="1"/>
              <a:t>әкеледі</a:t>
            </a:r>
            <a:endParaRPr lang="en-US" dirty="0"/>
          </a:p>
          <a:p>
            <a:pPr algn="ctr"/>
            <a:r>
              <a:rPr lang="ru-RU" dirty="0"/>
              <a:t>  </a:t>
            </a:r>
          </a:p>
        </p:txBody>
      </p:sp>
      <p:pic>
        <p:nvPicPr>
          <p:cNvPr id="4" name="Рисунок 3">
            <a:extLst>
              <a:ext uri="{FF2B5EF4-FFF2-40B4-BE49-F238E27FC236}">
                <a16:creationId xmlns:a16="http://schemas.microsoft.com/office/drawing/2014/main" id="{6035AC42-EA96-4EDB-93F3-FF3D1DD89E05}"/>
              </a:ext>
            </a:extLst>
          </p:cNvPr>
          <p:cNvPicPr>
            <a:picLocks noChangeAspect="1"/>
          </p:cNvPicPr>
          <p:nvPr/>
        </p:nvPicPr>
        <p:blipFill>
          <a:blip r:embed="rId2"/>
          <a:stretch>
            <a:fillRect/>
          </a:stretch>
        </p:blipFill>
        <p:spPr>
          <a:xfrm>
            <a:off x="6096000" y="1130301"/>
            <a:ext cx="5391151" cy="3594100"/>
          </a:xfrm>
          <a:prstGeom prst="rect">
            <a:avLst/>
          </a:prstGeom>
        </p:spPr>
      </p:pic>
    </p:spTree>
    <p:extLst>
      <p:ext uri="{BB962C8B-B14F-4D97-AF65-F5344CB8AC3E}">
        <p14:creationId xmlns:p14="http://schemas.microsoft.com/office/powerpoint/2010/main" val="2629376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овое поле 4"/>
          <p:cNvSpPr txBox="1"/>
          <p:nvPr/>
        </p:nvSpPr>
        <p:spPr>
          <a:xfrm>
            <a:off x="248285" y="198120"/>
            <a:ext cx="6096000" cy="583565"/>
          </a:xfrm>
          <a:prstGeom prst="rect">
            <a:avLst/>
          </a:prstGeom>
          <a:noFill/>
        </p:spPr>
        <p:txBody>
          <a:bodyPr wrap="square" rtlCol="0" anchor="t">
            <a:spAutoFit/>
          </a:bodyPr>
          <a:lstStyle/>
          <a:p>
            <a:pPr rtl="0"/>
            <a:r>
              <a:rPr lang="en-US" sz="3200" dirty="0" err="1">
                <a:solidFill>
                  <a:schemeClr val="accent1"/>
                </a:solidFill>
                <a:latin typeface="Arial Black" panose="020B0A04020102020204" pitchFamily="34" charset="0"/>
                <a:ea typeface="Lato Black" panose="020F0502020204030203" pitchFamily="34" charset="0"/>
                <a:cs typeface="Lato Black" panose="020F0502020204030203" pitchFamily="34" charset="0"/>
                <a:sym typeface="+mn-ea"/>
              </a:rPr>
              <a:t>Starlink</a:t>
            </a:r>
            <a:r>
              <a:rPr lang="en-US" sz="3200" dirty="0">
                <a:solidFill>
                  <a:schemeClr val="accent1"/>
                </a:solidFill>
                <a:latin typeface="Arial Black" panose="020B0A04020102020204" pitchFamily="34" charset="0"/>
                <a:ea typeface="Lato Black" panose="020F0502020204030203" pitchFamily="34" charset="0"/>
                <a:cs typeface="Lato Black" panose="020F0502020204030203" pitchFamily="34" charset="0"/>
                <a:sym typeface="+mn-ea"/>
              </a:rPr>
              <a:t> </a:t>
            </a:r>
            <a:r>
              <a:rPr lang="en-US" sz="3200" dirty="0" err="1">
                <a:solidFill>
                  <a:schemeClr val="accent1"/>
                </a:solidFill>
                <a:latin typeface="Arial Black" panose="020B0A04020102020204" pitchFamily="34" charset="0"/>
                <a:ea typeface="Lato Black" panose="020F0502020204030203" pitchFamily="34" charset="0"/>
                <a:cs typeface="Lato Black" panose="020F0502020204030203" pitchFamily="34" charset="0"/>
                <a:sym typeface="+mn-ea"/>
              </a:rPr>
              <a:t>v4</a:t>
            </a:r>
            <a:r>
              <a:rPr lang="en-US" sz="3200" dirty="0">
                <a:solidFill>
                  <a:schemeClr val="accent1"/>
                </a:solidFill>
                <a:latin typeface="Arial Black" panose="020B0A04020102020204" pitchFamily="34" charset="0"/>
                <a:ea typeface="Lato Black" panose="020F0502020204030203" pitchFamily="34" charset="0"/>
                <a:cs typeface="Lato Black" panose="020F0502020204030203" pitchFamily="34" charset="0"/>
                <a:sym typeface="+mn-ea"/>
              </a:rPr>
              <a:t> </a:t>
            </a:r>
            <a:endParaRPr lang="en-US" altLang="en-US" sz="3200" dirty="0">
              <a:solidFill>
                <a:schemeClr val="accent1"/>
              </a:solidFill>
              <a:latin typeface="Arial Black" panose="020B0A04020102020204" pitchFamily="34" charset="0"/>
              <a:ea typeface="Lato Black" panose="020F0502020204030203" pitchFamily="34" charset="0"/>
              <a:cs typeface="Lato Black" panose="020F0502020204030203" pitchFamily="34" charset="0"/>
              <a:sym typeface="+mn-ea"/>
            </a:endParaRPr>
          </a:p>
        </p:txBody>
      </p:sp>
      <p:sp>
        <p:nvSpPr>
          <p:cNvPr id="7" name="Текстовое поле 6"/>
          <p:cNvSpPr txBox="1"/>
          <p:nvPr/>
        </p:nvSpPr>
        <p:spPr>
          <a:xfrm>
            <a:off x="356870" y="847090"/>
            <a:ext cx="4302125" cy="3744595"/>
          </a:xfrm>
          <a:prstGeom prst="rect">
            <a:avLst/>
          </a:prstGeom>
          <a:noFill/>
        </p:spPr>
        <p:txBody>
          <a:bodyPr wrap="square" rtlCol="0">
            <a:spAutoFit/>
          </a:bodyPr>
          <a:lstStyle/>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Бағасы 580 000  тг</a:t>
            </a:r>
            <a:endParaRPr lang="en-US" b="1" dirty="0">
              <a:solidFill>
                <a:schemeClr val="tx1"/>
              </a:solidFill>
              <a:latin typeface="Calibri" panose="020F0502020204030204" charset="0"/>
              <a:ea typeface="Lato" panose="020F0502020204030203" pitchFamily="34" charset="0"/>
              <a:cs typeface="Calibri" panose="020F0502020204030204" charset="0"/>
            </a:endParaRP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Айлық интернет құны 50 000 тг</a:t>
            </a: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rPr>
              <a:t>Размеры (ШxВxТ) (см)</a:t>
            </a:r>
            <a:r>
              <a:rPr lang="en-US" b="1" dirty="0">
                <a:solidFill>
                  <a:schemeClr val="tx1"/>
                </a:solidFill>
                <a:latin typeface="Calibri" panose="020F0502020204030204" charset="0"/>
                <a:ea typeface="Lato" panose="020F0502020204030203" pitchFamily="34" charset="0"/>
                <a:cs typeface="Calibri" panose="020F0502020204030204" charset="0"/>
                <a:sym typeface="+mn-ea"/>
              </a:rPr>
              <a:t> 383 х 594 х 40 мм</a:t>
            </a: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Крепление наружное</a:t>
            </a: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Вес 3.2</a:t>
            </a: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Таралым аймағы 250 метр</a:t>
            </a:r>
            <a:endParaRPr lang="en-US" b="1" dirty="0">
              <a:solidFill>
                <a:schemeClr val="tx1"/>
              </a:solidFill>
              <a:latin typeface="Calibri" panose="020F0502020204030204" charset="0"/>
              <a:ea typeface="Lato" panose="020F0502020204030203" pitchFamily="34" charset="0"/>
              <a:cs typeface="Calibri" panose="020F0502020204030204" charset="0"/>
            </a:endParaRP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Интернет қуаты 100-400 мбит/с</a:t>
            </a:r>
            <a:endParaRPr lang="en-US" b="1" dirty="0">
              <a:solidFill>
                <a:schemeClr val="tx1"/>
              </a:solidFill>
              <a:latin typeface="Calibri" panose="020F0502020204030204" charset="0"/>
              <a:ea typeface="Lato" panose="020F0502020204030203" pitchFamily="34" charset="0"/>
              <a:cs typeface="Calibri" panose="020F0502020204030204" charset="0"/>
            </a:endParaRP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175 км сағатына дейін орнатыла береді.</a:t>
            </a:r>
            <a:endParaRPr lang="en-US" b="1" dirty="0">
              <a:solidFill>
                <a:schemeClr val="tx1"/>
              </a:solidFill>
              <a:latin typeface="Calibri" panose="020F0502020204030204" charset="0"/>
              <a:ea typeface="Lato" panose="020F0502020204030203" pitchFamily="34" charset="0"/>
              <a:cs typeface="Calibri" panose="020F0502020204030204" charset="0"/>
            </a:endParaRPr>
          </a:p>
          <a:p>
            <a:pPr rtl="0">
              <a:lnSpc>
                <a:spcPct val="120000"/>
              </a:lnSpc>
            </a:pPr>
            <a:r>
              <a:rPr lang="en-US" b="1" dirty="0">
                <a:solidFill>
                  <a:schemeClr val="tx1"/>
                </a:solidFill>
                <a:latin typeface="Calibri" panose="020F0502020204030204" charset="0"/>
                <a:ea typeface="Lato" panose="020F0502020204030203" pitchFamily="34" charset="0"/>
                <a:cs typeface="Calibri" panose="020F0502020204030204" charset="0"/>
                <a:sym typeface="+mn-ea"/>
              </a:rPr>
              <a:t>150 – 250 телефон кіре алады</a:t>
            </a:r>
            <a:r>
              <a:rPr lang="" altLang="en-US" b="1" dirty="0">
                <a:solidFill>
                  <a:schemeClr val="tx1"/>
                </a:solidFill>
                <a:latin typeface="Calibri" panose="020F0502020204030204" charset="0"/>
                <a:ea typeface="Lato" panose="020F0502020204030203" pitchFamily="34" charset="0"/>
                <a:cs typeface="Calibri" panose="020F0502020204030204" charset="0"/>
                <a:sym typeface="+mn-ea"/>
              </a:rPr>
              <a:t>.</a:t>
            </a:r>
          </a:p>
          <a:p>
            <a:pPr rtl="0">
              <a:lnSpc>
                <a:spcPct val="120000"/>
              </a:lnSpc>
            </a:pPr>
            <a:r>
              <a:rPr lang="" altLang="en-US" b="1" dirty="0">
                <a:solidFill>
                  <a:schemeClr val="tx1"/>
                </a:solidFill>
                <a:latin typeface="Calibri" panose="020F0502020204030204" charset="0"/>
                <a:ea typeface="Lato" panose="020F0502020204030203" pitchFamily="34" charset="0"/>
                <a:cs typeface="Calibri" panose="020F0502020204030204" charset="0"/>
                <a:sym typeface="+mn-ea"/>
              </a:rPr>
              <a:t>Рабочая температура -30℃ ~ +50℃</a:t>
            </a:r>
          </a:p>
          <a:p>
            <a:pPr rtl="0">
              <a:lnSpc>
                <a:spcPct val="120000"/>
              </a:lnSpc>
            </a:pPr>
            <a:r>
              <a:rPr lang="" altLang="en-US" b="1" dirty="0">
                <a:solidFill>
                  <a:schemeClr val="tx1"/>
                </a:solidFill>
                <a:latin typeface="Calibri" panose="020F0502020204030204" charset="0"/>
                <a:ea typeface="Lato" panose="020F0502020204030203" pitchFamily="34" charset="0"/>
                <a:cs typeface="Calibri" panose="020F0502020204030204" charset="0"/>
                <a:sym typeface="+mn-ea"/>
              </a:rPr>
              <a:t>Потребляемая мощность, Вт 75 - 100 Вт</a:t>
            </a:r>
          </a:p>
        </p:txBody>
      </p:sp>
      <p:pic>
        <p:nvPicPr>
          <p:cNvPr id="2" name="Рисунок 1">
            <a:extLst>
              <a:ext uri="{FF2B5EF4-FFF2-40B4-BE49-F238E27FC236}">
                <a16:creationId xmlns:a16="http://schemas.microsoft.com/office/drawing/2014/main" id="{D255DC6E-4496-49A0-B77A-8F487F20FD32}"/>
              </a:ext>
            </a:extLst>
          </p:cNvPr>
          <p:cNvPicPr>
            <a:picLocks noChangeAspect="1"/>
          </p:cNvPicPr>
          <p:nvPr/>
        </p:nvPicPr>
        <p:blipFill>
          <a:blip r:embed="rId2"/>
          <a:stretch>
            <a:fillRect/>
          </a:stretch>
        </p:blipFill>
        <p:spPr>
          <a:xfrm>
            <a:off x="5842000" y="489902"/>
            <a:ext cx="5715000" cy="381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е поле 6"/>
          <p:cNvSpPr txBox="1"/>
          <p:nvPr/>
        </p:nvSpPr>
        <p:spPr>
          <a:xfrm>
            <a:off x="594995" y="370205"/>
            <a:ext cx="4770755" cy="3970318"/>
          </a:xfrm>
          <a:prstGeom prst="rect">
            <a:avLst/>
          </a:prstGeom>
          <a:noFill/>
        </p:spPr>
        <p:txBody>
          <a:bodyPr wrap="square" rtlCol="0">
            <a:spAutoFit/>
          </a:bodyPr>
          <a:lstStyle/>
          <a:p>
            <a:r>
              <a:rPr lang="" altLang="en-US" dirty="0">
                <a:sym typeface="+mn-ea"/>
              </a:rPr>
              <a:t>Проблемы</a:t>
            </a:r>
            <a:r>
              <a:rPr lang="en-US" dirty="0">
                <a:sym typeface="+mn-ea"/>
              </a:rPr>
              <a:t>:</a:t>
            </a:r>
            <a:endParaRPr lang="en-US" dirty="0">
              <a:solidFill>
                <a:schemeClr val="tx1"/>
              </a:solidFill>
            </a:endParaRPr>
          </a:p>
          <a:p>
            <a:r>
              <a:rPr lang="" altLang="en-US" dirty="0">
                <a:sym typeface="+mn-ea"/>
              </a:rPr>
              <a:t>1.</a:t>
            </a:r>
            <a:r>
              <a:rPr lang="en-US" dirty="0">
                <a:sym typeface="+mn-ea"/>
              </a:rPr>
              <a:t>Поездарға </a:t>
            </a:r>
            <a:r>
              <a:rPr lang="en-US" dirty="0" err="1">
                <a:sym typeface="+mn-ea"/>
              </a:rPr>
              <a:t>орнатуға</a:t>
            </a:r>
            <a:r>
              <a:rPr lang="en-US" dirty="0">
                <a:sym typeface="+mn-ea"/>
              </a:rPr>
              <a:t> </a:t>
            </a:r>
            <a:r>
              <a:rPr lang="kk-KZ" dirty="0">
                <a:sym typeface="+mn-ea"/>
              </a:rPr>
              <a:t>келісімшартқа отыру</a:t>
            </a:r>
            <a:r>
              <a:rPr lang="en-US" dirty="0">
                <a:sym typeface="+mn-ea"/>
              </a:rPr>
              <a:t>.</a:t>
            </a:r>
          </a:p>
          <a:p>
            <a:r>
              <a:rPr lang="" altLang="en-US" dirty="0">
                <a:sym typeface="+mn-ea"/>
              </a:rPr>
              <a:t>1. Қалай шешеміз? Теміржолмен келісу үшін әр модемге 15-35 000тг  ай аренда төлесек орташа 30 000 тг келіссек мақсатымызға жетіп 120 модем айына 3 600 000 тг жылына 43 200 000 тг төледі екенбіз. Осындай көлемде аренда төлеп отырамыз жылына деп келісімге келуге теміржолмен болады. Қосымша теміржолға поездарда интернет болса сервис артқанын белгісі белгілі дәрежеде имидж береді. Тағы да қосымша айтатын болсақ интернет болса халықтан </a:t>
            </a:r>
            <a:r>
              <a:rPr lang="kk-KZ" altLang="en-US" dirty="0">
                <a:sym typeface="+mn-ea"/>
              </a:rPr>
              <a:t>шағым</a:t>
            </a:r>
            <a:r>
              <a:rPr lang="" altLang="en-US" dirty="0">
                <a:sym typeface="+mn-ea"/>
              </a:rPr>
              <a:t> аз болады. </a:t>
            </a:r>
          </a:p>
          <a:p>
            <a:endParaRPr lang="" altLang="en-US" dirty="0">
              <a:sym typeface="+mn-ea"/>
            </a:endParaRPr>
          </a:p>
        </p:txBody>
      </p:sp>
      <p:pic>
        <p:nvPicPr>
          <p:cNvPr id="2" name="Рисунок 1">
            <a:extLst>
              <a:ext uri="{FF2B5EF4-FFF2-40B4-BE49-F238E27FC236}">
                <a16:creationId xmlns:a16="http://schemas.microsoft.com/office/drawing/2014/main" id="{09EC15C7-572D-46F2-9EF2-2F833BEBD0D6}"/>
              </a:ext>
            </a:extLst>
          </p:cNvPr>
          <p:cNvPicPr>
            <a:picLocks noChangeAspect="1"/>
          </p:cNvPicPr>
          <p:nvPr/>
        </p:nvPicPr>
        <p:blipFill>
          <a:blip r:embed="rId2"/>
          <a:stretch>
            <a:fillRect/>
          </a:stretch>
        </p:blipFill>
        <p:spPr>
          <a:xfrm>
            <a:off x="5365750" y="370205"/>
            <a:ext cx="6737350" cy="53898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BCD89F3-BD0D-4B8F-B257-A996B81DBC86}"/>
              </a:ext>
            </a:extLst>
          </p:cNvPr>
          <p:cNvSpPr/>
          <p:nvPr/>
        </p:nvSpPr>
        <p:spPr>
          <a:xfrm>
            <a:off x="292100" y="523439"/>
            <a:ext cx="6096000" cy="2585323"/>
          </a:xfrm>
          <a:prstGeom prst="rect">
            <a:avLst/>
          </a:prstGeom>
        </p:spPr>
        <p:txBody>
          <a:bodyPr>
            <a:spAutoFit/>
          </a:bodyPr>
          <a:lstStyle/>
          <a:p>
            <a:r>
              <a:rPr lang="ru-RU" dirty="0"/>
              <a:t>2.Қазақстан </a:t>
            </a:r>
            <a:r>
              <a:rPr lang="ru-RU" dirty="0" err="1"/>
              <a:t>бойынша</a:t>
            </a:r>
            <a:r>
              <a:rPr lang="ru-RU" dirty="0"/>
              <a:t> </a:t>
            </a:r>
            <a:r>
              <a:rPr lang="en-US" dirty="0" err="1"/>
              <a:t>Starlink</a:t>
            </a:r>
            <a:r>
              <a:rPr lang="en-US" dirty="0"/>
              <a:t> </a:t>
            </a:r>
            <a:r>
              <a:rPr lang="ru-RU" dirty="0" err="1"/>
              <a:t>модемге</a:t>
            </a:r>
            <a:r>
              <a:rPr lang="ru-RU" dirty="0"/>
              <a:t> </a:t>
            </a:r>
            <a:r>
              <a:rPr lang="ru-RU" dirty="0" err="1"/>
              <a:t>рұхсат</a:t>
            </a:r>
            <a:r>
              <a:rPr lang="ru-RU" dirty="0"/>
              <a:t> </a:t>
            </a:r>
            <a:r>
              <a:rPr lang="ru-RU" dirty="0" err="1"/>
              <a:t>жоқ</a:t>
            </a:r>
            <a:r>
              <a:rPr lang="ru-RU" dirty="0"/>
              <a:t> </a:t>
            </a:r>
          </a:p>
          <a:p>
            <a:r>
              <a:rPr lang="ru-RU" dirty="0"/>
              <a:t>2.Бірақ </a:t>
            </a:r>
            <a:r>
              <a:rPr lang="ru-RU" dirty="0" err="1"/>
              <a:t>Мәжілісте</a:t>
            </a:r>
            <a:r>
              <a:rPr lang="ru-RU" dirty="0"/>
              <a:t> </a:t>
            </a:r>
            <a:r>
              <a:rPr lang="ru-RU" dirty="0" err="1"/>
              <a:t>қабылданып</a:t>
            </a:r>
            <a:r>
              <a:rPr lang="ru-RU" dirty="0"/>
              <a:t> </a:t>
            </a:r>
            <a:r>
              <a:rPr lang="ru-RU" dirty="0" err="1"/>
              <a:t>сенатқа</a:t>
            </a:r>
            <a:r>
              <a:rPr lang="ru-RU" dirty="0"/>
              <a:t> </a:t>
            </a:r>
            <a:r>
              <a:rPr lang="ru-RU" dirty="0" err="1"/>
              <a:t>кетті</a:t>
            </a:r>
            <a:r>
              <a:rPr lang="ru-RU" dirty="0"/>
              <a:t> тек </a:t>
            </a:r>
            <a:r>
              <a:rPr lang="ru-RU" dirty="0" err="1"/>
              <a:t>уақыт</a:t>
            </a:r>
            <a:r>
              <a:rPr lang="ru-RU" dirty="0"/>
              <a:t> </a:t>
            </a:r>
            <a:r>
              <a:rPr lang="ru-RU" dirty="0" err="1"/>
              <a:t>еншісінде</a:t>
            </a:r>
            <a:r>
              <a:rPr lang="ru-RU" dirty="0"/>
              <a:t>, </a:t>
            </a:r>
            <a:r>
              <a:rPr lang="ru-RU" dirty="0" err="1"/>
              <a:t>себебі</a:t>
            </a:r>
            <a:r>
              <a:rPr lang="ru-RU" dirty="0"/>
              <a:t> </a:t>
            </a:r>
            <a:r>
              <a:rPr lang="ru-RU" dirty="0" err="1"/>
              <a:t>қазіргі</a:t>
            </a:r>
            <a:r>
              <a:rPr lang="ru-RU" dirty="0"/>
              <a:t> </a:t>
            </a:r>
            <a:r>
              <a:rPr lang="ru-RU" dirty="0" err="1"/>
              <a:t>таңда</a:t>
            </a:r>
            <a:r>
              <a:rPr lang="ru-RU" dirty="0"/>
              <a:t> </a:t>
            </a:r>
            <a:r>
              <a:rPr lang="ru-RU" dirty="0" err="1"/>
              <a:t>өкімет</a:t>
            </a:r>
            <a:r>
              <a:rPr lang="ru-RU" dirty="0"/>
              <a:t> 8 </a:t>
            </a:r>
            <a:r>
              <a:rPr lang="ru-RU" dirty="0" err="1"/>
              <a:t>ауыл</a:t>
            </a:r>
            <a:r>
              <a:rPr lang="ru-RU" dirty="0"/>
              <a:t> </a:t>
            </a:r>
            <a:r>
              <a:rPr lang="ru-RU" dirty="0" err="1"/>
              <a:t>мектептеріне</a:t>
            </a:r>
            <a:r>
              <a:rPr lang="ru-RU" dirty="0"/>
              <a:t> осы </a:t>
            </a:r>
            <a:r>
              <a:rPr lang="en-US" dirty="0" err="1"/>
              <a:t>Starlink</a:t>
            </a:r>
            <a:r>
              <a:rPr lang="en-US" dirty="0"/>
              <a:t> </a:t>
            </a:r>
            <a:r>
              <a:rPr lang="ru-RU" dirty="0"/>
              <a:t>модем </a:t>
            </a:r>
            <a:r>
              <a:rPr lang="ru-RU" dirty="0" err="1"/>
              <a:t>орнатылды</a:t>
            </a:r>
            <a:r>
              <a:rPr lang="ru-RU" dirty="0"/>
              <a:t>. </a:t>
            </a:r>
            <a:r>
              <a:rPr lang="ru-RU" dirty="0" err="1"/>
              <a:t>Сонымен</a:t>
            </a:r>
            <a:r>
              <a:rPr lang="ru-RU" dirty="0"/>
              <a:t> </a:t>
            </a:r>
            <a:r>
              <a:rPr lang="ru-RU" dirty="0" err="1"/>
              <a:t>қоса</a:t>
            </a:r>
            <a:r>
              <a:rPr lang="ru-RU" dirty="0"/>
              <a:t> </a:t>
            </a:r>
            <a:r>
              <a:rPr lang="ru-RU" dirty="0" err="1"/>
              <a:t>заңды</a:t>
            </a:r>
            <a:r>
              <a:rPr lang="ru-RU" dirty="0"/>
              <a:t> </a:t>
            </a:r>
            <a:r>
              <a:rPr lang="ru-RU" dirty="0" err="1"/>
              <a:t>тұлғаларға</a:t>
            </a:r>
            <a:r>
              <a:rPr lang="ru-RU" dirty="0"/>
              <a:t> </a:t>
            </a:r>
            <a:r>
              <a:rPr lang="ru-RU" dirty="0" err="1"/>
              <a:t>ешқандай</a:t>
            </a:r>
            <a:r>
              <a:rPr lang="ru-RU" dirty="0"/>
              <a:t> проблема </a:t>
            </a:r>
            <a:r>
              <a:rPr lang="ru-RU" dirty="0" err="1"/>
              <a:t>жоқ</a:t>
            </a:r>
            <a:r>
              <a:rPr lang="ru-RU" dirty="0"/>
              <a:t> </a:t>
            </a:r>
            <a:r>
              <a:rPr lang="ru-RU" dirty="0" err="1"/>
              <a:t>деп</a:t>
            </a:r>
            <a:r>
              <a:rPr lang="ru-RU" dirty="0"/>
              <a:t> </a:t>
            </a:r>
            <a:r>
              <a:rPr lang="en-US" dirty="0"/>
              <a:t>JOLSER </a:t>
            </a:r>
            <a:r>
              <a:rPr lang="ru-RU" dirty="0" err="1"/>
              <a:t>компаниясы</a:t>
            </a:r>
            <a:r>
              <a:rPr lang="ru-RU" dirty="0"/>
              <a:t> </a:t>
            </a:r>
            <a:r>
              <a:rPr lang="ru-RU" dirty="0" err="1"/>
              <a:t>документпен</a:t>
            </a:r>
            <a:r>
              <a:rPr lang="ru-RU" dirty="0"/>
              <a:t> </a:t>
            </a:r>
            <a:r>
              <a:rPr lang="ru-RU" dirty="0" err="1"/>
              <a:t>қоса</a:t>
            </a:r>
            <a:r>
              <a:rPr lang="ru-RU" dirty="0"/>
              <a:t> </a:t>
            </a:r>
            <a:r>
              <a:rPr lang="ru-RU" dirty="0" err="1"/>
              <a:t>сатып</a:t>
            </a:r>
            <a:r>
              <a:rPr lang="ru-RU" dirty="0"/>
              <a:t> </a:t>
            </a:r>
            <a:r>
              <a:rPr lang="ru-RU" dirty="0" err="1"/>
              <a:t>жатыр</a:t>
            </a:r>
            <a:r>
              <a:rPr lang="ru-RU" dirty="0"/>
              <a:t>. «Цифровой Казахстан» </a:t>
            </a:r>
            <a:r>
              <a:rPr lang="ru-RU" dirty="0" err="1"/>
              <a:t>атты</a:t>
            </a:r>
            <a:r>
              <a:rPr lang="ru-RU" dirty="0"/>
              <a:t> </a:t>
            </a:r>
            <a:r>
              <a:rPr lang="ru-RU" dirty="0" err="1"/>
              <a:t>программалар</a:t>
            </a:r>
            <a:r>
              <a:rPr lang="ru-RU" dirty="0"/>
              <a:t> </a:t>
            </a:r>
            <a:r>
              <a:rPr lang="ru-RU" dirty="0" err="1"/>
              <a:t>бұл</a:t>
            </a:r>
            <a:r>
              <a:rPr lang="ru-RU" dirty="0"/>
              <a:t> </a:t>
            </a:r>
            <a:r>
              <a:rPr lang="ru-RU" dirty="0" err="1"/>
              <a:t>жобаны</a:t>
            </a:r>
            <a:r>
              <a:rPr lang="ru-RU" dirty="0"/>
              <a:t> </a:t>
            </a:r>
            <a:r>
              <a:rPr lang="ru-RU" dirty="0" err="1"/>
              <a:t>қорғап</a:t>
            </a:r>
            <a:r>
              <a:rPr lang="ru-RU" dirty="0"/>
              <a:t> </a:t>
            </a:r>
            <a:r>
              <a:rPr lang="ru-RU" dirty="0" err="1"/>
              <a:t>алып</a:t>
            </a:r>
            <a:r>
              <a:rPr lang="ru-RU" dirty="0"/>
              <a:t> </a:t>
            </a:r>
            <a:r>
              <a:rPr lang="ru-RU" dirty="0" err="1"/>
              <a:t>шығады</a:t>
            </a:r>
            <a:r>
              <a:rPr lang="ru-RU" dirty="0"/>
              <a:t>. </a:t>
            </a:r>
            <a:r>
              <a:rPr lang="ru-RU" dirty="0" err="1"/>
              <a:t>Бір</a:t>
            </a:r>
            <a:r>
              <a:rPr lang="ru-RU" dirty="0"/>
              <a:t> </a:t>
            </a:r>
            <a:r>
              <a:rPr lang="ru-RU" dirty="0" err="1"/>
              <a:t>жағынан</a:t>
            </a:r>
            <a:r>
              <a:rPr lang="ru-RU" dirty="0"/>
              <a:t> </a:t>
            </a:r>
            <a:r>
              <a:rPr lang="ru-RU" dirty="0" err="1"/>
              <a:t>поездарда</a:t>
            </a:r>
            <a:r>
              <a:rPr lang="ru-RU" dirty="0"/>
              <a:t> </a:t>
            </a:r>
            <a:r>
              <a:rPr lang="ru-RU" dirty="0" err="1"/>
              <a:t>интернетті</a:t>
            </a:r>
            <a:r>
              <a:rPr lang="ru-RU" dirty="0"/>
              <a:t> </a:t>
            </a:r>
            <a:r>
              <a:rPr lang="ru-RU" dirty="0" err="1"/>
              <a:t>болуы</a:t>
            </a:r>
            <a:r>
              <a:rPr lang="ru-RU" dirty="0"/>
              <a:t> </a:t>
            </a:r>
            <a:r>
              <a:rPr lang="ru-RU" dirty="0" err="1"/>
              <a:t>Қазақстан</a:t>
            </a:r>
            <a:r>
              <a:rPr lang="ru-RU" dirty="0"/>
              <a:t> </a:t>
            </a:r>
            <a:r>
              <a:rPr lang="ru-RU" dirty="0" err="1"/>
              <a:t>мемлекеттік</a:t>
            </a:r>
            <a:r>
              <a:rPr lang="ru-RU" dirty="0"/>
              <a:t> имидж </a:t>
            </a:r>
            <a:r>
              <a:rPr lang="ru-RU" dirty="0" err="1"/>
              <a:t>көтереді</a:t>
            </a:r>
            <a:endParaRPr lang="ru-RU" dirty="0"/>
          </a:p>
        </p:txBody>
      </p:sp>
      <p:pic>
        <p:nvPicPr>
          <p:cNvPr id="5" name="Рисунок 4">
            <a:extLst>
              <a:ext uri="{FF2B5EF4-FFF2-40B4-BE49-F238E27FC236}">
                <a16:creationId xmlns:a16="http://schemas.microsoft.com/office/drawing/2014/main" id="{55335E60-41E7-4773-A4BA-D77CC14E8603}"/>
              </a:ext>
            </a:extLst>
          </p:cNvPr>
          <p:cNvPicPr>
            <a:picLocks noChangeAspect="1"/>
          </p:cNvPicPr>
          <p:nvPr/>
        </p:nvPicPr>
        <p:blipFill>
          <a:blip r:embed="rId2"/>
          <a:stretch>
            <a:fillRect/>
          </a:stretch>
        </p:blipFill>
        <p:spPr>
          <a:xfrm>
            <a:off x="6388100" y="627499"/>
            <a:ext cx="4572000" cy="4962525"/>
          </a:xfrm>
          <a:prstGeom prst="rect">
            <a:avLst/>
          </a:prstGeom>
        </p:spPr>
      </p:pic>
    </p:spTree>
    <p:extLst>
      <p:ext uri="{BB962C8B-B14F-4D97-AF65-F5344CB8AC3E}">
        <p14:creationId xmlns:p14="http://schemas.microsoft.com/office/powerpoint/2010/main" val="413153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6C53247-A3D7-47D8-B907-2387DF236F74}"/>
              </a:ext>
            </a:extLst>
          </p:cNvPr>
          <p:cNvPicPr>
            <a:picLocks noChangeAspect="1"/>
          </p:cNvPicPr>
          <p:nvPr/>
        </p:nvPicPr>
        <p:blipFill>
          <a:blip r:embed="rId2"/>
          <a:stretch>
            <a:fillRect/>
          </a:stretch>
        </p:blipFill>
        <p:spPr>
          <a:xfrm>
            <a:off x="0" y="0"/>
            <a:ext cx="12192000" cy="6858000"/>
          </a:xfrm>
          <a:prstGeom prst="rect">
            <a:avLst/>
          </a:prstGeom>
        </p:spPr>
      </p:pic>
      <p:sp>
        <p:nvSpPr>
          <p:cNvPr id="4" name="Текстовое поле 3"/>
          <p:cNvSpPr txBox="1"/>
          <p:nvPr/>
        </p:nvSpPr>
        <p:spPr>
          <a:xfrm>
            <a:off x="258445" y="718613"/>
            <a:ext cx="6307455" cy="1754326"/>
          </a:xfrm>
          <a:prstGeom prst="rect">
            <a:avLst/>
          </a:prstGeom>
          <a:noFill/>
        </p:spPr>
        <p:txBody>
          <a:bodyPr wrap="square" rtlCol="0" anchor="t">
            <a:spAutoFit/>
          </a:bodyPr>
          <a:lstStyle/>
          <a:p>
            <a:r>
              <a:rPr lang="ru-RU" altLang="en-US" dirty="0" err="1">
                <a:highlight>
                  <a:srgbClr val="F7F7F7"/>
                </a:highlight>
              </a:rPr>
              <a:t>Плюстары</a:t>
            </a:r>
            <a:r>
              <a:rPr lang="ru-RU" altLang="en-US" dirty="0">
                <a:highlight>
                  <a:srgbClr val="F7F7F7"/>
                </a:highlight>
              </a:rPr>
              <a:t> </a:t>
            </a:r>
          </a:p>
          <a:p>
            <a:r>
              <a:rPr lang="ru-RU" altLang="en-US" dirty="0" err="1">
                <a:highlight>
                  <a:srgbClr val="F7F7F7"/>
                </a:highlight>
              </a:rPr>
              <a:t>Бұл</a:t>
            </a:r>
            <a:r>
              <a:rPr lang="ru-RU" altLang="en-US" dirty="0">
                <a:highlight>
                  <a:srgbClr val="F7F7F7"/>
                </a:highlight>
              </a:rPr>
              <a:t> </a:t>
            </a:r>
            <a:r>
              <a:rPr lang="ru-RU" altLang="en-US" dirty="0" err="1">
                <a:highlight>
                  <a:srgbClr val="F7F7F7"/>
                </a:highlight>
              </a:rPr>
              <a:t>салада</a:t>
            </a:r>
            <a:r>
              <a:rPr lang="ru-RU" altLang="en-US" dirty="0">
                <a:highlight>
                  <a:srgbClr val="F7F7F7"/>
                </a:highlight>
              </a:rPr>
              <a:t> </a:t>
            </a:r>
            <a:r>
              <a:rPr lang="ru-RU" altLang="en-US" dirty="0" err="1">
                <a:highlight>
                  <a:srgbClr val="F7F7F7"/>
                </a:highlight>
              </a:rPr>
              <a:t>конкурентжоқ</a:t>
            </a:r>
            <a:r>
              <a:rPr lang="ru-RU" altLang="en-US" dirty="0">
                <a:highlight>
                  <a:srgbClr val="F7F7F7"/>
                </a:highlight>
              </a:rPr>
              <a:t> инновационный бизнес.</a:t>
            </a:r>
          </a:p>
          <a:p>
            <a:r>
              <a:rPr lang="ru-RU" altLang="en-US" dirty="0" err="1">
                <a:highlight>
                  <a:srgbClr val="F7F7F7"/>
                </a:highlight>
              </a:rPr>
              <a:t>Starlink</a:t>
            </a:r>
            <a:r>
              <a:rPr lang="ru-RU" altLang="en-US" dirty="0">
                <a:highlight>
                  <a:srgbClr val="F7F7F7"/>
                </a:highlight>
              </a:rPr>
              <a:t> модем </a:t>
            </a:r>
            <a:r>
              <a:rPr lang="ru-RU" altLang="en-US" dirty="0" err="1">
                <a:highlight>
                  <a:srgbClr val="F7F7F7"/>
                </a:highlight>
              </a:rPr>
              <a:t>қолдану</a:t>
            </a:r>
            <a:r>
              <a:rPr lang="" altLang="ru-RU" dirty="0">
                <a:highlight>
                  <a:srgbClr val="F7F7F7"/>
                </a:highlight>
              </a:rPr>
              <a:t>. Алғашқы болып келісімшарттарқа келсек, конкуренттер пайда болуы ықтималдығы азая түседі.</a:t>
            </a:r>
            <a:r>
              <a:rPr lang="ru-RU" altLang="en-US" dirty="0">
                <a:highlight>
                  <a:srgbClr val="F7F7F7"/>
                </a:highlight>
              </a:rPr>
              <a:t> </a:t>
            </a:r>
            <a:r>
              <a:rPr lang="" altLang="ru-RU" dirty="0">
                <a:highlight>
                  <a:srgbClr val="F7F7F7"/>
                </a:highlight>
              </a:rPr>
              <a:t>К</a:t>
            </a:r>
            <a:r>
              <a:rPr lang="ru-RU" altLang="en-US" dirty="0">
                <a:highlight>
                  <a:srgbClr val="F7F7F7"/>
                </a:highlight>
              </a:rPr>
              <a:t>аз</a:t>
            </a:r>
            <a:r>
              <a:rPr lang="" altLang="ru-RU" dirty="0">
                <a:highlight>
                  <a:srgbClr val="F7F7F7"/>
                </a:highlight>
              </a:rPr>
              <a:t>ах</a:t>
            </a:r>
            <a:r>
              <a:rPr lang="ru-RU" altLang="en-US" dirty="0">
                <a:highlight>
                  <a:srgbClr val="F7F7F7"/>
                </a:highlight>
              </a:rPr>
              <a:t>телеком </a:t>
            </a:r>
            <a:r>
              <a:rPr lang="ru-RU" altLang="en-US" dirty="0" err="1">
                <a:highlight>
                  <a:srgbClr val="F7F7F7"/>
                </a:highlight>
              </a:rPr>
              <a:t>өзіне</a:t>
            </a:r>
            <a:r>
              <a:rPr lang="ru-RU" altLang="en-US" dirty="0">
                <a:highlight>
                  <a:srgbClr val="F7F7F7"/>
                </a:highlight>
              </a:rPr>
              <a:t> </a:t>
            </a:r>
            <a:r>
              <a:rPr lang="" altLang="ru-RU" dirty="0">
                <a:highlight>
                  <a:srgbClr val="F7F7F7"/>
                </a:highlight>
              </a:rPr>
              <a:t>тиімсіз,</a:t>
            </a:r>
            <a:r>
              <a:rPr lang="ru-RU" altLang="en-US" dirty="0">
                <a:highlight>
                  <a:srgbClr val="F7F7F7"/>
                </a:highlight>
              </a:rPr>
              <a:t> </a:t>
            </a:r>
            <a:r>
              <a:rPr lang="ru-RU" altLang="en-US" dirty="0" err="1">
                <a:highlight>
                  <a:srgbClr val="F7F7F7"/>
                </a:highlight>
              </a:rPr>
              <a:t>көп</a:t>
            </a:r>
            <a:r>
              <a:rPr lang="ru-RU" altLang="en-US" dirty="0">
                <a:highlight>
                  <a:srgbClr val="F7F7F7"/>
                </a:highlight>
              </a:rPr>
              <a:t> </a:t>
            </a:r>
            <a:r>
              <a:rPr lang="ru-RU" altLang="en-US" dirty="0" err="1">
                <a:highlight>
                  <a:srgbClr val="F7F7F7"/>
                </a:highlight>
              </a:rPr>
              <a:t>мөлшерде</a:t>
            </a:r>
            <a:r>
              <a:rPr lang="ru-RU" altLang="en-US" dirty="0">
                <a:highlight>
                  <a:srgbClr val="F7F7F7"/>
                </a:highlight>
              </a:rPr>
              <a:t> </a:t>
            </a:r>
            <a:r>
              <a:rPr lang="ru-RU" altLang="en-US" dirty="0" err="1">
                <a:highlight>
                  <a:srgbClr val="F7F7F7"/>
                </a:highlight>
              </a:rPr>
              <a:t>қаражат</a:t>
            </a:r>
            <a:r>
              <a:rPr lang="ru-RU" altLang="en-US" dirty="0">
                <a:highlight>
                  <a:srgbClr val="F7F7F7"/>
                </a:highlight>
              </a:rPr>
              <a:t> </a:t>
            </a:r>
            <a:r>
              <a:rPr lang="ru-RU" altLang="en-US" dirty="0" err="1">
                <a:highlight>
                  <a:srgbClr val="F7F7F7"/>
                </a:highlight>
              </a:rPr>
              <a:t>керек</a:t>
            </a:r>
            <a:r>
              <a:rPr lang="ru-RU" altLang="en-US" dirty="0">
                <a:highlight>
                  <a:srgbClr val="F7F7F7"/>
                </a:highlight>
              </a:rPr>
              <a:t>.  </a:t>
            </a:r>
          </a:p>
          <a:p>
            <a:r>
              <a:rPr lang="ru-RU" altLang="en-US" dirty="0" err="1">
                <a:highlight>
                  <a:srgbClr val="F7F7F7"/>
                </a:highlight>
              </a:rPr>
              <a:t>Тұрақты</a:t>
            </a:r>
            <a:r>
              <a:rPr lang="ru-RU" altLang="en-US" dirty="0">
                <a:highlight>
                  <a:srgbClr val="F7F7F7"/>
                </a:highlight>
              </a:rPr>
              <a:t> </a:t>
            </a:r>
            <a:r>
              <a:rPr lang="ru-RU" altLang="en-US" dirty="0" err="1">
                <a:highlight>
                  <a:srgbClr val="F7F7F7"/>
                </a:highlight>
              </a:rPr>
              <a:t>жоғарғы</a:t>
            </a:r>
            <a:r>
              <a:rPr lang="ru-RU" altLang="en-US" dirty="0">
                <a:highlight>
                  <a:srgbClr val="F7F7F7"/>
                </a:highlight>
              </a:rPr>
              <a:t> </a:t>
            </a:r>
            <a:r>
              <a:rPr lang="ru-RU" altLang="en-US" dirty="0" err="1">
                <a:highlight>
                  <a:srgbClr val="F7F7F7"/>
                </a:highlight>
              </a:rPr>
              <a:t>деңгейдегі</a:t>
            </a:r>
            <a:r>
              <a:rPr lang="ru-RU" altLang="en-US" dirty="0">
                <a:highlight>
                  <a:srgbClr val="F7F7F7"/>
                </a:highlight>
              </a:rPr>
              <a:t> интернет</a:t>
            </a:r>
          </a:p>
        </p:txBody>
      </p:sp>
      <p:sp>
        <p:nvSpPr>
          <p:cNvPr id="5" name="Текстовое поле 4"/>
          <p:cNvSpPr txBox="1"/>
          <p:nvPr/>
        </p:nvSpPr>
        <p:spPr>
          <a:xfrm>
            <a:off x="258445" y="3191551"/>
            <a:ext cx="6459855" cy="3138170"/>
          </a:xfrm>
          <a:prstGeom prst="rect">
            <a:avLst/>
          </a:prstGeom>
          <a:noFill/>
        </p:spPr>
        <p:txBody>
          <a:bodyPr wrap="square" rtlCol="0" anchor="t">
            <a:spAutoFit/>
          </a:bodyPr>
          <a:lstStyle/>
          <a:p>
            <a:r>
              <a:rPr lang="ru-RU" altLang="en-US" dirty="0" err="1">
                <a:highlight>
                  <a:srgbClr val="F7F7F7"/>
                </a:highlight>
              </a:rPr>
              <a:t>Минустары</a:t>
            </a:r>
            <a:r>
              <a:rPr lang="ru-RU" altLang="en-US" dirty="0">
                <a:highlight>
                  <a:srgbClr val="F7F7F7"/>
                </a:highlight>
              </a:rPr>
              <a:t>.</a:t>
            </a:r>
          </a:p>
          <a:p>
            <a:r>
              <a:rPr lang="ru-RU" altLang="en-US" dirty="0">
                <a:highlight>
                  <a:srgbClr val="F7F7F7"/>
                </a:highlight>
              </a:rPr>
              <a:t>Команда </a:t>
            </a:r>
            <a:r>
              <a:rPr lang="ru-RU" altLang="en-US" dirty="0" err="1">
                <a:highlight>
                  <a:srgbClr val="F7F7F7"/>
                </a:highlight>
              </a:rPr>
              <a:t>жаңадан</a:t>
            </a:r>
            <a:r>
              <a:rPr lang="ru-RU" altLang="en-US" dirty="0">
                <a:highlight>
                  <a:srgbClr val="F7F7F7"/>
                </a:highlight>
              </a:rPr>
              <a:t> </a:t>
            </a:r>
            <a:r>
              <a:rPr lang="ru-RU" altLang="en-US" dirty="0" err="1">
                <a:highlight>
                  <a:srgbClr val="F7F7F7"/>
                </a:highlight>
              </a:rPr>
              <a:t>құру</a:t>
            </a:r>
            <a:r>
              <a:rPr lang="ru-RU" altLang="en-US" dirty="0">
                <a:highlight>
                  <a:srgbClr val="F7F7F7"/>
                </a:highlight>
              </a:rPr>
              <a:t> </a:t>
            </a:r>
            <a:r>
              <a:rPr lang="ru-RU" altLang="en-US" dirty="0" err="1">
                <a:highlight>
                  <a:srgbClr val="F7F7F7"/>
                </a:highlight>
              </a:rPr>
              <a:t>керек</a:t>
            </a:r>
            <a:r>
              <a:rPr lang="" altLang="ru-RU" dirty="0">
                <a:highlight>
                  <a:srgbClr val="F7F7F7"/>
                </a:highlight>
              </a:rPr>
              <a:t>.</a:t>
            </a:r>
          </a:p>
          <a:p>
            <a:r>
              <a:rPr lang="" altLang="ru-RU" dirty="0">
                <a:highlight>
                  <a:srgbClr val="F7F7F7"/>
                </a:highlight>
              </a:rPr>
              <a:t>Шешімі: Қаржы болса талантты жастар тарту қиындыққа әкелмейді. Ең бастысы қаржы.</a:t>
            </a:r>
            <a:r>
              <a:rPr lang="ru-RU" altLang="en-US" dirty="0">
                <a:highlight>
                  <a:srgbClr val="F7F7F7"/>
                </a:highlight>
              </a:rPr>
              <a:t> </a:t>
            </a:r>
          </a:p>
          <a:p>
            <a:r>
              <a:rPr lang="ru-RU" altLang="en-US" dirty="0">
                <a:highlight>
                  <a:srgbClr val="F7F7F7"/>
                </a:highlight>
              </a:rPr>
              <a:t>Опыт осы </a:t>
            </a:r>
            <a:r>
              <a:rPr lang="ru-RU" altLang="en-US" dirty="0" err="1">
                <a:highlight>
                  <a:srgbClr val="F7F7F7"/>
                </a:highlight>
              </a:rPr>
              <a:t>салада</a:t>
            </a:r>
            <a:r>
              <a:rPr lang="ru-RU" altLang="en-US" dirty="0">
                <a:highlight>
                  <a:srgbClr val="F7F7F7"/>
                </a:highlight>
              </a:rPr>
              <a:t> </a:t>
            </a:r>
            <a:r>
              <a:rPr lang="ru-RU" altLang="en-US" dirty="0" err="1">
                <a:highlight>
                  <a:srgbClr val="F7F7F7"/>
                </a:highlight>
              </a:rPr>
              <a:t>жоқ</a:t>
            </a:r>
            <a:endParaRPr lang="ru-RU" altLang="en-US" dirty="0">
              <a:highlight>
                <a:srgbClr val="F7F7F7"/>
              </a:highlight>
            </a:endParaRPr>
          </a:p>
          <a:p>
            <a:r>
              <a:rPr lang="" altLang="ru-RU" dirty="0">
                <a:highlight>
                  <a:srgbClr val="F7F7F7"/>
                </a:highlight>
              </a:rPr>
              <a:t>Шешімі:</a:t>
            </a:r>
          </a:p>
          <a:p>
            <a:r>
              <a:rPr lang="" altLang="ru-RU" dirty="0">
                <a:highlight>
                  <a:srgbClr val="F7F7F7"/>
                </a:highlight>
              </a:rPr>
              <a:t>Эксперттерден бизнесті жүйелеп, жоспар құрып, сол жоспармен жүру </a:t>
            </a:r>
            <a:endParaRPr lang="ru-RU" altLang="en-US" dirty="0">
              <a:highlight>
                <a:srgbClr val="F7F7F7"/>
              </a:highlight>
            </a:endParaRPr>
          </a:p>
          <a:p>
            <a:r>
              <a:rPr lang="ru-RU" altLang="en-US" dirty="0" err="1">
                <a:highlight>
                  <a:srgbClr val="F7F7F7"/>
                </a:highlight>
                <a:sym typeface="+mn-ea"/>
              </a:rPr>
              <a:t>Қазақстанда</a:t>
            </a:r>
            <a:r>
              <a:rPr lang="ru-RU" altLang="en-US" dirty="0">
                <a:highlight>
                  <a:srgbClr val="F7F7F7"/>
                </a:highlight>
                <a:sym typeface="+mn-ea"/>
              </a:rPr>
              <a:t> </a:t>
            </a:r>
            <a:r>
              <a:rPr lang="ru-RU" altLang="en-US" dirty="0" err="1">
                <a:highlight>
                  <a:srgbClr val="F7F7F7"/>
                </a:highlight>
                <a:sym typeface="+mn-ea"/>
              </a:rPr>
              <a:t>нақты</a:t>
            </a:r>
            <a:r>
              <a:rPr lang="ru-RU" altLang="en-US" dirty="0">
                <a:highlight>
                  <a:srgbClr val="F7F7F7"/>
                </a:highlight>
                <a:sym typeface="+mn-ea"/>
              </a:rPr>
              <a:t> </a:t>
            </a:r>
            <a:r>
              <a:rPr lang="ru-RU" altLang="en-US" dirty="0" err="1">
                <a:highlight>
                  <a:srgbClr val="F7F7F7"/>
                </a:highlight>
                <a:sym typeface="+mn-ea"/>
              </a:rPr>
              <a:t>рұхсат</a:t>
            </a:r>
            <a:r>
              <a:rPr lang="ru-RU" altLang="en-US" dirty="0">
                <a:highlight>
                  <a:srgbClr val="F7F7F7"/>
                </a:highlight>
                <a:sym typeface="+mn-ea"/>
              </a:rPr>
              <a:t> </a:t>
            </a:r>
            <a:r>
              <a:rPr lang="ru-RU" altLang="en-US" dirty="0" err="1">
                <a:highlight>
                  <a:srgbClr val="F7F7F7"/>
                </a:highlight>
                <a:sym typeface="+mn-ea"/>
              </a:rPr>
              <a:t>жоқ</a:t>
            </a:r>
            <a:r>
              <a:rPr lang="ru-RU" altLang="en-US" dirty="0">
                <a:highlight>
                  <a:srgbClr val="F7F7F7"/>
                </a:highlight>
                <a:sym typeface="+mn-ea"/>
              </a:rPr>
              <a:t> </a:t>
            </a:r>
            <a:r>
              <a:rPr lang="ru-RU" altLang="en-US" dirty="0" err="1">
                <a:highlight>
                  <a:srgbClr val="F7F7F7"/>
                </a:highlight>
                <a:sym typeface="+mn-ea"/>
              </a:rPr>
              <a:t>Starlink</a:t>
            </a:r>
            <a:r>
              <a:rPr lang="ru-RU" altLang="en-US" dirty="0">
                <a:highlight>
                  <a:srgbClr val="F7F7F7"/>
                </a:highlight>
                <a:sym typeface="+mn-ea"/>
              </a:rPr>
              <a:t> </a:t>
            </a:r>
            <a:r>
              <a:rPr lang="ru-RU" altLang="en-US" dirty="0" err="1">
                <a:highlight>
                  <a:srgbClr val="F7F7F7"/>
                </a:highlight>
                <a:sym typeface="+mn-ea"/>
              </a:rPr>
              <a:t>модемге</a:t>
            </a:r>
            <a:r>
              <a:rPr lang="en-US" altLang="ru-RU" dirty="0">
                <a:highlight>
                  <a:srgbClr val="F7F7F7"/>
                </a:highlight>
                <a:sym typeface="+mn-ea"/>
              </a:rPr>
              <a:t> </a:t>
            </a:r>
            <a:r>
              <a:rPr lang="en-US" altLang="ru-RU" dirty="0" err="1">
                <a:highlight>
                  <a:srgbClr val="F7F7F7"/>
                </a:highlight>
                <a:sym typeface="+mn-ea"/>
              </a:rPr>
              <a:t>деп</a:t>
            </a:r>
            <a:r>
              <a:rPr lang="en-US" altLang="ru-RU" dirty="0">
                <a:highlight>
                  <a:srgbClr val="F7F7F7"/>
                </a:highlight>
                <a:sym typeface="+mn-ea"/>
              </a:rPr>
              <a:t> </a:t>
            </a:r>
            <a:r>
              <a:rPr lang="en-US" altLang="ru-RU" dirty="0" err="1">
                <a:highlight>
                  <a:srgbClr val="F7F7F7"/>
                </a:highlight>
                <a:sym typeface="+mn-ea"/>
              </a:rPr>
              <a:t>ірі</a:t>
            </a:r>
            <a:r>
              <a:rPr lang="en-US" altLang="ru-RU" dirty="0">
                <a:highlight>
                  <a:srgbClr val="F7F7F7"/>
                </a:highlight>
                <a:sym typeface="+mn-ea"/>
              </a:rPr>
              <a:t> </a:t>
            </a:r>
            <a:r>
              <a:rPr lang="en-US" altLang="ru-RU" dirty="0" err="1">
                <a:highlight>
                  <a:srgbClr val="F7F7F7"/>
                </a:highlight>
                <a:sym typeface="+mn-ea"/>
              </a:rPr>
              <a:t>биліктегі</a:t>
            </a:r>
            <a:r>
              <a:rPr lang="en-US" altLang="ru-RU" dirty="0">
                <a:highlight>
                  <a:srgbClr val="F7F7F7"/>
                </a:highlight>
                <a:sym typeface="+mn-ea"/>
              </a:rPr>
              <a:t> </a:t>
            </a:r>
            <a:r>
              <a:rPr lang="en-US" altLang="ru-RU" dirty="0" err="1">
                <a:highlight>
                  <a:srgbClr val="F7F7F7"/>
                </a:highlight>
                <a:sym typeface="+mn-ea"/>
              </a:rPr>
              <a:t>адам</a:t>
            </a:r>
            <a:r>
              <a:rPr lang="en-US" altLang="ru-RU" dirty="0">
                <a:highlight>
                  <a:srgbClr val="F7F7F7"/>
                </a:highlight>
                <a:sym typeface="+mn-ea"/>
              </a:rPr>
              <a:t> </a:t>
            </a:r>
            <a:r>
              <a:rPr lang="en-US" altLang="ru-RU" dirty="0" err="1">
                <a:highlight>
                  <a:srgbClr val="F7F7F7"/>
                </a:highlight>
                <a:sym typeface="+mn-ea"/>
              </a:rPr>
              <a:t>кәсіпті</a:t>
            </a:r>
            <a:r>
              <a:rPr lang="en-US" altLang="ru-RU" dirty="0">
                <a:highlight>
                  <a:srgbClr val="F7F7F7"/>
                </a:highlight>
                <a:sym typeface="+mn-ea"/>
              </a:rPr>
              <a:t> </a:t>
            </a:r>
            <a:r>
              <a:rPr lang="en-US" altLang="ru-RU" dirty="0" err="1">
                <a:highlight>
                  <a:srgbClr val="F7F7F7"/>
                </a:highlight>
                <a:sym typeface="+mn-ea"/>
              </a:rPr>
              <a:t>тартып</a:t>
            </a:r>
            <a:r>
              <a:rPr lang="en-US" altLang="ru-RU" dirty="0">
                <a:highlight>
                  <a:srgbClr val="F7F7F7"/>
                </a:highlight>
                <a:sym typeface="+mn-ea"/>
              </a:rPr>
              <a:t> </a:t>
            </a:r>
            <a:r>
              <a:rPr lang="en-US" altLang="ru-RU" dirty="0" err="1">
                <a:highlight>
                  <a:srgbClr val="F7F7F7"/>
                </a:highlight>
                <a:sym typeface="+mn-ea"/>
              </a:rPr>
              <a:t>алу</a:t>
            </a:r>
            <a:r>
              <a:rPr lang="en-US" altLang="ru-RU" dirty="0">
                <a:highlight>
                  <a:srgbClr val="F7F7F7"/>
                </a:highlight>
                <a:sym typeface="+mn-ea"/>
              </a:rPr>
              <a:t> </a:t>
            </a:r>
            <a:r>
              <a:rPr lang="en-US" altLang="ru-RU" dirty="0" err="1">
                <a:highlight>
                  <a:srgbClr val="F7F7F7"/>
                </a:highlight>
                <a:sym typeface="+mn-ea"/>
              </a:rPr>
              <a:t>мүмкін</a:t>
            </a:r>
            <a:r>
              <a:rPr lang="en-US" altLang="ru-RU" dirty="0">
                <a:highlight>
                  <a:srgbClr val="F7F7F7"/>
                </a:highlight>
                <a:sym typeface="+mn-ea"/>
              </a:rPr>
              <a:t>.</a:t>
            </a:r>
          </a:p>
          <a:p>
            <a:r>
              <a:rPr lang="" altLang="ru-RU" dirty="0">
                <a:highlight>
                  <a:srgbClr val="F7F7F7"/>
                </a:highlight>
              </a:rPr>
              <a:t>Шешімі: Поездағы өмір, ірі биліктегі адамдарға бейтаныс.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овое поле 5"/>
          <p:cNvSpPr txBox="1"/>
          <p:nvPr/>
        </p:nvSpPr>
        <p:spPr>
          <a:xfrm>
            <a:off x="1197610" y="1153160"/>
            <a:ext cx="6096000" cy="1753235"/>
          </a:xfrm>
          <a:prstGeom prst="rect">
            <a:avLst/>
          </a:prstGeom>
          <a:noFill/>
        </p:spPr>
        <p:txBody>
          <a:bodyPr wrap="square" rtlCol="0" anchor="t">
            <a:spAutoFit/>
          </a:bodyPr>
          <a:lstStyle/>
          <a:p>
            <a:r>
              <a:rPr lang="ru-RU" altLang="en-US"/>
              <a:t>Тарифтер </a:t>
            </a:r>
          </a:p>
          <a:p>
            <a:r>
              <a:rPr lang="ru-RU" altLang="en-US"/>
              <a:t>3 сағатқа дейін 350 тг</a:t>
            </a:r>
          </a:p>
          <a:p>
            <a:r>
              <a:rPr lang="ru-RU" altLang="en-US"/>
              <a:t>3-5 сағат 500 тг</a:t>
            </a:r>
          </a:p>
          <a:p>
            <a:r>
              <a:rPr lang="ru-RU" altLang="en-US"/>
              <a:t>5-10 сағат 800тг</a:t>
            </a:r>
          </a:p>
          <a:p>
            <a:r>
              <a:rPr lang="ru-RU" altLang="en-US"/>
              <a:t>10-24 сағат 1000тг </a:t>
            </a:r>
          </a:p>
          <a:p>
            <a:r>
              <a:rPr lang="ru-RU" altLang="en-US"/>
              <a:t>24- 60 сағат 1500тг</a:t>
            </a:r>
          </a:p>
        </p:txBody>
      </p:sp>
      <p:sp>
        <p:nvSpPr>
          <p:cNvPr id="7" name="Текстовое поле 6"/>
          <p:cNvSpPr txBox="1"/>
          <p:nvPr/>
        </p:nvSpPr>
        <p:spPr>
          <a:xfrm>
            <a:off x="949960" y="3826192"/>
            <a:ext cx="6096000" cy="2306955"/>
          </a:xfrm>
          <a:prstGeom prst="rect">
            <a:avLst/>
          </a:prstGeom>
          <a:noFill/>
        </p:spPr>
        <p:txBody>
          <a:bodyPr wrap="square" rtlCol="0" anchor="t">
            <a:spAutoFit/>
          </a:bodyPr>
          <a:lstStyle/>
          <a:p>
            <a:r>
              <a:rPr lang="ru-RU" altLang="en-US" dirty="0" err="1"/>
              <a:t>Қазіргі</a:t>
            </a:r>
            <a:r>
              <a:rPr lang="ru-RU" altLang="en-US" dirty="0"/>
              <a:t> </a:t>
            </a:r>
            <a:r>
              <a:rPr lang="ru-RU" altLang="en-US" dirty="0" err="1"/>
              <a:t>біз</a:t>
            </a:r>
            <a:r>
              <a:rPr lang="ru-RU" altLang="en-US" dirty="0"/>
              <a:t> </a:t>
            </a:r>
            <a:r>
              <a:rPr lang="ru-RU" altLang="en-US" dirty="0" err="1"/>
              <a:t>қолданылатын</a:t>
            </a:r>
            <a:r>
              <a:rPr lang="ru-RU" altLang="en-US" dirty="0"/>
              <a:t> тариф интернет </a:t>
            </a:r>
            <a:r>
              <a:rPr lang="ru-RU" altLang="en-US" dirty="0" err="1"/>
              <a:t>безлимит</a:t>
            </a:r>
            <a:r>
              <a:rPr lang="ru-RU" altLang="en-US" dirty="0"/>
              <a:t> </a:t>
            </a:r>
            <a:r>
              <a:rPr lang="ru-RU" altLang="en-US" dirty="0" err="1"/>
              <a:t>болса</a:t>
            </a:r>
            <a:r>
              <a:rPr lang="ru-RU" altLang="en-US" dirty="0"/>
              <a:t> </a:t>
            </a:r>
            <a:r>
              <a:rPr lang="ru-RU" altLang="en-US" dirty="0" err="1"/>
              <a:t>айына</a:t>
            </a:r>
            <a:r>
              <a:rPr lang="ru-RU" altLang="en-US" dirty="0"/>
              <a:t> </a:t>
            </a:r>
            <a:r>
              <a:rPr lang="ru-RU" altLang="en-US" dirty="0" err="1"/>
              <a:t>орташа</a:t>
            </a:r>
            <a:r>
              <a:rPr lang="ru-RU" altLang="en-US" dirty="0"/>
              <a:t> 5000 </a:t>
            </a:r>
            <a:r>
              <a:rPr lang="ru-RU" altLang="en-US" dirty="0" err="1"/>
              <a:t>тг</a:t>
            </a:r>
            <a:r>
              <a:rPr lang="ru-RU" altLang="en-US" dirty="0"/>
              <a:t> </a:t>
            </a:r>
            <a:r>
              <a:rPr lang="ru-RU" altLang="en-US" dirty="0" err="1"/>
              <a:t>минутына</a:t>
            </a:r>
            <a:r>
              <a:rPr lang="ru-RU" altLang="en-US" dirty="0"/>
              <a:t> 0,12 </a:t>
            </a:r>
            <a:r>
              <a:rPr lang="ru-RU" altLang="en-US" dirty="0" err="1"/>
              <a:t>тг</a:t>
            </a:r>
            <a:r>
              <a:rPr lang="ru-RU" altLang="en-US" dirty="0"/>
              <a:t> </a:t>
            </a:r>
            <a:r>
              <a:rPr lang="ru-RU" altLang="en-US" dirty="0" err="1"/>
              <a:t>екен</a:t>
            </a:r>
            <a:r>
              <a:rPr lang="ru-RU" altLang="en-US" dirty="0"/>
              <a:t>. Ал </a:t>
            </a:r>
            <a:r>
              <a:rPr lang="ru-RU" altLang="en-US" dirty="0" err="1"/>
              <a:t>Starting</a:t>
            </a:r>
            <a:r>
              <a:rPr lang="ru-RU" altLang="en-US" dirty="0"/>
              <a:t> модем </a:t>
            </a:r>
            <a:r>
              <a:rPr lang="ru-RU" altLang="en-US" dirty="0" err="1"/>
              <a:t>айына</a:t>
            </a:r>
            <a:r>
              <a:rPr lang="ru-RU" altLang="en-US" dirty="0"/>
              <a:t> 50 000 </a:t>
            </a:r>
            <a:r>
              <a:rPr lang="ru-RU" altLang="en-US" dirty="0" err="1"/>
              <a:t>тг</a:t>
            </a:r>
            <a:r>
              <a:rPr lang="ru-RU" altLang="en-US" dirty="0"/>
              <a:t> </a:t>
            </a:r>
            <a:r>
              <a:rPr lang="ru-RU" altLang="en-US" dirty="0" err="1"/>
              <a:t>болғанда</a:t>
            </a:r>
            <a:r>
              <a:rPr lang="ru-RU" altLang="en-US" dirty="0"/>
              <a:t> 1,24 </a:t>
            </a:r>
            <a:r>
              <a:rPr lang="ru-RU" altLang="en-US" dirty="0" err="1"/>
              <a:t>тг</a:t>
            </a:r>
            <a:r>
              <a:rPr lang="ru-RU" altLang="en-US" dirty="0"/>
              <a:t> </a:t>
            </a:r>
            <a:r>
              <a:rPr lang="ru-RU" altLang="en-US" dirty="0" err="1"/>
              <a:t>болады</a:t>
            </a:r>
            <a:r>
              <a:rPr lang="ru-RU" altLang="en-US" dirty="0"/>
              <a:t>.  Ал </a:t>
            </a:r>
            <a:r>
              <a:rPr lang="ru-RU" altLang="en-US" dirty="0" err="1"/>
              <a:t>біздегі</a:t>
            </a:r>
            <a:r>
              <a:rPr lang="ru-RU" altLang="en-US" dirty="0"/>
              <a:t> тариф 1 </a:t>
            </a:r>
            <a:r>
              <a:rPr lang="ru-RU" altLang="en-US" dirty="0" err="1"/>
              <a:t>адамға</a:t>
            </a:r>
            <a:r>
              <a:rPr lang="" altLang="ru-RU" dirty="0"/>
              <a:t> сағаты 80 теңге болса</a:t>
            </a:r>
            <a:r>
              <a:rPr lang="ru-RU" altLang="en-US" dirty="0"/>
              <a:t> </a:t>
            </a:r>
            <a:r>
              <a:rPr lang="ru-RU" altLang="en-US" dirty="0" err="1"/>
              <a:t>минутына</a:t>
            </a:r>
            <a:r>
              <a:rPr lang="ru-RU" altLang="en-US" dirty="0"/>
              <a:t> </a:t>
            </a:r>
            <a:r>
              <a:rPr lang="" altLang="ru-RU" dirty="0"/>
              <a:t>1</a:t>
            </a:r>
            <a:r>
              <a:rPr lang="ru-RU" altLang="en-US" dirty="0"/>
              <a:t>.</a:t>
            </a:r>
            <a:r>
              <a:rPr lang="" altLang="ru-RU" dirty="0"/>
              <a:t>3</a:t>
            </a:r>
            <a:r>
              <a:rPr lang="ru-RU" altLang="en-US" dirty="0"/>
              <a:t>3 </a:t>
            </a:r>
            <a:r>
              <a:rPr lang="ru-RU" altLang="en-US" dirty="0" err="1"/>
              <a:t>тг</a:t>
            </a:r>
            <a:r>
              <a:rPr lang="ru-RU" altLang="en-US" dirty="0"/>
              <a:t> </a:t>
            </a:r>
            <a:r>
              <a:rPr lang="ru-RU" altLang="en-US" dirty="0" err="1"/>
              <a:t>болады</a:t>
            </a:r>
            <a:r>
              <a:rPr lang="ru-RU" altLang="en-US" dirty="0"/>
              <a:t> </a:t>
            </a:r>
            <a:r>
              <a:rPr lang="ru-RU" altLang="en-US" dirty="0" err="1"/>
              <a:t>екен</a:t>
            </a:r>
            <a:r>
              <a:rPr lang="ru-RU" altLang="en-US" dirty="0"/>
              <a:t>.</a:t>
            </a:r>
            <a:r>
              <a:rPr lang="" altLang="ru-RU" dirty="0"/>
              <a:t> Бір адамның өзіңе 1.07 есе көп.</a:t>
            </a:r>
            <a:r>
              <a:rPr lang="ru-RU" altLang="en-US" dirty="0"/>
              <a:t> </a:t>
            </a:r>
            <a:r>
              <a:rPr lang="ru-RU" altLang="en-US" dirty="0" err="1"/>
              <a:t>Орташа</a:t>
            </a:r>
            <a:r>
              <a:rPr lang="ru-RU" altLang="en-US" dirty="0"/>
              <a:t> </a:t>
            </a:r>
            <a:r>
              <a:rPr lang="ru-RU" altLang="en-US" dirty="0" err="1"/>
              <a:t>есеппен</a:t>
            </a:r>
            <a:r>
              <a:rPr lang="ru-RU" altLang="en-US" dirty="0"/>
              <a:t> 90 </a:t>
            </a:r>
            <a:r>
              <a:rPr lang="ru-RU" altLang="en-US" dirty="0" err="1"/>
              <a:t>адам</a:t>
            </a:r>
            <a:r>
              <a:rPr lang="ru-RU" altLang="en-US" dirty="0"/>
              <a:t> </a:t>
            </a:r>
            <a:r>
              <a:rPr lang="ru-RU" altLang="en-US" dirty="0" err="1"/>
              <a:t>кірсе</a:t>
            </a:r>
            <a:r>
              <a:rPr lang="ru-RU" altLang="en-US" dirty="0"/>
              <a:t> </a:t>
            </a:r>
            <a:r>
              <a:rPr lang="ru-RU" altLang="en-US" dirty="0" err="1"/>
              <a:t>онда</a:t>
            </a:r>
            <a:r>
              <a:rPr lang="ru-RU" altLang="en-US" dirty="0"/>
              <a:t> </a:t>
            </a:r>
            <a:r>
              <a:rPr lang="ru-RU" altLang="en-US" dirty="0" err="1"/>
              <a:t>минутына</a:t>
            </a:r>
            <a:r>
              <a:rPr lang="ru-RU" altLang="en-US" dirty="0"/>
              <a:t> </a:t>
            </a:r>
            <a:r>
              <a:rPr lang="" altLang="ru-RU" dirty="0"/>
              <a:t>119.7</a:t>
            </a:r>
            <a:r>
              <a:rPr lang="ru-RU" altLang="en-US" dirty="0"/>
              <a:t> </a:t>
            </a:r>
            <a:r>
              <a:rPr lang="ru-RU" altLang="en-US" dirty="0" err="1"/>
              <a:t>тг</a:t>
            </a:r>
            <a:r>
              <a:rPr lang="ru-RU" altLang="en-US" dirty="0"/>
              <a:t> </a:t>
            </a:r>
            <a:r>
              <a:rPr lang="ru-RU" altLang="en-US" dirty="0" err="1"/>
              <a:t>болады</a:t>
            </a:r>
            <a:r>
              <a:rPr lang="" altLang="ru-RU" dirty="0"/>
              <a:t>. Онда 96.5 есе көп. </a:t>
            </a:r>
            <a:r>
              <a:rPr lang="ru-RU" altLang="en-US" dirty="0" err="1"/>
              <a:t>Кемінде</a:t>
            </a:r>
            <a:r>
              <a:rPr lang="ru-RU" altLang="en-US" dirty="0"/>
              <a:t> 35 </a:t>
            </a:r>
            <a:r>
              <a:rPr lang="ru-RU" altLang="en-US" dirty="0" err="1"/>
              <a:t>адамға</a:t>
            </a:r>
            <a:r>
              <a:rPr lang="ru-RU" altLang="en-US" dirty="0"/>
              <a:t> </a:t>
            </a:r>
            <a:r>
              <a:rPr lang="ru-RU" altLang="en-US" dirty="0" err="1"/>
              <a:t>дейін</a:t>
            </a:r>
            <a:r>
              <a:rPr lang="ru-RU" altLang="en-US" dirty="0"/>
              <a:t> </a:t>
            </a:r>
            <a:r>
              <a:rPr lang="ru-RU" altLang="en-US" dirty="0" err="1"/>
              <a:t>табысы</a:t>
            </a:r>
            <a:r>
              <a:rPr lang="ru-RU" altLang="en-US" dirty="0"/>
              <a:t> </a:t>
            </a:r>
            <a:r>
              <a:rPr lang="ru-RU" altLang="en-US" dirty="0" err="1"/>
              <a:t>жақсы</a:t>
            </a:r>
            <a:r>
              <a:rPr lang="ru-RU" altLang="en-US" dirty="0"/>
              <a:t> </a:t>
            </a:r>
            <a:r>
              <a:rPr lang="ru-RU" altLang="en-US" dirty="0" err="1"/>
              <a:t>болады</a:t>
            </a:r>
            <a:endParaRPr lang="ru-RU" altLang="en-US" dirty="0"/>
          </a:p>
        </p:txBody>
      </p:sp>
      <p:pic>
        <p:nvPicPr>
          <p:cNvPr id="2" name="Рисунок 1">
            <a:extLst>
              <a:ext uri="{FF2B5EF4-FFF2-40B4-BE49-F238E27FC236}">
                <a16:creationId xmlns:a16="http://schemas.microsoft.com/office/drawing/2014/main" id="{A4844BE5-1A75-47A6-9C43-AC9C89C9FCEF}"/>
              </a:ext>
            </a:extLst>
          </p:cNvPr>
          <p:cNvPicPr>
            <a:picLocks noChangeAspect="1"/>
          </p:cNvPicPr>
          <p:nvPr/>
        </p:nvPicPr>
        <p:blipFill>
          <a:blip r:embed="rId2"/>
          <a:stretch>
            <a:fillRect/>
          </a:stretch>
        </p:blipFill>
        <p:spPr>
          <a:xfrm>
            <a:off x="4347268" y="236538"/>
            <a:ext cx="6904932" cy="31956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овое поле 3"/>
          <p:cNvSpPr txBox="1"/>
          <p:nvPr/>
        </p:nvSpPr>
        <p:spPr>
          <a:xfrm>
            <a:off x="347345" y="307975"/>
            <a:ext cx="6096000" cy="1476375"/>
          </a:xfrm>
          <a:prstGeom prst="rect">
            <a:avLst/>
          </a:prstGeom>
          <a:noFill/>
        </p:spPr>
        <p:txBody>
          <a:bodyPr wrap="square" rtlCol="0" anchor="t">
            <a:spAutoFit/>
          </a:bodyPr>
          <a:lstStyle/>
          <a:p>
            <a:r>
              <a:rPr lang="ru-RU" altLang="en-US"/>
              <a:t>1 поездға 2 модемнен орнатсақ оны 180 адам қолданса орташа есеппен әр адамнан 830 тг күніне 149 400 тг айына 24 күнге 3 585 600 тг минус интернет 100 000 тг техникалық қызмет 50 000 тг. Аренда 60 000. Бір поездан таза табыс 3 385 600 тг.</a:t>
            </a:r>
          </a:p>
        </p:txBody>
      </p:sp>
      <p:pic>
        <p:nvPicPr>
          <p:cNvPr id="2" name="Рисунок 1">
            <a:extLst>
              <a:ext uri="{FF2B5EF4-FFF2-40B4-BE49-F238E27FC236}">
                <a16:creationId xmlns:a16="http://schemas.microsoft.com/office/drawing/2014/main" id="{8E925233-7DC5-4AAF-9640-58A3FDE7EDCC}"/>
              </a:ext>
            </a:extLst>
          </p:cNvPr>
          <p:cNvPicPr>
            <a:picLocks noChangeAspect="1"/>
          </p:cNvPicPr>
          <p:nvPr/>
        </p:nvPicPr>
        <p:blipFill>
          <a:blip r:embed="rId2"/>
          <a:stretch>
            <a:fillRect/>
          </a:stretch>
        </p:blipFill>
        <p:spPr>
          <a:xfrm>
            <a:off x="6412648" y="307975"/>
            <a:ext cx="5432007" cy="6084335"/>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C98A6E-22EC-4DD4-9EEB-7896057C12A3}">
  <ds:schemaRefs/>
</ds:datastoreItem>
</file>

<file path=customXml/itemProps2.xml><?xml version="1.0" encoding="utf-8"?>
<ds:datastoreItem xmlns:ds="http://schemas.openxmlformats.org/officeDocument/2006/customXml" ds:itemID="{CBCEF3AB-10D4-49E3-B75C-776D60141D78}">
  <ds:schemaRefs/>
</ds:datastoreItem>
</file>

<file path=customXml/itemProps3.xml><?xml version="1.0" encoding="utf-8"?>
<ds:datastoreItem xmlns:ds="http://schemas.openxmlformats.org/officeDocument/2006/customXml" ds:itemID="{D3510E7F-70F5-4475-850F-7F9C0A821B3E}">
  <ds:schemaRefs/>
</ds:datastoreItem>
</file>

<file path=docProps/app.xml><?xml version="1.0" encoding="utf-8"?>
<Properties xmlns="http://schemas.openxmlformats.org/officeDocument/2006/extended-properties" xmlns:vt="http://schemas.openxmlformats.org/officeDocument/2006/docPropsVTypes">
  <Template/>
  <TotalTime>114</TotalTime>
  <Words>1207</Words>
  <Application>Microsoft Office PowerPoint</Application>
  <PresentationFormat>Широкоэкранный</PresentationFormat>
  <Paragraphs>85</Paragraphs>
  <Slides>15</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Arial Black</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Слайд 6</vt:lpstr>
      <vt:lpstr>Презентация PowerPoint</vt:lpstr>
      <vt:lpstr>Презентация PowerPoint</vt:lpstr>
      <vt:lpstr>Слайд 5</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Эльвира Укульбай</cp:lastModifiedBy>
  <cp:revision>6</cp:revision>
  <dcterms:created xsi:type="dcterms:W3CDTF">2024-10-28T09:06:00Z</dcterms:created>
  <dcterms:modified xsi:type="dcterms:W3CDTF">2024-11-01T08:37:23Z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BCD236EE6E214945A39217037BBBA870_12</vt:lpwstr>
  </property>
  <property fmtid="{D5CDD505-2E9C-101B-9397-08002B2CF9AE}" pid="4" name="KSOProductBuildVer">
    <vt:lpwstr>1049-12.2.0.18607</vt:lpwstr>
  </property>
</Properties>
</file>