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ab07479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eab07479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ab074799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eab074799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eab074799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eab074799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deb7d09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deb7d09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deb7d09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deb7d09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deb7d094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deb7d094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eab0747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eab0747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eab07479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eab07479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eab07479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eab07479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eab07479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eab07479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eab07479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eab07479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QR HOME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580">
                <a:latin typeface="Proxima Nova"/>
                <a:ea typeface="Proxima Nova"/>
                <a:cs typeface="Proxima Nova"/>
                <a:sym typeface="Proxima Nova"/>
              </a:rPr>
              <a:t>мобильное приложение для поиска и бронирования апартаментов</a:t>
            </a:r>
            <a:endParaRPr sz="158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/>
        </p:nvSpPr>
        <p:spPr>
          <a:xfrm>
            <a:off x="1097400" y="1001700"/>
            <a:ext cx="694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Proxima Nova"/>
                <a:ea typeface="Proxima Nova"/>
                <a:cs typeface="Proxima Nova"/>
                <a:sym typeface="Proxima Nova"/>
              </a:rPr>
              <a:t>Конкурентный анализ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400" y="2081925"/>
            <a:ext cx="837449" cy="8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4"/>
          <p:cNvSpPr txBox="1"/>
          <p:nvPr/>
        </p:nvSpPr>
        <p:spPr>
          <a:xfrm>
            <a:off x="1145750" y="3057500"/>
            <a:ext cx="246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Proxima Nova"/>
                <a:ea typeface="Proxima Nova"/>
                <a:cs typeface="Proxima Nova"/>
                <a:sym typeface="Proxima Nova"/>
              </a:rPr>
              <a:t>ApartX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Proxima Nova"/>
                <a:ea typeface="Proxima Nova"/>
                <a:cs typeface="Proxima Nova"/>
                <a:sym typeface="Proxima Nova"/>
              </a:rPr>
              <a:t>Работают в Астане с 2019 года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Proxima Nova"/>
                <a:ea typeface="Proxima Nova"/>
                <a:cs typeface="Proxima Nova"/>
                <a:sym typeface="Proxima Nova"/>
              </a:rPr>
              <a:t>Привлекли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$115 тыс. от частного инвестора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825" y="2048200"/>
            <a:ext cx="1047100" cy="10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4031175" y="3095300"/>
            <a:ext cx="282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Proxima Nova"/>
                <a:ea typeface="Proxima Nova"/>
                <a:cs typeface="Proxima Nova"/>
                <a:sym typeface="Proxima Nova"/>
              </a:rPr>
              <a:t>Крыша кз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Proxima Nova"/>
                <a:ea typeface="Proxima Nova"/>
                <a:cs typeface="Proxima Nova"/>
                <a:sym typeface="Proxima Nova"/>
              </a:rPr>
              <a:t>На данный момент является больше инструментом лидогенерации для собственников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/>
          <p:nvPr/>
        </p:nvSpPr>
        <p:spPr>
          <a:xfrm>
            <a:off x="770975" y="3876925"/>
            <a:ext cx="936000" cy="936000"/>
          </a:xfrm>
          <a:prstGeom prst="ellipse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Декабрь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Proxima Nova"/>
                <a:ea typeface="Proxima Nova"/>
                <a:cs typeface="Proxima Nova"/>
                <a:sym typeface="Proxima Nova"/>
              </a:rPr>
              <a:t>2022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35"/>
          <p:cNvSpPr/>
          <p:nvPr/>
        </p:nvSpPr>
        <p:spPr>
          <a:xfrm>
            <a:off x="2459813" y="3876925"/>
            <a:ext cx="936000" cy="936000"/>
          </a:xfrm>
          <a:prstGeom prst="ellipse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Декабрь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2023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35"/>
          <p:cNvSpPr/>
          <p:nvPr/>
        </p:nvSpPr>
        <p:spPr>
          <a:xfrm>
            <a:off x="4148650" y="3876925"/>
            <a:ext cx="936000" cy="936000"/>
          </a:xfrm>
          <a:prstGeom prst="ellipse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Декабрь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2024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35"/>
          <p:cNvSpPr/>
          <p:nvPr/>
        </p:nvSpPr>
        <p:spPr>
          <a:xfrm>
            <a:off x="5909075" y="3876925"/>
            <a:ext cx="936000" cy="936000"/>
          </a:xfrm>
          <a:prstGeom prst="ellipse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Декабрь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2025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35"/>
          <p:cNvSpPr/>
          <p:nvPr/>
        </p:nvSpPr>
        <p:spPr>
          <a:xfrm>
            <a:off x="7526325" y="3876925"/>
            <a:ext cx="936000" cy="936000"/>
          </a:xfrm>
          <a:prstGeom prst="ellipse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Декабрь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2026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0" name="Google Shape;160;p35"/>
          <p:cNvCxnSpPr>
            <a:endCxn id="155" idx="0"/>
          </p:cNvCxnSpPr>
          <p:nvPr/>
        </p:nvCxnSpPr>
        <p:spPr>
          <a:xfrm>
            <a:off x="1238975" y="3447325"/>
            <a:ext cx="0" cy="4296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1" name="Google Shape;161;p35"/>
          <p:cNvCxnSpPr/>
          <p:nvPr/>
        </p:nvCxnSpPr>
        <p:spPr>
          <a:xfrm>
            <a:off x="2936100" y="3138975"/>
            <a:ext cx="0" cy="738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2" name="Google Shape;162;p35"/>
          <p:cNvCxnSpPr/>
          <p:nvPr/>
        </p:nvCxnSpPr>
        <p:spPr>
          <a:xfrm>
            <a:off x="4633175" y="2775500"/>
            <a:ext cx="0" cy="110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3" name="Google Shape;163;p35"/>
          <p:cNvCxnSpPr/>
          <p:nvPr/>
        </p:nvCxnSpPr>
        <p:spPr>
          <a:xfrm>
            <a:off x="6385325" y="2489150"/>
            <a:ext cx="0" cy="13878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4" name="Google Shape;164;p35"/>
          <p:cNvCxnSpPr/>
          <p:nvPr/>
        </p:nvCxnSpPr>
        <p:spPr>
          <a:xfrm>
            <a:off x="7986075" y="2037625"/>
            <a:ext cx="16500" cy="1839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5" name="Google Shape;165;p35"/>
          <p:cNvSpPr txBox="1"/>
          <p:nvPr/>
        </p:nvSpPr>
        <p:spPr>
          <a:xfrm>
            <a:off x="655175" y="2819575"/>
            <a:ext cx="1167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roxima Nova"/>
                <a:ea typeface="Proxima Nova"/>
                <a:cs typeface="Proxima Nova"/>
                <a:sym typeface="Proxima Nova"/>
              </a:rPr>
              <a:t>Старт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35"/>
          <p:cNvSpPr txBox="1"/>
          <p:nvPr/>
        </p:nvSpPr>
        <p:spPr>
          <a:xfrm>
            <a:off x="3682175" y="1837550"/>
            <a:ext cx="190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ru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0 000 клиентов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1 480 000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35"/>
          <p:cNvSpPr txBox="1"/>
          <p:nvPr/>
        </p:nvSpPr>
        <p:spPr>
          <a:xfrm>
            <a:off x="2184275" y="2278975"/>
            <a:ext cx="14871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5"/>
          <p:cNvSpPr txBox="1"/>
          <p:nvPr/>
        </p:nvSpPr>
        <p:spPr>
          <a:xfrm>
            <a:off x="5434325" y="1473175"/>
            <a:ext cx="1902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50 000 клиентов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$3 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700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000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7007625" y="1031750"/>
            <a:ext cx="1973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100 000 клиентов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$7 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000 000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0" name="Google Shape;170;p35"/>
          <p:cNvCxnSpPr>
            <a:endCxn id="165" idx="0"/>
          </p:cNvCxnSpPr>
          <p:nvPr/>
        </p:nvCxnSpPr>
        <p:spPr>
          <a:xfrm>
            <a:off x="510575" y="2064775"/>
            <a:ext cx="728400" cy="754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1" name="Google Shape;171;p35"/>
          <p:cNvSpPr txBox="1"/>
          <p:nvPr/>
        </p:nvSpPr>
        <p:spPr>
          <a:xfrm>
            <a:off x="176775" y="1346450"/>
            <a:ext cx="158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Мы здесь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2" name="Google Shape;172;p35"/>
          <p:cNvCxnSpPr>
            <a:endCxn id="166" idx="1"/>
          </p:cNvCxnSpPr>
          <p:nvPr/>
        </p:nvCxnSpPr>
        <p:spPr>
          <a:xfrm>
            <a:off x="2941175" y="1551800"/>
            <a:ext cx="741000" cy="571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3" name="Google Shape;173;p35"/>
          <p:cNvSpPr txBox="1"/>
          <p:nvPr/>
        </p:nvSpPr>
        <p:spPr>
          <a:xfrm>
            <a:off x="2783625" y="724450"/>
            <a:ext cx="158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+$1 млн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4" name="Google Shape;174;p35"/>
          <p:cNvCxnSpPr/>
          <p:nvPr/>
        </p:nvCxnSpPr>
        <p:spPr>
          <a:xfrm>
            <a:off x="4633175" y="1055300"/>
            <a:ext cx="790800" cy="571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5" name="Google Shape;175;p35"/>
          <p:cNvSpPr txBox="1"/>
          <p:nvPr/>
        </p:nvSpPr>
        <p:spPr>
          <a:xfrm>
            <a:off x="4809900" y="409100"/>
            <a:ext cx="1763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+$3.5 млн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1985113" y="2248100"/>
            <a:ext cx="190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10 000 клиентов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740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000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7" name="Google Shape;177;p35"/>
          <p:cNvCxnSpPr/>
          <p:nvPr/>
        </p:nvCxnSpPr>
        <p:spPr>
          <a:xfrm>
            <a:off x="6428550" y="901675"/>
            <a:ext cx="790800" cy="571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8" name="Google Shape;178;p35"/>
          <p:cNvSpPr txBox="1"/>
          <p:nvPr/>
        </p:nvSpPr>
        <p:spPr>
          <a:xfrm>
            <a:off x="6531250" y="272875"/>
            <a:ext cx="1763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+$7 млн</a:t>
            </a:r>
            <a:endParaRPr sz="20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ctrTitle"/>
          </p:nvPr>
        </p:nvSpPr>
        <p:spPr>
          <a:xfrm>
            <a:off x="311700" y="1407300"/>
            <a:ext cx="8520600" cy="232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latin typeface="Proxima Nova"/>
                <a:ea typeface="Proxima Nova"/>
                <a:cs typeface="Proxima Nova"/>
                <a:sym typeface="Proxima Nova"/>
              </a:rPr>
              <a:t>Благодарим за уделенное время</a:t>
            </a:r>
            <a:endParaRPr b="1"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Адильбеков Батырхан</a:t>
            </a:r>
            <a:endParaRPr b="1" sz="3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тел/whatsapp: +7 701 781 7986</a:t>
            </a:r>
            <a:endParaRPr b="1" sz="3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email: 13atyrkhan@gmail.com</a:t>
            </a:r>
            <a:endParaRPr b="1" sz="3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342600" y="972900"/>
            <a:ext cx="8458800" cy="3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Потребность:</a:t>
            </a:r>
            <a:r>
              <a:rPr lang="ru" sz="2000">
                <a:latin typeface="Proxima Nova"/>
                <a:ea typeface="Proxima Nova"/>
                <a:cs typeface="Proxima Nova"/>
                <a:sym typeface="Proxima Nova"/>
              </a:rPr>
              <a:t> актуальность сданных квартир не видна клиентам, из-за этого возникает трудность нахождения свободных апартаментов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Proxima Nova"/>
                <a:ea typeface="Proxima Nova"/>
                <a:cs typeface="Proxima Nova"/>
                <a:sym typeface="Proxima Nova"/>
              </a:rPr>
              <a:t>Также страдает </a:t>
            </a:r>
            <a:r>
              <a:rPr lang="ru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качество объявлений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*Утки (рекламки) - объявления квартир, которых не существует. 40% Крыши - утки. Тяжело найти подходящую под себя квартиру из-за мусорных объявлений и отсутствия выбора.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63" y="411712"/>
            <a:ext cx="8814075" cy="20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38513"/>
            <a:ext cx="8839204" cy="209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1097400" y="1294200"/>
            <a:ext cx="69492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Proxima Nova"/>
                <a:ea typeface="Proxima Nova"/>
                <a:cs typeface="Proxima Nova"/>
                <a:sym typeface="Proxima Nova"/>
              </a:rPr>
              <a:t>Размер рынка Алматы только по 2 районам - 4 702 объявлений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Бостандыкский район - 2 848 квартир сдаются посуточно от хозяевов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Алмалинский район - </a:t>
            </a: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1 854</a:t>
            </a: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квартир сдаются посуточно от хозяевов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Если даже взять 30% из 4 702, это - 1 410 квартир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1 410 квартир х 10 000 тенге = </a:t>
            </a:r>
            <a:r>
              <a:rPr b="1"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14 100 000 тенге в день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14 100 000 х 30 дней = </a:t>
            </a:r>
            <a:r>
              <a:rPr b="1"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423 000 000 тенге в месяц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/>
        </p:nvSpPr>
        <p:spPr>
          <a:xfrm>
            <a:off x="342600" y="1600200"/>
            <a:ext cx="8458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Решение</a:t>
            </a:r>
            <a:r>
              <a:rPr b="1" lang="ru" sz="16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дать пользователям возможность в режиме реального времени забронировать апартаменты посуточно/помесячно с использованием умных замков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В нашем приложении пользователь будет видеть какая квартира занята/забронирована до какого числа и будет возможность забронировать заранее, а значит человек сэкономит время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/>
        </p:nvSpPr>
        <p:spPr>
          <a:xfrm>
            <a:off x="342600" y="1526825"/>
            <a:ext cx="8458800" cy="20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93C47D"/>
                </a:solidFill>
                <a:latin typeface="Proxima Nova"/>
                <a:ea typeface="Proxima Nova"/>
                <a:cs typeface="Proxima Nova"/>
                <a:sym typeface="Proxima Nova"/>
              </a:rPr>
              <a:t>Портрет идеального клиента:</a:t>
            </a: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 мужчины и женщины в возрасте 18-35, работают в офисе, на выходных хотят переночевать и отдохнуть в хороших апартаментах.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живут в городе с населением от 100 тыс. человек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работают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 некоторых есть собственный транспорт, в основном пользуются услугой такси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нет детей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/>
        </p:nvSpPr>
        <p:spPr>
          <a:xfrm>
            <a:off x="342600" y="748500"/>
            <a:ext cx="84588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это работает для клиентов?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 скачивает приложение и проходит бесплатную регистрацию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После, ищет подходящие апартаменты и находит ту, которая ему понравилось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Затем нажимает кнопку </a:t>
            </a:r>
            <a:r>
              <a:rPr lang="ru" sz="1600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«</a:t>
            </a: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БРОНЬ</a:t>
            </a:r>
            <a:r>
              <a:rPr lang="ru" sz="1600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Вводит данные карты и бронирует квартиру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После заезда в апартаменты списывается полная сумма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/>
        </p:nvSpPr>
        <p:spPr>
          <a:xfrm>
            <a:off x="342600" y="748500"/>
            <a:ext cx="84588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это работает для собственников?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Собственник скачивает приложение и проходит бесплатную регистрацию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После, вносит свои апартаменты в приложение для рекламы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После прохождения модерации объявление начинает рекламироваться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Собственник получает первых клиентов с нашего приложения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ru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Полная сумма приходит на счет продавца с вычетом комиссии (10%) платформы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/>
          <p:nvPr/>
        </p:nvSpPr>
        <p:spPr>
          <a:xfrm>
            <a:off x="1097400" y="1001700"/>
            <a:ext cx="6949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Proxima Nova"/>
                <a:ea typeface="Proxima Nova"/>
                <a:cs typeface="Proxima Nova"/>
                <a:sym typeface="Proxima Nova"/>
              </a:rPr>
              <a:t>Монетизация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500 квартир будет сдаваться через наше приложение по среднему чеку 12 000 тенге за сутки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500 квартир х 12 000 тенге = 6 000 000 тенге в сутки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6 000 000 х 30 дней = 180 000 000 тенге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180 000 000 х 10% = 18 000 000 тенге в месяц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roxima Nova"/>
                <a:ea typeface="Proxima Nova"/>
                <a:cs typeface="Proxima Nova"/>
                <a:sym typeface="Proxima Nova"/>
              </a:rPr>
              <a:t>Также мы будем продавать умные замки, которые будем устанавливать для пользователей нашего сервиса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B2CFF0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