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7" r:id="rId3"/>
    <p:sldId id="256" r:id="rId4"/>
    <p:sldId id="260" r:id="rId5"/>
    <p:sldId id="264" r:id="rId6"/>
    <p:sldId id="258" r:id="rId7"/>
    <p:sldId id="268" r:id="rId8"/>
    <p:sldId id="266" r:id="rId9"/>
    <p:sldId id="274" r:id="rId10"/>
    <p:sldId id="280" r:id="rId11"/>
    <p:sldId id="282" r:id="rId12"/>
    <p:sldId id="270" r:id="rId13"/>
    <p:sldId id="285" r:id="rId14"/>
    <p:sldId id="272" r:id="rId15"/>
    <p:sldId id="288" r:id="rId16"/>
    <p:sldId id="284" r:id="rId17"/>
    <p:sldId id="293" r:id="rId18"/>
    <p:sldId id="295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96" r:id="rId27"/>
  </p:sldIdLst>
  <p:sldSz cx="9906000" cy="6858000" type="A4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 Zere" initials="EZ" lastIdx="1" clrIdx="0">
    <p:extLst>
      <p:ext uri="{19B8F6BF-5375-455C-9EA6-DF929625EA0E}">
        <p15:presenceInfo xmlns:p15="http://schemas.microsoft.com/office/powerpoint/2012/main" userId="6db38730d0bd3f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 autoAdjust="0"/>
    <p:restoredTop sz="94479" autoAdjust="0"/>
  </p:normalViewPr>
  <p:slideViewPr>
    <p:cSldViewPr snapToGrid="0">
      <p:cViewPr varScale="1">
        <p:scale>
          <a:sx n="41" d="100"/>
          <a:sy n="41" d="100"/>
        </p:scale>
        <p:origin x="15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3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5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8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1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4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5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1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6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6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E3C7-65CD-4EC2-8D7C-C9E5214AED47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0ECA-219F-44E9-8EC4-FE4866815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E%D1%86%D0%B2%D0%B5%D1%82%D0%B8%D0%B5" TargetMode="External"/><Relationship Id="rId3" Type="http://schemas.openxmlformats.org/officeDocument/2006/relationships/hyperlink" Target="https://ru.wikipedia.org/wiki/%D0%A0%D0%BE%D0%B4_(%D0%B1%D0%B8%D0%BE%D0%BB%D0%BE%D0%B3%D0%B8%D1%8F)" TargetMode="External"/><Relationship Id="rId7" Type="http://schemas.openxmlformats.org/officeDocument/2006/relationships/hyperlink" Target="https://ru.wikipedia.org/wiki/%D0%9A%D0%BE%D0%BB%D0%BE%D1%81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A6%D0%B2%D0%B5%D1%82%D0%BE%D0%BA" TargetMode="External"/><Relationship Id="rId5" Type="http://schemas.openxmlformats.org/officeDocument/2006/relationships/hyperlink" Target="https://ru.wikipedia.org/wiki/%D0%A2%D1%80%D0%B0%D0%B2%D1%8F%D0%BD%D0%B8%D1%81%D1%82%D1%8B%D0%B5_%D1%80%D0%B0%D1%81%D1%82%D0%B5%D0%BD%D0%B8%D1%8F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ru.wikipedia.org/wiki/%D0%9E%D0%B4%D0%BD%D0%BE%D0%BB%D0%B5%D1%82%D0%BD%D0%B8%D0%B5_%D1%80%D0%B0%D1%81%D1%82%D0%B5%D0%BD%D0%B8%D1%8F" TargetMode="External"/><Relationship Id="rId9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249" y="381000"/>
            <a:ext cx="8801101" cy="942975"/>
          </a:xfrm>
        </p:spPr>
        <p:txBody>
          <a:bodyPr/>
          <a:lstStyle/>
          <a:p>
            <a:r>
              <a:rPr lang="ru-RU" dirty="0"/>
              <a:t>Амарант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817" y="470750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err="1"/>
              <a:t>Амара́нт</a:t>
            </a:r>
            <a:r>
              <a:rPr lang="ru-RU" sz="2000" dirty="0"/>
              <a:t>, или </a:t>
            </a:r>
            <a:r>
              <a:rPr lang="ru-RU" sz="2000" b="1" dirty="0" err="1"/>
              <a:t>щири́ца</a:t>
            </a:r>
            <a:r>
              <a:rPr lang="ru-RU" sz="2000" dirty="0"/>
              <a:t> (</a:t>
            </a:r>
            <a:r>
              <a:rPr lang="ru-RU" sz="2000" dirty="0">
                <a:hlinkClick r:id="rId2" tooltip="Латинский язык"/>
              </a:rPr>
              <a:t>лат.</a:t>
            </a:r>
            <a:r>
              <a:rPr lang="ru-RU" sz="2000" dirty="0"/>
              <a:t> </a:t>
            </a:r>
            <a:r>
              <a:rPr lang="ru-RU" sz="2000" i="1" dirty="0" err="1"/>
              <a:t>Amaránthus</a:t>
            </a:r>
            <a:r>
              <a:rPr lang="ru-RU" sz="2000" dirty="0"/>
              <a:t>) — широко распространённый </a:t>
            </a:r>
            <a:r>
              <a:rPr lang="ru-RU" sz="2000" u="sng" dirty="0">
                <a:hlinkClick r:id="rId3" tooltip="Род (биология)"/>
              </a:rPr>
              <a:t>род</a:t>
            </a:r>
            <a:r>
              <a:rPr lang="ru-RU" sz="2000" dirty="0"/>
              <a:t> преимущественно </a:t>
            </a:r>
            <a:r>
              <a:rPr lang="ru-RU" sz="2000" dirty="0">
                <a:hlinkClick r:id="rId4" tooltip="Однолетние растения"/>
              </a:rPr>
              <a:t>однолетних</a:t>
            </a:r>
            <a:r>
              <a:rPr lang="ru-RU" sz="2000" dirty="0"/>
              <a:t> </a:t>
            </a:r>
            <a:r>
              <a:rPr lang="ru-RU" sz="2000" dirty="0" err="1">
                <a:hlinkClick r:id="rId5" tooltip="Травянистые растения"/>
              </a:rPr>
              <a:t>травянистых</a:t>
            </a:r>
            <a:r>
              <a:rPr lang="ru-RU" sz="2000" dirty="0" err="1"/>
              <a:t>растений</a:t>
            </a:r>
            <a:r>
              <a:rPr lang="ru-RU" sz="2000" dirty="0"/>
              <a:t> с мелкими </a:t>
            </a:r>
            <a:r>
              <a:rPr lang="ru-RU" sz="2000" dirty="0">
                <a:hlinkClick r:id="rId6" tooltip="Цветок"/>
              </a:rPr>
              <a:t>цветками</a:t>
            </a:r>
            <a:r>
              <a:rPr lang="ru-RU" sz="2000" dirty="0"/>
              <a:t>, собранными в густые </a:t>
            </a:r>
            <a:r>
              <a:rPr lang="ru-RU" sz="2000" dirty="0">
                <a:hlinkClick r:id="rId7" tooltip="Колос"/>
              </a:rPr>
              <a:t>колосовидно</a:t>
            </a:r>
            <a:r>
              <a:rPr lang="ru-RU" sz="2000" dirty="0"/>
              <a:t>-метельчатые </a:t>
            </a:r>
            <a:r>
              <a:rPr lang="ru-RU" sz="2000" dirty="0">
                <a:hlinkClick r:id="rId8" tooltip="Соцветие"/>
              </a:rPr>
              <a:t>соцветия</a:t>
            </a:r>
            <a:r>
              <a:rPr lang="ru-RU" sz="2000" dirty="0"/>
              <a:t>. </a:t>
            </a:r>
          </a:p>
          <a:p>
            <a:pPr algn="l"/>
            <a:r>
              <a:rPr lang="ru-RU" dirty="0"/>
              <a:t>	Родина-Южная Америка. Мы районируем у нас , в Северном Казахстане. Засеяно за два сезона 5 сортов, отобраны семена, в 25 году будет засеян наш амарант, отечественной селекции.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4" y="1241383"/>
            <a:ext cx="2126232" cy="30810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747383-36D3-4ED3-BB0B-4415149EF6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27" y="1241383"/>
            <a:ext cx="3065751" cy="31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0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463" y="155329"/>
            <a:ext cx="7077075" cy="635247"/>
          </a:xfrm>
        </p:spPr>
        <p:txBody>
          <a:bodyPr>
            <a:normAutofit/>
          </a:bodyPr>
          <a:lstStyle/>
          <a:p>
            <a:r>
              <a:rPr lang="ru-RU" sz="2000" b="1" dirty="0"/>
              <a:t>Подготовка, погрузка и транспортировка семян МТЗ-82, 2ПТС-4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" y="790575"/>
            <a:ext cx="4295128" cy="3133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1" y="790575"/>
            <a:ext cx="4911795" cy="3133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69FE6E-FC74-D25A-E33F-DD0A988F185E}"/>
              </a:ext>
            </a:extLst>
          </p:cNvPr>
          <p:cNvSpPr txBox="1"/>
          <p:nvPr/>
        </p:nvSpPr>
        <p:spPr>
          <a:xfrm>
            <a:off x="348422" y="47902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Агротребования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DC7C7-54A0-71DA-1502-592E06CAF592}"/>
              </a:ext>
            </a:extLst>
          </p:cNvPr>
          <p:cNvSpPr txBox="1"/>
          <p:nvPr/>
        </p:nvSpPr>
        <p:spPr>
          <a:xfrm>
            <a:off x="348422" y="52203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1,5 кг/га</a:t>
            </a:r>
          </a:p>
          <a:p>
            <a:r>
              <a:rPr lang="ru-RU" dirty="0"/>
              <a:t>Сроки проведения: 3-я декада мая</a:t>
            </a:r>
          </a:p>
        </p:txBody>
      </p:sp>
    </p:spTree>
    <p:extLst>
      <p:ext uri="{BB962C8B-B14F-4D97-AF65-F5344CB8AC3E}">
        <p14:creationId xmlns:p14="http://schemas.microsoft.com/office/powerpoint/2010/main" val="360328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03" y="217014"/>
            <a:ext cx="5129794" cy="482600"/>
          </a:xfrm>
        </p:spPr>
        <p:txBody>
          <a:bodyPr>
            <a:normAutofit/>
          </a:bodyPr>
          <a:lstStyle/>
          <a:p>
            <a:r>
              <a:rPr lang="ru-RU" sz="2000" b="1" dirty="0"/>
              <a:t>Посев на зерно МТЗ-82, СПУ-6;«Амазон» Д-60</a:t>
            </a:r>
          </a:p>
        </p:txBody>
      </p:sp>
      <p:pic>
        <p:nvPicPr>
          <p:cNvPr id="2050" name="Picture 2" descr="Каталог техники для посева, транспортировки и орошения в Ростове-на-Дону -  Бизон Юг">
            <a:extLst>
              <a:ext uri="{FF2B5EF4-FFF2-40B4-BE49-F238E27FC236}">
                <a16:creationId xmlns:a16="http://schemas.microsoft.com/office/drawing/2014/main" id="{3F4B8C5B-9D54-DFD8-89D4-5DDC42EB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781051"/>
            <a:ext cx="9210675" cy="38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F8D011-7777-09EB-3622-C07DD63BE1CF}"/>
              </a:ext>
            </a:extLst>
          </p:cNvPr>
          <p:cNvSpPr txBox="1"/>
          <p:nvPr/>
        </p:nvSpPr>
        <p:spPr>
          <a:xfrm>
            <a:off x="347662" y="49397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Агротребования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694C1-5C55-BFD6-B182-0B416B1A899A}"/>
              </a:ext>
            </a:extLst>
          </p:cNvPr>
          <p:cNvSpPr txBox="1"/>
          <p:nvPr/>
        </p:nvSpPr>
        <p:spPr>
          <a:xfrm>
            <a:off x="347662" y="52203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глубина1-2 см</a:t>
            </a:r>
          </a:p>
          <a:p>
            <a:r>
              <a:rPr lang="ru-RU" dirty="0"/>
              <a:t>Сроки проведения: 3-я декада мая</a:t>
            </a:r>
          </a:p>
        </p:txBody>
      </p:sp>
    </p:spTree>
    <p:extLst>
      <p:ext uri="{BB962C8B-B14F-4D97-AF65-F5344CB8AC3E}">
        <p14:creationId xmlns:p14="http://schemas.microsoft.com/office/powerpoint/2010/main" val="373562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662" y="162376"/>
            <a:ext cx="4638676" cy="7397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Боронование ранневесеннее</a:t>
            </a:r>
            <a:br>
              <a:rPr lang="ru-RU" sz="2000" b="1" dirty="0"/>
            </a:br>
            <a:r>
              <a:rPr lang="ru-RU" sz="2000" b="1" dirty="0"/>
              <a:t>ДТ-75, СП-11+БЗСС-1/0 (22шт)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3" y="1231413"/>
            <a:ext cx="4307143" cy="24833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902151"/>
            <a:ext cx="4307144" cy="3230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8F10E-F529-67C7-246D-E9D103A607D5}"/>
              </a:ext>
            </a:extLst>
          </p:cNvPr>
          <p:cNvSpPr txBox="1"/>
          <p:nvPr/>
        </p:nvSpPr>
        <p:spPr>
          <a:xfrm>
            <a:off x="647700" y="45339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Агротребования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7FB71-89CD-401B-E61A-497697123E78}"/>
              </a:ext>
            </a:extLst>
          </p:cNvPr>
          <p:cNvSpPr txBox="1"/>
          <p:nvPr/>
        </p:nvSpPr>
        <p:spPr>
          <a:xfrm>
            <a:off x="647700" y="5076089"/>
            <a:ext cx="6305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3-4 см</a:t>
            </a:r>
          </a:p>
          <a:p>
            <a:r>
              <a:rPr lang="ru-RU" dirty="0"/>
              <a:t>Сроки проведения: апрель</a:t>
            </a:r>
          </a:p>
        </p:txBody>
      </p:sp>
    </p:spTree>
    <p:extLst>
      <p:ext uri="{BB962C8B-B14F-4D97-AF65-F5344CB8AC3E}">
        <p14:creationId xmlns:p14="http://schemas.microsoft.com/office/powerpoint/2010/main" val="140381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124" y="212726"/>
            <a:ext cx="4857750" cy="463550"/>
          </a:xfrm>
        </p:spPr>
        <p:txBody>
          <a:bodyPr>
            <a:normAutofit/>
          </a:bodyPr>
          <a:lstStyle/>
          <a:p>
            <a:r>
              <a:rPr lang="ru-RU" sz="2000" b="1" dirty="0"/>
              <a:t>Прикатывание посева МТЗ-82, СП-16 + КВГ</a:t>
            </a:r>
          </a:p>
        </p:txBody>
      </p:sp>
      <p:pic>
        <p:nvPicPr>
          <p:cNvPr id="1028" name="Picture 4" descr="Прикатывание почвы: для чего прикатывают посевы, кольчатые и гладкие катки,  основная цель прикатывания после посева. Что это такое? Сроки">
            <a:extLst>
              <a:ext uri="{FF2B5EF4-FFF2-40B4-BE49-F238E27FC236}">
                <a16:creationId xmlns:a16="http://schemas.microsoft.com/office/drawing/2014/main" id="{46CA1F3C-C031-C9F3-C961-236F2DA4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5" y="676276"/>
            <a:ext cx="7665243" cy="491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6034EE-F795-4DC7-4A27-542F34A7094B}"/>
              </a:ext>
            </a:extLst>
          </p:cNvPr>
          <p:cNvSpPr txBox="1"/>
          <p:nvPr/>
        </p:nvSpPr>
        <p:spPr>
          <a:xfrm>
            <a:off x="992981" y="56806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Агротребования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9BC13-6BFA-E3AB-596E-366E2ADFCD80}"/>
              </a:ext>
            </a:extLst>
          </p:cNvPr>
          <p:cNvSpPr txBox="1"/>
          <p:nvPr/>
        </p:nvSpPr>
        <p:spPr>
          <a:xfrm>
            <a:off x="992981" y="60145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Сроки проведения: 3-я декада мая</a:t>
            </a:r>
          </a:p>
        </p:txBody>
      </p:sp>
    </p:spTree>
    <p:extLst>
      <p:ext uri="{BB962C8B-B14F-4D97-AF65-F5344CB8AC3E}">
        <p14:creationId xmlns:p14="http://schemas.microsoft.com/office/powerpoint/2010/main" val="39946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98689"/>
            <a:ext cx="6858000" cy="511175"/>
          </a:xfrm>
        </p:spPr>
        <p:txBody>
          <a:bodyPr>
            <a:normAutofit/>
          </a:bodyPr>
          <a:lstStyle/>
          <a:p>
            <a:r>
              <a:rPr lang="ru-RU" sz="2000" b="1" dirty="0"/>
              <a:t>Культивация после появления сорняков ВТ-150, КШУ-8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2" y="1172728"/>
            <a:ext cx="4944658" cy="38815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162083"/>
            <a:ext cx="4432563" cy="2836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1658C-6CE1-4E98-FDD7-A7B8BEA0D730}"/>
              </a:ext>
            </a:extLst>
          </p:cNvPr>
          <p:cNvSpPr txBox="1"/>
          <p:nvPr/>
        </p:nvSpPr>
        <p:spPr>
          <a:xfrm>
            <a:off x="332192" y="52175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Агротребования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62111-751F-B0CC-0E2F-B0420D1695A7}"/>
              </a:ext>
            </a:extLst>
          </p:cNvPr>
          <p:cNvSpPr txBox="1"/>
          <p:nvPr/>
        </p:nvSpPr>
        <p:spPr>
          <a:xfrm>
            <a:off x="332192" y="5695917"/>
            <a:ext cx="6257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6-8 см</a:t>
            </a:r>
          </a:p>
          <a:p>
            <a:r>
              <a:rPr lang="ru-RU" dirty="0"/>
              <a:t>Сроки проведения: конец апреля</a:t>
            </a:r>
          </a:p>
        </p:txBody>
      </p:sp>
    </p:spTree>
    <p:extLst>
      <p:ext uri="{BB962C8B-B14F-4D97-AF65-F5344CB8AC3E}">
        <p14:creationId xmlns:p14="http://schemas.microsoft.com/office/powerpoint/2010/main" val="189296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3" y="127001"/>
            <a:ext cx="9248775" cy="454025"/>
          </a:xfrm>
        </p:spPr>
        <p:txBody>
          <a:bodyPr>
            <a:normAutofit/>
          </a:bodyPr>
          <a:lstStyle/>
          <a:p>
            <a:r>
              <a:rPr lang="ru-RU" sz="2000" dirty="0"/>
              <a:t>Междурядная обработка с подкормкой азотными удобрениями МТЗ-82, УСМК-5,4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078469"/>
            <a:ext cx="4924426" cy="35928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6" y="772183"/>
            <a:ext cx="4635461" cy="3514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23CC9-3124-4AC6-850C-8E321B0E2038}"/>
              </a:ext>
            </a:extLst>
          </p:cNvPr>
          <p:cNvSpPr txBox="1"/>
          <p:nvPr/>
        </p:nvSpPr>
        <p:spPr>
          <a:xfrm>
            <a:off x="247652" y="50701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Агротребования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BE9BD-C2BE-CA7D-98F6-30F187541FC9}"/>
              </a:ext>
            </a:extLst>
          </p:cNvPr>
          <p:cNvSpPr txBox="1"/>
          <p:nvPr/>
        </p:nvSpPr>
        <p:spPr>
          <a:xfrm>
            <a:off x="247650" y="54394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Глубина 5-6см</a:t>
            </a:r>
          </a:p>
          <a:p>
            <a:r>
              <a:rPr lang="ru-RU" dirty="0"/>
              <a:t>Сроки проведения: июнь</a:t>
            </a:r>
          </a:p>
        </p:txBody>
      </p:sp>
    </p:spTree>
    <p:extLst>
      <p:ext uri="{BB962C8B-B14F-4D97-AF65-F5344CB8AC3E}">
        <p14:creationId xmlns:p14="http://schemas.microsoft.com/office/powerpoint/2010/main" val="168991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0" y="541657"/>
            <a:ext cx="3733800" cy="387350"/>
          </a:xfrm>
        </p:spPr>
        <p:txBody>
          <a:bodyPr>
            <a:normAutofit/>
          </a:bodyPr>
          <a:lstStyle/>
          <a:p>
            <a:r>
              <a:rPr lang="ru-RU" sz="2000" b="1" dirty="0"/>
              <a:t>Посев на корм МТЗ-82, ССТ-12Б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95918"/>
            <a:ext cx="5000625" cy="3328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6" y="1545019"/>
            <a:ext cx="4002774" cy="2920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04A10-EFC4-793D-DE4D-BE4EA2A18ECE}"/>
              </a:ext>
            </a:extLst>
          </p:cNvPr>
          <p:cNvSpPr txBox="1"/>
          <p:nvPr/>
        </p:nvSpPr>
        <p:spPr>
          <a:xfrm>
            <a:off x="800100" y="51320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Агротребования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4DAC9-26B0-115E-D9BB-B4177E469F7E}"/>
              </a:ext>
            </a:extLst>
          </p:cNvPr>
          <p:cNvSpPr txBox="1"/>
          <p:nvPr/>
        </p:nvSpPr>
        <p:spPr>
          <a:xfrm>
            <a:off x="800100" y="552535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Глубина 1-2 см</a:t>
            </a:r>
          </a:p>
          <a:p>
            <a:r>
              <a:rPr lang="ru-RU" dirty="0"/>
              <a:t>Сроки проведения: 3-я декада мая</a:t>
            </a:r>
          </a:p>
        </p:txBody>
      </p:sp>
    </p:spTree>
    <p:extLst>
      <p:ext uri="{BB962C8B-B14F-4D97-AF65-F5344CB8AC3E}">
        <p14:creationId xmlns:p14="http://schemas.microsoft.com/office/powerpoint/2010/main" val="410293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152" y="346075"/>
            <a:ext cx="3048000" cy="596900"/>
          </a:xfrm>
        </p:spPr>
        <p:txBody>
          <a:bodyPr>
            <a:normAutofit/>
          </a:bodyPr>
          <a:lstStyle/>
          <a:p>
            <a:r>
              <a:rPr lang="ru-RU" sz="2000" b="1" dirty="0"/>
              <a:t>Уборка амаранта на зерно</a:t>
            </a:r>
          </a:p>
        </p:txBody>
      </p:sp>
      <p:pic>
        <p:nvPicPr>
          <p:cNvPr id="3074" name="Picture 2" descr="Как выращивать амарант">
            <a:extLst>
              <a:ext uri="{FF2B5EF4-FFF2-40B4-BE49-F238E27FC236}">
                <a16:creationId xmlns:a16="http://schemas.microsoft.com/office/drawing/2014/main" id="{EF387448-C590-0BD1-CF64-7100C80B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8" y="1469172"/>
            <a:ext cx="4161700" cy="3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марант - виды, уход, размножение, применение, интересные факты">
            <a:extLst>
              <a:ext uri="{FF2B5EF4-FFF2-40B4-BE49-F238E27FC236}">
                <a16:creationId xmlns:a16="http://schemas.microsoft.com/office/drawing/2014/main" id="{E85467B6-F31B-BA78-BB53-0D437C15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2" y="1469171"/>
            <a:ext cx="5043486" cy="3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35C293D-52F0-9773-6167-DAE4609967CD}"/>
              </a:ext>
            </a:extLst>
          </p:cNvPr>
          <p:cNvSpPr txBox="1">
            <a:spLocks/>
          </p:cNvSpPr>
          <p:nvPr/>
        </p:nvSpPr>
        <p:spPr>
          <a:xfrm>
            <a:off x="1243012" y="1022350"/>
            <a:ext cx="3048000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Комбайном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7B52939-CD67-5AA6-DC53-4E9468AAB929}"/>
              </a:ext>
            </a:extLst>
          </p:cNvPr>
          <p:cNvSpPr txBox="1">
            <a:spLocks/>
          </p:cNvSpPr>
          <p:nvPr/>
        </p:nvSpPr>
        <p:spPr>
          <a:xfrm>
            <a:off x="6762750" y="1022350"/>
            <a:ext cx="2776537" cy="59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/>
              <a:t>Ручная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FA65A-65F8-1F8A-9E94-5BD8CB7CFCA1}"/>
              </a:ext>
            </a:extLst>
          </p:cNvPr>
          <p:cNvSpPr txBox="1"/>
          <p:nvPr/>
        </p:nvSpPr>
        <p:spPr>
          <a:xfrm>
            <a:off x="361958" y="4978571"/>
            <a:ext cx="4810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Агротребования</a:t>
            </a:r>
            <a:endParaRPr lang="ru-RU" dirty="0"/>
          </a:p>
          <a:p>
            <a:r>
              <a:rPr lang="ru-RU" dirty="0"/>
              <a:t>Жатка поднимается на высоту стебля до колосьев, устанавливается рапсовый стол</a:t>
            </a:r>
          </a:p>
          <a:p>
            <a:r>
              <a:rPr lang="ru-RU" dirty="0"/>
              <a:t>Сроки проведения: сентябрь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25DB2-E684-D540-07AB-260FF8439089}"/>
              </a:ext>
            </a:extLst>
          </p:cNvPr>
          <p:cNvSpPr txBox="1"/>
          <p:nvPr/>
        </p:nvSpPr>
        <p:spPr>
          <a:xfrm>
            <a:off x="4629152" y="4978570"/>
            <a:ext cx="4810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Агротребования</a:t>
            </a:r>
            <a:endParaRPr lang="ru-RU" dirty="0"/>
          </a:p>
          <a:p>
            <a:r>
              <a:rPr lang="ru-RU" dirty="0"/>
              <a:t>Срезаются колосья</a:t>
            </a:r>
          </a:p>
          <a:p>
            <a:r>
              <a:rPr lang="ru-RU" dirty="0"/>
              <a:t>Сроки проведения: сентябрь</a:t>
            </a:r>
          </a:p>
        </p:txBody>
      </p:sp>
    </p:spTree>
    <p:extLst>
      <p:ext uri="{BB962C8B-B14F-4D97-AF65-F5344CB8AC3E}">
        <p14:creationId xmlns:p14="http://schemas.microsoft.com/office/powerpoint/2010/main" val="266617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5DF02-5839-FB41-FBD2-3AD022EA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98477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kk-KZ" sz="4400" dirty="0">
                <a:solidFill>
                  <a:srgbClr val="333333"/>
                </a:solidFill>
                <a:effectLst/>
                <a:latin typeface="Calibri Light (Заголовки"/>
                <a:ea typeface="DengXian" panose="02010600030101010101" pitchFamily="2" charset="-122"/>
              </a:rPr>
              <a:t> Крупные компании – потребители амарантового масла в мире</a:t>
            </a:r>
            <a:endParaRPr lang="kk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324C65-3E2A-2298-B4F4-4F6A6DB79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247899"/>
            <a:ext cx="8543925" cy="3929063"/>
          </a:xfrm>
        </p:spPr>
        <p:txBody>
          <a:bodyPr>
            <a:normAutofit/>
          </a:bodyPr>
          <a:lstStyle/>
          <a:p>
            <a:r>
              <a:rPr lang="kk-KZ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Самый крупный потребитель Амарантового масла в мире – это Южноамериканские страны. (35%)</a:t>
            </a:r>
          </a:p>
          <a:p>
            <a:r>
              <a:rPr lang="kk-KZ" sz="2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Чешская</a:t>
            </a:r>
            <a:r>
              <a:rPr lang="kk-KZ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kk-KZ" sz="2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компании</a:t>
            </a:r>
            <a:r>
              <a:rPr lang="kk-KZ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kk-KZ" sz="2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Ryor</a:t>
            </a:r>
            <a:r>
              <a:rPr lang="kk-KZ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kk-KZ" sz="2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амарантовое</a:t>
            </a:r>
            <a:r>
              <a:rPr lang="kk-KZ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kk-KZ" sz="2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масло</a:t>
            </a:r>
            <a:r>
              <a:rPr lang="kk-KZ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(7,71$/150ml), </a:t>
            </a:r>
          </a:p>
          <a:p>
            <a:r>
              <a:rPr lang="kk-KZ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Компания CEDERROT (Польша</a:t>
            </a:r>
            <a:r>
              <a:rPr lang="kk-KZ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) </a:t>
            </a:r>
            <a:endParaRPr lang="en-US" sz="24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r>
              <a:rPr lang="kk-KZ" sz="240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«Эйвон </a:t>
            </a:r>
            <a:r>
              <a:rPr lang="kk-KZ" sz="240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Продактс</a:t>
            </a:r>
            <a:r>
              <a:rPr lang="kk-KZ" sz="240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240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Бразилия</a:t>
            </a:r>
          </a:p>
          <a:p>
            <a:r>
              <a:rPr lang="kk-KZ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Rausch</a:t>
            </a:r>
            <a:r>
              <a:rPr lang="kk-KZ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kk-KZ" sz="2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kk-KZ" sz="24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Швецария</a:t>
            </a:r>
            <a:endParaRPr lang="kk-KZ" sz="2400" dirty="0">
              <a:solidFill>
                <a:srgbClr val="333333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kk-KZ" sz="2400" dirty="0" err="1">
                <a:solidFill>
                  <a:srgbClr val="333333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Частный</a:t>
            </a:r>
            <a:r>
              <a:rPr lang="kk-KZ" sz="2400" dirty="0">
                <a:solidFill>
                  <a:srgbClr val="333333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kk-KZ" sz="2400" dirty="0" err="1">
                <a:solidFill>
                  <a:srgbClr val="333333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предприниматель</a:t>
            </a:r>
            <a:r>
              <a:rPr lang="kk-KZ" sz="2400" dirty="0">
                <a:solidFill>
                  <a:srgbClr val="333333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в </a:t>
            </a:r>
            <a:r>
              <a:rPr lang="kk-KZ" sz="2400" dirty="0" err="1">
                <a:solidFill>
                  <a:srgbClr val="333333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Азиятско-тихоокеанском</a:t>
            </a:r>
            <a:r>
              <a:rPr lang="kk-KZ" sz="2400" dirty="0">
                <a:solidFill>
                  <a:srgbClr val="333333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kk-KZ" sz="2400" dirty="0" err="1">
                <a:solidFill>
                  <a:srgbClr val="333333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регионе</a:t>
            </a:r>
            <a:r>
              <a:rPr lang="kk-KZ" sz="2400" dirty="0">
                <a:solidFill>
                  <a:srgbClr val="333333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(</a:t>
            </a:r>
            <a:r>
              <a:rPr lang="kk-KZ" sz="2400" dirty="0" err="1">
                <a:solidFill>
                  <a:srgbClr val="333333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Южная</a:t>
            </a:r>
            <a:r>
              <a:rPr lang="kk-KZ" sz="2400" dirty="0">
                <a:solidFill>
                  <a:srgbClr val="333333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Корея)</a:t>
            </a:r>
            <a:endParaRPr lang="kk-K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67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D23A-3D7A-BA54-817A-677D7271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2072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Проведенные научные исследования</a:t>
            </a:r>
            <a:endParaRPr lang="kk-KZ" sz="2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2281B6F-F4E7-B9A2-D9D8-E603D351B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1AA6DA8-7BF6-0874-6465-A835489CC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549400"/>
            <a:ext cx="854392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Результаты лабораторных исследований </a:t>
            </a:r>
          </a:p>
          <a:p>
            <a:pPr marL="0" indent="0" algn="ctr">
              <a:buNone/>
            </a:pPr>
            <a:r>
              <a:rPr lang="ru-RU" dirty="0"/>
              <a:t>амаранта на корм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kk-KZ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C95605A-E010-F193-4FDF-A15AE7774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99040"/>
              </p:ext>
            </p:extLst>
          </p:nvPr>
        </p:nvGraphicFramePr>
        <p:xfrm>
          <a:off x="867544" y="3083878"/>
          <a:ext cx="8170911" cy="1580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381">
                  <a:extLst>
                    <a:ext uri="{9D8B030D-6E8A-4147-A177-3AD203B41FA5}">
                      <a16:colId xmlns:a16="http://schemas.microsoft.com/office/drawing/2014/main" val="425137775"/>
                    </a:ext>
                  </a:extLst>
                </a:gridCol>
                <a:gridCol w="1361381">
                  <a:extLst>
                    <a:ext uri="{9D8B030D-6E8A-4147-A177-3AD203B41FA5}">
                      <a16:colId xmlns:a16="http://schemas.microsoft.com/office/drawing/2014/main" val="2845860974"/>
                    </a:ext>
                  </a:extLst>
                </a:gridCol>
                <a:gridCol w="1361381">
                  <a:extLst>
                    <a:ext uri="{9D8B030D-6E8A-4147-A177-3AD203B41FA5}">
                      <a16:colId xmlns:a16="http://schemas.microsoft.com/office/drawing/2014/main" val="2277282005"/>
                    </a:ext>
                  </a:extLst>
                </a:gridCol>
                <a:gridCol w="1362256">
                  <a:extLst>
                    <a:ext uri="{9D8B030D-6E8A-4147-A177-3AD203B41FA5}">
                      <a16:colId xmlns:a16="http://schemas.microsoft.com/office/drawing/2014/main" val="1348477378"/>
                    </a:ext>
                  </a:extLst>
                </a:gridCol>
                <a:gridCol w="1362256">
                  <a:extLst>
                    <a:ext uri="{9D8B030D-6E8A-4147-A177-3AD203B41FA5}">
                      <a16:colId xmlns:a16="http://schemas.microsoft.com/office/drawing/2014/main" val="4212153792"/>
                    </a:ext>
                  </a:extLst>
                </a:gridCol>
                <a:gridCol w="1362256">
                  <a:extLst>
                    <a:ext uri="{9D8B030D-6E8A-4147-A177-3AD203B41FA5}">
                      <a16:colId xmlns:a16="http://schemas.microsoft.com/office/drawing/2014/main" val="672707893"/>
                    </a:ext>
                  </a:extLst>
                </a:gridCol>
              </a:tblGrid>
              <a:tr h="697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Сухое вещество, %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Сырой протеин, %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Сырая клетчатка, %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Сырой жир, %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Сырая зола, %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007735"/>
                  </a:ext>
                </a:extLst>
              </a:tr>
              <a:tr h="340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Листья амаранта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20,27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22,81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23,16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3,89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063626"/>
                  </a:ext>
                </a:extLst>
              </a:tr>
              <a:tr h="340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Корни амаранта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28,68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10,75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38,96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lang="kk-K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2,54</a:t>
                      </a:r>
                      <a:endParaRPr lang="kk-K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6070246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24BA177E-005C-BFB0-B766-AE199220B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2" y="285527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3474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Обработка почвы</a:t>
            </a:r>
            <a:br>
              <a:rPr lang="ru-RU" dirty="0"/>
            </a:br>
            <a:r>
              <a:rPr lang="ru-RU" dirty="0"/>
              <a:t>перед посевом амаранта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/>
            <a:r>
              <a:rPr lang="ru-RU" dirty="0"/>
              <a:t>Основные требования: глубокая основная обработка почвы, качественная предпосевная разделка почвы, тщательная очистка полей от сорняков.</a:t>
            </a:r>
          </a:p>
          <a:p>
            <a:pPr algn="just" fontAlgn="base"/>
            <a:r>
              <a:rPr lang="ru-RU" dirty="0"/>
              <a:t>Осенняя обработка почвы начинается с разу после уборки предшественника и проводится по тип у пол у пара. Обязательным является ранний подъём зяби, проведение двух осенних и двух-трёх весенних культиваций, что позволяет в значительной степени очистить поля от сорняков. Главные технологические задачи на завершающем этапе подготовки к посеву амаранта: выравнивание, заделка удобрений и обеспечение рыхлой мелкозернистой структуры почвы. Пере д посевом почва выравнивается, боронуется и прикатывается, чаще лёгкими катками. Марку катков выбирают, в зависимости от состояния верхнего слоя почвы.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64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E78D9-47FF-A66B-07A0-990AE2B5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6834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Анализ крупы амаранта</a:t>
            </a: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96F52C-B87F-0C90-DB29-DA7483EE8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254144"/>
            <a:ext cx="3986213" cy="55978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7E6B31-38FB-BE17-A66F-F55F5E45A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6" y="1254145"/>
            <a:ext cx="4103517" cy="5603856"/>
          </a:xfrm>
          <a:prstGeom prst="rect">
            <a:avLst/>
          </a:prstGeom>
        </p:spPr>
      </p:pic>
      <p:sp>
        <p:nvSpPr>
          <p:cNvPr id="9" name="Выноска: линия с границей и чертой 8">
            <a:extLst>
              <a:ext uri="{FF2B5EF4-FFF2-40B4-BE49-F238E27FC236}">
                <a16:creationId xmlns:a16="http://schemas.microsoft.com/office/drawing/2014/main" id="{43B40A5E-6AFE-FF25-2070-8711C83BBB5A}"/>
              </a:ext>
            </a:extLst>
          </p:cNvPr>
          <p:cNvSpPr/>
          <p:nvPr/>
        </p:nvSpPr>
        <p:spPr>
          <a:xfrm>
            <a:off x="5754859" y="3648075"/>
            <a:ext cx="3470104" cy="2336673"/>
          </a:xfrm>
          <a:prstGeom prst="accentBorderCallout1">
            <a:avLst>
              <a:gd name="adj1" fmla="val 18750"/>
              <a:gd name="adj2" fmla="val -8333"/>
              <a:gd name="adj3" fmla="val 30635"/>
              <a:gd name="adj4" fmla="val -369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/>
                </a:solidFill>
              </a:rPr>
              <a:t>Высокий показатели белка, жира, углеводов</a:t>
            </a:r>
          </a:p>
          <a:p>
            <a:endParaRPr lang="ru-RU" sz="2000" dirty="0">
              <a:solidFill>
                <a:schemeClr val="accent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/>
                </a:solidFill>
              </a:rPr>
              <a:t>Богатый состав аминокислот и минеральных элементов</a:t>
            </a:r>
            <a:endParaRPr lang="ru-KZ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6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E78D9-47FF-A66B-07A0-990AE2B5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6834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Анализ крупы амаранта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571201-E13C-C79F-F835-6475AA218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1019174"/>
            <a:ext cx="4635517" cy="5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4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2E05F-2A46-E690-4B94-583619A0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801874"/>
          </a:xfrm>
        </p:spPr>
        <p:txBody>
          <a:bodyPr/>
          <a:lstStyle/>
          <a:p>
            <a:pPr algn="ctr"/>
            <a:r>
              <a:rPr lang="ru-RU" dirty="0"/>
              <a:t>Анализ крупы амаранта</a:t>
            </a:r>
            <a:endParaRPr lang="ru-KZ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BBC998-F52F-836F-9CDC-CEFC940433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3"/>
          <a:stretch/>
        </p:blipFill>
        <p:spPr>
          <a:xfrm>
            <a:off x="5475972" y="1459801"/>
            <a:ext cx="3748991" cy="292417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1077EDC-010B-D9E3-5046-472779FDAF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4" y="1167001"/>
            <a:ext cx="4016506" cy="5520727"/>
          </a:xfrm>
        </p:spPr>
      </p:pic>
      <p:sp>
        <p:nvSpPr>
          <p:cNvPr id="10" name="Выноска: линия с границей и чертой 9">
            <a:extLst>
              <a:ext uri="{FF2B5EF4-FFF2-40B4-BE49-F238E27FC236}">
                <a16:creationId xmlns:a16="http://schemas.microsoft.com/office/drawing/2014/main" id="{EF0C81A6-7DF2-68B3-BDCC-8545FDE7B23C}"/>
              </a:ext>
            </a:extLst>
          </p:cNvPr>
          <p:cNvSpPr/>
          <p:nvPr/>
        </p:nvSpPr>
        <p:spPr>
          <a:xfrm>
            <a:off x="5686425" y="4524375"/>
            <a:ext cx="3538538" cy="1638300"/>
          </a:xfrm>
          <a:prstGeom prst="accentBorderCallout1">
            <a:avLst>
              <a:gd name="adj1" fmla="val 18750"/>
              <a:gd name="adj2" fmla="val -8333"/>
              <a:gd name="adj3" fmla="val 86023"/>
              <a:gd name="adj4" fmla="val -308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Токсичные элементы</a:t>
            </a:r>
          </a:p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ОТСУТСТВУЮТ</a:t>
            </a:r>
            <a:endParaRPr lang="ru-KZ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72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EA8AC-8318-C4CF-89F1-D2B38FD2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661072" cy="80962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 на международных конференциях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742857A-667E-4E20-0629-348F5BF13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83" y="342379"/>
            <a:ext cx="4310785" cy="60488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7567B4D-BA98-5B7C-0DC0-DD437C4AD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732" y="1485900"/>
            <a:ext cx="3730668" cy="48117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Переяславль. Украина. «Особенности выращивания амаранта».</a:t>
            </a:r>
          </a:p>
          <a:p>
            <a:pPr algn="just"/>
            <a:r>
              <a:rPr lang="ru-RU" dirty="0"/>
              <a:t>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Докладывали на </a:t>
            </a:r>
            <a:r>
              <a:rPr lang="ru-RU" sz="16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еждународной </a:t>
            </a:r>
            <a:r>
              <a:rPr lang="kk-KZ" sz="16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научно-практической</a:t>
            </a:r>
            <a:r>
              <a:rPr lang="kk-KZ" sz="1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kk-KZ" sz="16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конференции</a:t>
            </a:r>
            <a:r>
              <a:rPr lang="kk-KZ" sz="1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в г. Иркутск «</a:t>
            </a:r>
            <a:r>
              <a:rPr lang="kk-KZ" sz="16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Селекция </a:t>
            </a:r>
            <a:r>
              <a:rPr lang="kk-KZ" sz="1600" i="1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сельскохозяйственных</a:t>
            </a:r>
            <a:r>
              <a:rPr lang="kk-KZ" sz="16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kk-KZ" sz="1600" i="1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растений</a:t>
            </a:r>
            <a:r>
              <a:rPr lang="kk-KZ" sz="16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kk-KZ" sz="1600" i="1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совершенствование</a:t>
            </a:r>
            <a:r>
              <a:rPr lang="kk-KZ" sz="16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kk-KZ" sz="1600" i="1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технологии</a:t>
            </a:r>
            <a:r>
              <a:rPr lang="kk-KZ" sz="16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kk-KZ" sz="1600" i="1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их</a:t>
            </a:r>
            <a:r>
              <a:rPr lang="kk-KZ" sz="16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kk-KZ" sz="1600" i="1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возделывания</a:t>
            </a:r>
            <a:r>
              <a:rPr lang="kk-KZ" sz="1600" i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» </a:t>
            </a:r>
            <a:r>
              <a:rPr lang="kk-KZ" sz="1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27 </a:t>
            </a:r>
            <a:r>
              <a:rPr lang="kk-KZ" sz="16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февраля</a:t>
            </a:r>
            <a:r>
              <a:rPr lang="kk-KZ" sz="1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2024 </a:t>
            </a:r>
            <a:r>
              <a:rPr lang="kk-KZ" sz="16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года</a:t>
            </a:r>
            <a:r>
              <a:rPr lang="kk-KZ" sz="1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Иркутск, 2024 г. О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« </a:t>
            </a:r>
            <a:r>
              <a:rPr lang="kk-KZ" sz="1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Перспективах выращивания амаранта в условиях Центрального Казахстана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ru-RU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П</a:t>
            </a:r>
            <a:r>
              <a:rPr lang="kk-KZ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риня</a:t>
            </a:r>
            <a:r>
              <a:rPr lang="ru-RU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ли </a:t>
            </a:r>
            <a:r>
              <a:rPr lang="kk-KZ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kk-KZ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участие</a:t>
            </a:r>
            <a:r>
              <a:rPr lang="kk-KZ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kk-KZ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работе</a:t>
            </a:r>
            <a:r>
              <a:rPr lang="kk-KZ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XI </a:t>
            </a:r>
            <a:r>
              <a:rPr lang="kk-KZ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Международной</a:t>
            </a:r>
            <a:r>
              <a:rPr lang="kk-KZ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kk-KZ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научно-технической</a:t>
            </a:r>
            <a:r>
              <a:rPr lang="kk-KZ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kk-KZ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конференции</a:t>
            </a:r>
            <a:r>
              <a:rPr lang="ru-RU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kk-KZ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Воронежск</a:t>
            </a:r>
            <a:r>
              <a:rPr lang="ru-RU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ого </a:t>
            </a:r>
            <a:r>
              <a:rPr lang="kk-KZ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государственн</a:t>
            </a:r>
            <a:r>
              <a:rPr lang="ru-RU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ого</a:t>
            </a:r>
            <a:r>
              <a:rPr lang="kk-KZ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университет</a:t>
            </a:r>
            <a:r>
              <a:rPr lang="ru-RU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а</a:t>
            </a:r>
            <a:r>
              <a:rPr lang="kk-KZ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инженерных технологий </a:t>
            </a:r>
            <a:r>
              <a:rPr lang="kk-KZ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«Новое в технологии и технике функциональных продуктов питания на основе медико-биологических воззрений»</a:t>
            </a:r>
          </a:p>
          <a:p>
            <a:endParaRPr lang="kk-KZ" kern="100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kk-KZ" kern="100" dirty="0">
                <a:solidFill>
                  <a:srgbClr val="0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Ниже идущая таблица из доклада в Воронеже.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14819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72D5F-5DF6-FBDB-2E08-AD0FF1AD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488952"/>
            <a:ext cx="8543925" cy="9853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Сводная таблица пищевой ценности и калорийности круп</a:t>
            </a:r>
            <a:endParaRPr lang="ru-KZ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AFC8DE-9C8F-8067-298E-C5C78101E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876534"/>
              </p:ext>
            </p:extLst>
          </p:nvPr>
        </p:nvGraphicFramePr>
        <p:xfrm>
          <a:off x="1095375" y="1985596"/>
          <a:ext cx="7934325" cy="3742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216">
                  <a:extLst>
                    <a:ext uri="{9D8B030D-6E8A-4147-A177-3AD203B41FA5}">
                      <a16:colId xmlns:a16="http://schemas.microsoft.com/office/drawing/2014/main" val="273400092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1319777156"/>
                    </a:ext>
                  </a:extLst>
                </a:gridCol>
                <a:gridCol w="1086391">
                  <a:extLst>
                    <a:ext uri="{9D8B030D-6E8A-4147-A177-3AD203B41FA5}">
                      <a16:colId xmlns:a16="http://schemas.microsoft.com/office/drawing/2014/main" val="901334961"/>
                    </a:ext>
                  </a:extLst>
                </a:gridCol>
                <a:gridCol w="1253752">
                  <a:extLst>
                    <a:ext uri="{9D8B030D-6E8A-4147-A177-3AD203B41FA5}">
                      <a16:colId xmlns:a16="http://schemas.microsoft.com/office/drawing/2014/main" val="2935808106"/>
                    </a:ext>
                  </a:extLst>
                </a:gridCol>
                <a:gridCol w="1424335">
                  <a:extLst>
                    <a:ext uri="{9D8B030D-6E8A-4147-A177-3AD203B41FA5}">
                      <a16:colId xmlns:a16="http://schemas.microsoft.com/office/drawing/2014/main" val="2158290329"/>
                    </a:ext>
                  </a:extLst>
                </a:gridCol>
                <a:gridCol w="1205622">
                  <a:extLst>
                    <a:ext uri="{9D8B030D-6E8A-4147-A177-3AD203B41FA5}">
                      <a16:colId xmlns:a16="http://schemas.microsoft.com/office/drawing/2014/main" val="3362751575"/>
                    </a:ext>
                  </a:extLst>
                </a:gridCol>
              </a:tblGrid>
              <a:tr h="555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kern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Белки, г.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Жиры, г.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Углеводы, г.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Клетчатка, г.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 err="1">
                          <a:effectLst/>
                        </a:rPr>
                        <a:t>кКал</a:t>
                      </a:r>
                      <a:r>
                        <a:rPr lang="ru-RU" sz="1400" kern="0" dirty="0">
                          <a:effectLst/>
                        </a:rPr>
                        <a:t>/100г.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2431342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 Пшеничная крупа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11.2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2.0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75.2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9.5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342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8597452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 Манная крупа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14.1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1.6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69.7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0.3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369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490275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 Белый рис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7.0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1.0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74.0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3.0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360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972745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 Гречневая крупа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12.6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3.3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57.1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11.3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346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7613793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 Овсяная крупа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12.3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6.1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59.5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8.0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389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0471464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 Кукурузная крупа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8.3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1.2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71.0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4.8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368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232039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 Пшено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11.0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4.2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72.9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8.5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378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50768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 Ячневая крупа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10.0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1.3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65.4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8.1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354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0785293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 Перловая крупа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9.3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1.1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66.9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</a:rPr>
                        <a:t>7.8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352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7009432"/>
                  </a:ext>
                </a:extLst>
              </a:tr>
              <a:tr h="590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effectLst/>
                        </a:rPr>
                        <a:t> Амарантовая крупа</a:t>
                      </a:r>
                      <a:endParaRPr lang="ru-KZ" sz="16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>
                          <a:effectLst/>
                        </a:rPr>
                        <a:t>17,97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>
                          <a:effectLst/>
                        </a:rPr>
                        <a:t>8,30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>
                          <a:effectLst/>
                        </a:rPr>
                        <a:t>67,68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>
                          <a:effectLst/>
                        </a:rPr>
                        <a:t>5,15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0" dirty="0">
                          <a:effectLst/>
                        </a:rPr>
                        <a:t>400,38</a:t>
                      </a:r>
                      <a:endParaRPr lang="ru-KZ" sz="1600" b="1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0774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605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2018A-726C-835D-87D9-D9CDCE95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546102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Сравнительный анализ кормовых ценностей злаков</a:t>
            </a:r>
            <a:endParaRPr lang="ru-KZ" sz="3600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4C50DA9-2D97-29D2-916E-9D368043C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35528"/>
              </p:ext>
            </p:extLst>
          </p:nvPr>
        </p:nvGraphicFramePr>
        <p:xfrm>
          <a:off x="1133475" y="2352674"/>
          <a:ext cx="7781925" cy="3343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995">
                  <a:extLst>
                    <a:ext uri="{9D8B030D-6E8A-4147-A177-3AD203B41FA5}">
                      <a16:colId xmlns:a16="http://schemas.microsoft.com/office/drawing/2014/main" val="4026016364"/>
                    </a:ext>
                  </a:extLst>
                </a:gridCol>
                <a:gridCol w="726496">
                  <a:extLst>
                    <a:ext uri="{9D8B030D-6E8A-4147-A177-3AD203B41FA5}">
                      <a16:colId xmlns:a16="http://schemas.microsoft.com/office/drawing/2014/main" val="2776770825"/>
                    </a:ext>
                  </a:extLst>
                </a:gridCol>
                <a:gridCol w="1045948">
                  <a:extLst>
                    <a:ext uri="{9D8B030D-6E8A-4147-A177-3AD203B41FA5}">
                      <a16:colId xmlns:a16="http://schemas.microsoft.com/office/drawing/2014/main" val="4098291049"/>
                    </a:ext>
                  </a:extLst>
                </a:gridCol>
                <a:gridCol w="1143845">
                  <a:extLst>
                    <a:ext uri="{9D8B030D-6E8A-4147-A177-3AD203B41FA5}">
                      <a16:colId xmlns:a16="http://schemas.microsoft.com/office/drawing/2014/main" val="1252854034"/>
                    </a:ext>
                  </a:extLst>
                </a:gridCol>
                <a:gridCol w="983260">
                  <a:extLst>
                    <a:ext uri="{9D8B030D-6E8A-4147-A177-3AD203B41FA5}">
                      <a16:colId xmlns:a16="http://schemas.microsoft.com/office/drawing/2014/main" val="2930460287"/>
                    </a:ext>
                  </a:extLst>
                </a:gridCol>
                <a:gridCol w="1120659">
                  <a:extLst>
                    <a:ext uri="{9D8B030D-6E8A-4147-A177-3AD203B41FA5}">
                      <a16:colId xmlns:a16="http://schemas.microsoft.com/office/drawing/2014/main" val="2590780488"/>
                    </a:ext>
                  </a:extLst>
                </a:gridCol>
                <a:gridCol w="1077722">
                  <a:extLst>
                    <a:ext uri="{9D8B030D-6E8A-4147-A177-3AD203B41FA5}">
                      <a16:colId xmlns:a16="http://schemas.microsoft.com/office/drawing/2014/main" val="2953654477"/>
                    </a:ext>
                  </a:extLst>
                </a:gridCol>
              </a:tblGrid>
              <a:tr h="1113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Показатель</a:t>
                      </a:r>
                      <a:endParaRPr lang="ru-KZ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% содержания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kern="100" dirty="0">
                          <a:effectLst/>
                        </a:rPr>
                        <a:t>Овес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kern="100" dirty="0">
                          <a:effectLst/>
                        </a:rPr>
                        <a:t>Ячмень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kern="100" dirty="0">
                          <a:effectLst/>
                        </a:rPr>
                        <a:t>Пшеница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kern="100" dirty="0">
                          <a:effectLst/>
                        </a:rPr>
                        <a:t>Рожь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400" kern="100" dirty="0">
                          <a:effectLst/>
                        </a:rPr>
                        <a:t>Кукуруза</a:t>
                      </a:r>
                      <a:endParaRPr lang="ru-KZ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Амарант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357098"/>
                  </a:ext>
                </a:extLst>
              </a:tr>
              <a:tr h="669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Сухое вещество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86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83,30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85,20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84,50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85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28,68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567388"/>
                  </a:ext>
                </a:extLst>
              </a:tr>
              <a:tr h="484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Протеин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10,60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11,60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rgbClr val="FF0000"/>
                          </a:solidFill>
                          <a:effectLst/>
                        </a:rPr>
                        <a:t>12,30</a:t>
                      </a:r>
                      <a:endParaRPr lang="ru-KZ" sz="11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12,70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</a:rPr>
                        <a:t>10,30</a:t>
                      </a:r>
                      <a:endParaRPr lang="ru-KZ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rgbClr val="FF0000"/>
                          </a:solidFill>
                          <a:effectLst/>
                        </a:rPr>
                        <a:t>22.81</a:t>
                      </a:r>
                      <a:endParaRPr lang="ru-KZ" sz="11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2479872"/>
                  </a:ext>
                </a:extLst>
              </a:tr>
              <a:tr h="557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Жир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4,20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1,70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2,30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2,0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4,20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2,46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543753"/>
                  </a:ext>
                </a:extLst>
              </a:tr>
              <a:tr h="51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Клетчатка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rgbClr val="FF0000"/>
                          </a:solidFill>
                          <a:effectLst/>
                        </a:rPr>
                        <a:t>10,30</a:t>
                      </a:r>
                      <a:endParaRPr lang="ru-KZ" sz="11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5,00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4.40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4,20</a:t>
                      </a:r>
                      <a:endParaRPr lang="ru-KZ" sz="11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3,80</a:t>
                      </a:r>
                      <a:endParaRPr lang="ru-KZ" sz="11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solidFill>
                            <a:srgbClr val="FF0000"/>
                          </a:solidFill>
                          <a:effectLst/>
                        </a:rPr>
                        <a:t>23,16</a:t>
                      </a:r>
                      <a:endParaRPr lang="ru-KZ" sz="11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45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79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B941C-2906-9DFB-4AD9-0C375C54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Заключительная часть</a:t>
            </a:r>
            <a:endParaRPr lang="kk-KZ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73343-A2C5-42FB-47D4-D0BFEC015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39751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Для «полнокровного»  введения данного проекта в жизнь требуется создание 17 рабочих мест. В том числе научно-производственного отдела, (который в данный момент работает как отдельная единица), с целью дальнейшего исследования воздействия продуктов Амаранта на человека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Конечной целью этого проекта должна быть введение продуктов амаранта в национальную программу питания подрастающего поколения для устойчивого укрепления иммунитета, здоровья и долголетия наших детей.</a:t>
            </a:r>
            <a:endParaRPr lang="kk-KZ" sz="2400" dirty="0"/>
          </a:p>
        </p:txBody>
      </p:sp>
    </p:spTree>
    <p:extLst>
      <p:ext uri="{BB962C8B-B14F-4D97-AF65-F5344CB8AC3E}">
        <p14:creationId xmlns:p14="http://schemas.microsoft.com/office/powerpoint/2010/main" val="339937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999" y="4707507"/>
            <a:ext cx="9144000" cy="1655762"/>
          </a:xfrm>
        </p:spPr>
        <p:txBody>
          <a:bodyPr>
            <a:normAutofit/>
          </a:bodyPr>
          <a:lstStyle/>
          <a:p>
            <a:r>
              <a:rPr lang="ru-RU" sz="3500" b="1" dirty="0"/>
              <a:t>ПРОЕКТ ВЫРАЩИВАНИЯ АМАРАНТА</a:t>
            </a:r>
          </a:p>
          <a:p>
            <a:endParaRPr lang="ru-RU" sz="3500" b="1" dirty="0"/>
          </a:p>
          <a:p>
            <a:endParaRPr lang="ru-RU" sz="3500" dirty="0"/>
          </a:p>
        </p:txBody>
      </p:sp>
      <p:pic>
        <p:nvPicPr>
          <p:cNvPr id="1026" name="Picture 2" descr="Что такое амарант, чем он полезен, как его принимать и употреблять?">
            <a:extLst>
              <a:ext uri="{FF2B5EF4-FFF2-40B4-BE49-F238E27FC236}">
                <a16:creationId xmlns:a16="http://schemas.microsoft.com/office/drawing/2014/main" id="{0CEBF1AF-C0E9-7089-AC67-AE59FAA4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5" y="733425"/>
            <a:ext cx="8853487" cy="368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4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054" y="282244"/>
            <a:ext cx="6347347" cy="6988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Внесение минеральных удобрений </a:t>
            </a:r>
            <a:br>
              <a:rPr lang="ru-RU" sz="2000" b="1" dirty="0"/>
            </a:br>
            <a:r>
              <a:rPr lang="ru-RU" sz="2000" b="1" dirty="0"/>
              <a:t>МТ3-82, «</a:t>
            </a:r>
            <a:r>
              <a:rPr lang="ru-RU" sz="2000" b="1" dirty="0" err="1"/>
              <a:t>Амазон</a:t>
            </a:r>
            <a:r>
              <a:rPr lang="ru-RU" sz="2000" b="1" dirty="0"/>
              <a:t>» </a:t>
            </a:r>
            <a:r>
              <a:rPr lang="en-US" sz="2000" b="1" dirty="0"/>
              <a:t>ZAM-1500</a:t>
            </a:r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9" y="1157997"/>
            <a:ext cx="4544846" cy="299959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27" y="1157997"/>
            <a:ext cx="3999464" cy="2999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31DA85-95C9-E8F2-802A-1B63CC58ADBA}"/>
              </a:ext>
            </a:extLst>
          </p:cNvPr>
          <p:cNvSpPr txBox="1"/>
          <p:nvPr/>
        </p:nvSpPr>
        <p:spPr>
          <a:xfrm>
            <a:off x="609600" y="49060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2-3 ц/га</a:t>
            </a:r>
          </a:p>
          <a:p>
            <a:r>
              <a:rPr lang="ru-RU" dirty="0"/>
              <a:t>Сроки проведения : сентябрь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B09B9EE-B5AD-9534-D6C7-ED27EA5D0452}"/>
              </a:ext>
            </a:extLst>
          </p:cNvPr>
          <p:cNvSpPr txBox="1">
            <a:spLocks/>
          </p:cNvSpPr>
          <p:nvPr/>
        </p:nvSpPr>
        <p:spPr>
          <a:xfrm>
            <a:off x="657225" y="40322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/>
              <a:t>Агротребования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579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175" y="12701"/>
            <a:ext cx="4610100" cy="7588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Пахота зяби К-701, ПН-9-35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4" y="646845"/>
            <a:ext cx="4115833" cy="332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0CB1E8-ED0D-5DC3-CD82-27CCB1D6EA47}"/>
              </a:ext>
            </a:extLst>
          </p:cNvPr>
          <p:cNvSpPr txBox="1"/>
          <p:nvPr/>
        </p:nvSpPr>
        <p:spPr>
          <a:xfrm>
            <a:off x="232431" y="476811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22-25 см</a:t>
            </a:r>
          </a:p>
          <a:p>
            <a:r>
              <a:rPr lang="ru-RU" dirty="0"/>
              <a:t>Сроки проведения: сентябрь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B949D24-0BDC-54AA-5F3D-AA84D88C504F}"/>
              </a:ext>
            </a:extLst>
          </p:cNvPr>
          <p:cNvSpPr txBox="1">
            <a:spLocks/>
          </p:cNvSpPr>
          <p:nvPr/>
        </p:nvSpPr>
        <p:spPr>
          <a:xfrm>
            <a:off x="232431" y="3765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/>
              <a:t>Агротребования</a:t>
            </a:r>
            <a:endParaRPr lang="ru-RU" sz="2000" dirty="0"/>
          </a:p>
        </p:txBody>
      </p:sp>
      <p:pic>
        <p:nvPicPr>
          <p:cNvPr id="4098" name="Picture 2" descr="Плуг 3-5, 8-9-ти корпусной лемешный (ПЛН (ПП)) - АгроБаза">
            <a:extLst>
              <a:ext uri="{FF2B5EF4-FFF2-40B4-BE49-F238E27FC236}">
                <a16:creationId xmlns:a16="http://schemas.microsoft.com/office/drawing/2014/main" id="{7CFF7CF7-DF62-FB7F-1B95-E6491408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37" y="934608"/>
            <a:ext cx="5324432" cy="287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1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id="{8329E727-1326-33C8-D4E7-FD35E9EEF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1" y="4101991"/>
            <a:ext cx="4307143" cy="24833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4" y="605377"/>
            <a:ext cx="7315200" cy="1039101"/>
          </a:xfrm>
        </p:spPr>
        <p:txBody>
          <a:bodyPr>
            <a:noAutofit/>
          </a:bodyPr>
          <a:lstStyle/>
          <a:p>
            <a:r>
              <a:rPr lang="ru-RU" sz="2800" b="1" dirty="0"/>
              <a:t>Лущение стерни. ВТ-150 ДМТ-4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r="3247" b="5210"/>
          <a:stretch/>
        </p:blipFill>
        <p:spPr>
          <a:xfrm>
            <a:off x="436837" y="1644478"/>
            <a:ext cx="4671953" cy="2477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BA701A-67B6-2314-042F-398825F4A81C}"/>
              </a:ext>
            </a:extLst>
          </p:cNvPr>
          <p:cNvSpPr txBox="1"/>
          <p:nvPr/>
        </p:nvSpPr>
        <p:spPr>
          <a:xfrm>
            <a:off x="5767754" y="2736502"/>
            <a:ext cx="32458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6-8 см</a:t>
            </a:r>
          </a:p>
          <a:p>
            <a:r>
              <a:rPr lang="ru-RU" sz="2800" dirty="0"/>
              <a:t>Сроки проведения: август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A4B7C-CFE1-83E9-59B5-9D82919F8B0B}"/>
              </a:ext>
            </a:extLst>
          </p:cNvPr>
          <p:cNvSpPr txBox="1"/>
          <p:nvPr/>
        </p:nvSpPr>
        <p:spPr>
          <a:xfrm>
            <a:off x="6231714" y="1870282"/>
            <a:ext cx="3193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/>
              <a:t>Агротребования</a:t>
            </a:r>
            <a:endParaRPr lang="ru-RU" sz="28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961340B-52D6-A724-9E17-202BDEB1BD05}"/>
              </a:ext>
            </a:extLst>
          </p:cNvPr>
          <p:cNvSpPr txBox="1">
            <a:spLocks/>
          </p:cNvSpPr>
          <p:nvPr/>
        </p:nvSpPr>
        <p:spPr>
          <a:xfrm>
            <a:off x="2110154" y="4094609"/>
            <a:ext cx="4638676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Боронование ранневесеннее</a:t>
            </a:r>
            <a:br>
              <a:rPr lang="ru-RU" sz="2800" b="1" dirty="0"/>
            </a:br>
            <a:r>
              <a:rPr lang="ru-RU" sz="2000" b="1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66037A-7704-0506-A595-EE05F1DA4DC9}"/>
              </a:ext>
            </a:extLst>
          </p:cNvPr>
          <p:cNvSpPr txBox="1"/>
          <p:nvPr/>
        </p:nvSpPr>
        <p:spPr>
          <a:xfrm>
            <a:off x="5709755" y="5156438"/>
            <a:ext cx="35770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3-4 см</a:t>
            </a:r>
          </a:p>
          <a:p>
            <a:r>
              <a:rPr lang="ru-RU" sz="2800" dirty="0"/>
              <a:t>Сроки проведения: апрель</a:t>
            </a:r>
          </a:p>
        </p:txBody>
      </p:sp>
    </p:spTree>
    <p:extLst>
      <p:ext uri="{BB962C8B-B14F-4D97-AF65-F5344CB8AC3E}">
        <p14:creationId xmlns:p14="http://schemas.microsoft.com/office/powerpoint/2010/main" val="237523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774" y="250826"/>
            <a:ext cx="4638675" cy="5111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Осенняя культивация К-701, КШУ-8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70819"/>
            <a:ext cx="476250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6" y="1143001"/>
            <a:ext cx="4349325" cy="3514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F07A0-25DE-9C56-8C7B-7F69D1241C00}"/>
              </a:ext>
            </a:extLst>
          </p:cNvPr>
          <p:cNvSpPr txBox="1"/>
          <p:nvPr/>
        </p:nvSpPr>
        <p:spPr>
          <a:xfrm>
            <a:off x="373786" y="51244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5-6 см</a:t>
            </a:r>
          </a:p>
          <a:p>
            <a:r>
              <a:rPr lang="ru-RU" dirty="0"/>
              <a:t>Сроки проведения: сентябрь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340A4B8-C556-DAAB-C58C-B1268DE73E5D}"/>
              </a:ext>
            </a:extLst>
          </p:cNvPr>
          <p:cNvSpPr txBox="1">
            <a:spLocks/>
          </p:cNvSpPr>
          <p:nvPr/>
        </p:nvSpPr>
        <p:spPr>
          <a:xfrm>
            <a:off x="373786" y="43148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/>
              <a:t>Агротребования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984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110" y="582861"/>
            <a:ext cx="46101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Выравнивание К-701, БИГ-3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21440"/>
            <a:ext cx="4313549" cy="348581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>
          <a:xfrm>
            <a:off x="4701879" y="1240490"/>
            <a:ext cx="5105061" cy="3475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37954-6BDD-0836-1C8C-65D3BEE23302}"/>
              </a:ext>
            </a:extLst>
          </p:cNvPr>
          <p:cNvSpPr txBox="1"/>
          <p:nvPr/>
        </p:nvSpPr>
        <p:spPr>
          <a:xfrm>
            <a:off x="342900" y="56009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10-12 см</a:t>
            </a:r>
          </a:p>
          <a:p>
            <a:r>
              <a:rPr lang="ru-RU" dirty="0"/>
              <a:t>Сроки</a:t>
            </a:r>
            <a:r>
              <a:rPr lang="ru-RU" b="1" dirty="0"/>
              <a:t> </a:t>
            </a:r>
            <a:r>
              <a:rPr lang="ru-RU" dirty="0"/>
              <a:t>проведения: сентябрь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188F8FA-A347-55A1-DB0E-A1DD4826151C}"/>
              </a:ext>
            </a:extLst>
          </p:cNvPr>
          <p:cNvSpPr txBox="1">
            <a:spLocks/>
          </p:cNvSpPr>
          <p:nvPr/>
        </p:nvSpPr>
        <p:spPr>
          <a:xfrm>
            <a:off x="342900" y="46176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/>
              <a:t>Агротребования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84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944" y="235483"/>
            <a:ext cx="8172450" cy="670721"/>
          </a:xfrm>
        </p:spPr>
        <p:txBody>
          <a:bodyPr>
            <a:normAutofit/>
          </a:bodyPr>
          <a:lstStyle/>
          <a:p>
            <a:r>
              <a:rPr lang="ru-RU" sz="2000" b="1" dirty="0"/>
              <a:t>Внесение азотных удобрений МТЗ-82, «Амазон» </a:t>
            </a:r>
            <a:r>
              <a:rPr lang="en-US" sz="2000" b="1" dirty="0"/>
              <a:t>ZAM-1500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"/>
          <a:stretch/>
        </p:blipFill>
        <p:spPr>
          <a:xfrm>
            <a:off x="492029" y="1227398"/>
            <a:ext cx="4745615" cy="32577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600" y="1208349"/>
            <a:ext cx="4442425" cy="3241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77576B-50F9-C434-9BA2-0F7F8739F189}"/>
              </a:ext>
            </a:extLst>
          </p:cNvPr>
          <p:cNvSpPr txBox="1"/>
          <p:nvPr/>
        </p:nvSpPr>
        <p:spPr>
          <a:xfrm>
            <a:off x="501554" y="51027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Агротребования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432AE-C09D-0C4C-1C26-323CDA26CC1C}"/>
              </a:ext>
            </a:extLst>
          </p:cNvPr>
          <p:cNvSpPr txBox="1"/>
          <p:nvPr/>
        </p:nvSpPr>
        <p:spPr>
          <a:xfrm>
            <a:off x="501554" y="55959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1-2 ц/га</a:t>
            </a:r>
          </a:p>
          <a:p>
            <a:r>
              <a:rPr lang="ru-RU" dirty="0"/>
              <a:t>Сроки проведения: май</a:t>
            </a:r>
          </a:p>
        </p:txBody>
      </p:sp>
    </p:spTree>
    <p:extLst>
      <p:ext uri="{BB962C8B-B14F-4D97-AF65-F5344CB8AC3E}">
        <p14:creationId xmlns:p14="http://schemas.microsoft.com/office/powerpoint/2010/main" val="3457292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863</Words>
  <Application>Microsoft Office PowerPoint</Application>
  <PresentationFormat>Лист A4 (210x297 мм)</PresentationFormat>
  <Paragraphs>224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Calibri Light (Заголовки</vt:lpstr>
      <vt:lpstr>Arial</vt:lpstr>
      <vt:lpstr>Calibri</vt:lpstr>
      <vt:lpstr>Calibri Light</vt:lpstr>
      <vt:lpstr>Times New Roman</vt:lpstr>
      <vt:lpstr>Wingdings</vt:lpstr>
      <vt:lpstr>Тема Office</vt:lpstr>
      <vt:lpstr>Амарант</vt:lpstr>
      <vt:lpstr>Обработка почвы перед посевом амаранта</vt:lpstr>
      <vt:lpstr>Презентация PowerPoint</vt:lpstr>
      <vt:lpstr>Внесение минеральных удобрений  МТ3-82, «Амазон» ZAM-1500</vt:lpstr>
      <vt:lpstr>Пахота зяби К-701, ПН-9-35</vt:lpstr>
      <vt:lpstr>Лущение стерни. ВТ-150 ДМТ-4</vt:lpstr>
      <vt:lpstr>Осенняя культивация К-701, КШУ-8</vt:lpstr>
      <vt:lpstr>Выравнивание К-701, БИГ-3 </vt:lpstr>
      <vt:lpstr>Внесение азотных удобрений МТЗ-82, «Амазон» ZAM-1500</vt:lpstr>
      <vt:lpstr>Подготовка, погрузка и транспортировка семян МТЗ-82, 2ПТС-4</vt:lpstr>
      <vt:lpstr>Посев на зерно МТЗ-82, СПУ-6;«Амазон» Д-60</vt:lpstr>
      <vt:lpstr>Боронование ранневесеннее ДТ-75, СП-11+БЗСС-1/0 (22шт)</vt:lpstr>
      <vt:lpstr>Прикатывание посева МТЗ-82, СП-16 + КВГ</vt:lpstr>
      <vt:lpstr>Культивация после появления сорняков ВТ-150, КШУ-8</vt:lpstr>
      <vt:lpstr>Междурядная обработка с подкормкой азотными удобрениями МТЗ-82, УСМК-5,4</vt:lpstr>
      <vt:lpstr>Посев на корм МТЗ-82, ССТ-12Б</vt:lpstr>
      <vt:lpstr>Уборка амаранта на зерно</vt:lpstr>
      <vt:lpstr> Крупные компании – потребители амарантового масла в мире</vt:lpstr>
      <vt:lpstr>Проведенные научные исследования</vt:lpstr>
      <vt:lpstr>Анализ крупы амаранта</vt:lpstr>
      <vt:lpstr>Анализ крупы амаранта</vt:lpstr>
      <vt:lpstr>Анализ крупы амаранта</vt:lpstr>
      <vt:lpstr>Доклады на международных конференциях</vt:lpstr>
      <vt:lpstr>Сводная таблица пищевой ценности и калорийности круп</vt:lpstr>
      <vt:lpstr>Сравнительный анализ кормовых ценностей злаков</vt:lpstr>
      <vt:lpstr>Заключительная часть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Амарант</dc:title>
  <dc:creator>Илья</dc:creator>
  <cp:lastModifiedBy>admin</cp:lastModifiedBy>
  <cp:revision>44</cp:revision>
  <cp:lastPrinted>2022-09-06T04:44:00Z</cp:lastPrinted>
  <dcterms:created xsi:type="dcterms:W3CDTF">2015-12-21T20:59:24Z</dcterms:created>
  <dcterms:modified xsi:type="dcterms:W3CDTF">2024-09-18T05:28:43Z</dcterms:modified>
</cp:coreProperties>
</file>