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Maven Pro"/>
      <p:regular r:id="rId25"/>
      <p:bold r:id="rId26"/>
    </p:embeddedFont>
    <p:embeddedFont>
      <p:font typeface="Comforta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venPro-bold.fntdata"/><Relationship Id="rId25" Type="http://schemas.openxmlformats.org/officeDocument/2006/relationships/font" Target="fonts/MavenPro-regular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da09660d09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da09660d09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da09660d09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da09660d09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da09660d09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da09660d09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e04d19e164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e04d19e164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e04d19e164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e04d19e16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da09660d09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da09660d09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da09660d09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da09660d09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a09660d09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da09660d09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04d19e16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e04d19e16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da09660d09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da09660d09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df8b20ec4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df8b20ec4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a09660d09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da09660d09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df8b20ec4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df8b20ec4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df8b20ec4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df8b20ec4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7" Type="http://schemas.openxmlformats.org/officeDocument/2006/relationships/image" Target="../media/image3.jpg"/><Relationship Id="rId8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бизнес проект: образовательный центр “SIRIUS”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38652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Инициатор проекта:  Хавалаш Ануарбек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66">
                <a:solidFill>
                  <a:srgbClr val="1A9B8D"/>
                </a:solidFill>
                <a:latin typeface="Arial"/>
                <a:ea typeface="Arial"/>
                <a:cs typeface="Arial"/>
                <a:sym typeface="Arial"/>
              </a:rPr>
              <a:t>ЦЕНЫ НА ОКАЗЫВАЕМЫЕ УСЛУГИ / РЕАЛИЗУЕМУЮ ПРОДУКЦИЮ</a:t>
            </a:r>
            <a:endParaRPr sz="2066">
              <a:solidFill>
                <a:srgbClr val="1A9B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8" name="Google Shape;398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688" y="1693200"/>
            <a:ext cx="762952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2"/>
          <p:cNvSpPr/>
          <p:nvPr/>
        </p:nvSpPr>
        <p:spPr>
          <a:xfrm>
            <a:off x="398725" y="664525"/>
            <a:ext cx="890400" cy="79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66">
                <a:solidFill>
                  <a:srgbClr val="1A9B8D"/>
                </a:solidFill>
                <a:latin typeface="Arial"/>
                <a:ea typeface="Arial"/>
                <a:cs typeface="Arial"/>
                <a:sym typeface="Arial"/>
              </a:rPr>
              <a:t>С УЧЕТОМ УКАЗАННЫХ ВЫШЕ ЦЕН, ДОХОД В МЕСЯЦ СОСТАВИТ</a:t>
            </a:r>
            <a:endParaRPr sz="2066">
              <a:solidFill>
                <a:srgbClr val="1A9B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" y="1990038"/>
            <a:ext cx="760095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3"/>
          <p:cNvSpPr/>
          <p:nvPr/>
        </p:nvSpPr>
        <p:spPr>
          <a:xfrm>
            <a:off x="345550" y="717700"/>
            <a:ext cx="958200" cy="75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"/>
          <p:cNvSpPr txBox="1"/>
          <p:nvPr>
            <p:ph type="title"/>
          </p:nvPr>
        </p:nvSpPr>
        <p:spPr>
          <a:xfrm>
            <a:off x="1353788" y="3033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A9B8D"/>
                </a:solidFill>
                <a:highlight>
                  <a:schemeClr val="lt1"/>
                </a:highlight>
              </a:rPr>
              <a:t>П</a:t>
            </a:r>
            <a:r>
              <a:rPr lang="ru">
                <a:solidFill>
                  <a:srgbClr val="1A9B8D"/>
                </a:solidFill>
                <a:highlight>
                  <a:schemeClr val="lt1"/>
                </a:highlight>
              </a:rPr>
              <a:t>рогноз прибыли</a:t>
            </a:r>
            <a:endParaRPr>
              <a:solidFill>
                <a:srgbClr val="1A9B8D"/>
              </a:solidFill>
              <a:highlight>
                <a:schemeClr val="lt1"/>
              </a:highlight>
            </a:endParaRPr>
          </a:p>
        </p:txBody>
      </p:sp>
      <p:sp>
        <p:nvSpPr>
          <p:cNvPr id="413" name="Google Shape;413;p2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4" name="Google Shape;4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738" y="1030575"/>
            <a:ext cx="7266626" cy="35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4"/>
          <p:cNvSpPr/>
          <p:nvPr/>
        </p:nvSpPr>
        <p:spPr>
          <a:xfrm>
            <a:off x="358850" y="664525"/>
            <a:ext cx="876900" cy="63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"/>
          <p:cNvSpPr txBox="1"/>
          <p:nvPr>
            <p:ph type="title"/>
          </p:nvPr>
        </p:nvSpPr>
        <p:spPr>
          <a:xfrm>
            <a:off x="1250625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A9B8D"/>
                </a:solidFill>
              </a:rPr>
              <a:t>Смета расходов</a:t>
            </a:r>
            <a:r>
              <a:rPr lang="ru"/>
              <a:t> </a:t>
            </a:r>
            <a:endParaRPr/>
          </a:p>
        </p:txBody>
      </p:sp>
      <p:pic>
        <p:nvPicPr>
          <p:cNvPr id="421" name="Google Shape;4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13" y="1597875"/>
            <a:ext cx="8763776" cy="27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5"/>
          <p:cNvSpPr/>
          <p:nvPr/>
        </p:nvSpPr>
        <p:spPr>
          <a:xfrm>
            <a:off x="398725" y="691125"/>
            <a:ext cx="797400" cy="74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6"/>
          <p:cNvSpPr txBox="1"/>
          <p:nvPr>
            <p:ph type="title"/>
          </p:nvPr>
        </p:nvSpPr>
        <p:spPr>
          <a:xfrm>
            <a:off x="1056738" y="352488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A9B8D"/>
                </a:solidFill>
              </a:rPr>
              <a:t>мы предлагаем 2 формата участия</a:t>
            </a:r>
            <a:endParaRPr>
              <a:solidFill>
                <a:srgbClr val="1A9B8D"/>
              </a:solidFill>
            </a:endParaRPr>
          </a:p>
        </p:txBody>
      </p:sp>
      <p:sp>
        <p:nvSpPr>
          <p:cNvPr id="428" name="Google Shape;428;p26"/>
          <p:cNvSpPr/>
          <p:nvPr/>
        </p:nvSpPr>
        <p:spPr>
          <a:xfrm>
            <a:off x="1290625" y="1538550"/>
            <a:ext cx="3281400" cy="32727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9" name="Google Shape;429;p26"/>
          <p:cNvSpPr/>
          <p:nvPr/>
        </p:nvSpPr>
        <p:spPr>
          <a:xfrm>
            <a:off x="5195101" y="1538675"/>
            <a:ext cx="3084900" cy="32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0" name="Google Shape;430;p26"/>
          <p:cNvSpPr/>
          <p:nvPr/>
        </p:nvSpPr>
        <p:spPr>
          <a:xfrm>
            <a:off x="2636575" y="1351800"/>
            <a:ext cx="589500" cy="558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Nunito"/>
                <a:ea typeface="Nunito"/>
                <a:cs typeface="Nunito"/>
                <a:sym typeface="Nunito"/>
              </a:rPr>
              <a:t>01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26"/>
          <p:cNvSpPr/>
          <p:nvPr/>
        </p:nvSpPr>
        <p:spPr>
          <a:xfrm>
            <a:off x="6507488" y="1239650"/>
            <a:ext cx="604800" cy="558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Nunito"/>
                <a:ea typeface="Nunito"/>
                <a:cs typeface="Nunito"/>
                <a:sym typeface="Nunito"/>
              </a:rPr>
              <a:t>02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2" name="Google Shape;432;p26"/>
          <p:cNvSpPr txBox="1"/>
          <p:nvPr/>
        </p:nvSpPr>
        <p:spPr>
          <a:xfrm>
            <a:off x="1449025" y="2091500"/>
            <a:ext cx="21264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инвестиция с опционом покупки доли компании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3" name="Google Shape;433;p26"/>
          <p:cNvSpPr txBox="1"/>
          <p:nvPr/>
        </p:nvSpPr>
        <p:spPr>
          <a:xfrm>
            <a:off x="5447638" y="1797938"/>
            <a:ext cx="18606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Инвестиция с опционом займа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4" name="Google Shape;434;p26"/>
          <p:cNvSpPr txBox="1"/>
          <p:nvPr/>
        </p:nvSpPr>
        <p:spPr>
          <a:xfrm>
            <a:off x="1449025" y="2972400"/>
            <a:ext cx="192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1A9B8D"/>
                </a:solidFill>
                <a:latin typeface="Nunito"/>
                <a:ea typeface="Nunito"/>
                <a:cs typeface="Nunito"/>
                <a:sym typeface="Nunito"/>
              </a:rPr>
              <a:t>привлекаемая сумма</a:t>
            </a:r>
            <a:endParaRPr b="1" sz="1300">
              <a:solidFill>
                <a:srgbClr val="1A9B8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1449025" y="3242875"/>
            <a:ext cx="154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от 15 млн тенге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6" name="Google Shape;436;p26"/>
          <p:cNvSpPr txBox="1"/>
          <p:nvPr/>
        </p:nvSpPr>
        <p:spPr>
          <a:xfrm>
            <a:off x="1515150" y="3533425"/>
            <a:ext cx="70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1A9B8D"/>
                </a:solidFill>
                <a:latin typeface="Nunito"/>
                <a:ea typeface="Nunito"/>
                <a:cs typeface="Nunito"/>
                <a:sym typeface="Nunito"/>
              </a:rPr>
              <a:t>Доля</a:t>
            </a:r>
            <a:endParaRPr b="1" sz="1300">
              <a:solidFill>
                <a:srgbClr val="1A9B8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Nunito"/>
                <a:ea typeface="Nunito"/>
                <a:cs typeface="Nunito"/>
                <a:sym typeface="Nunito"/>
              </a:rPr>
              <a:t>10%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7" name="Google Shape;437;p26"/>
          <p:cNvSpPr txBox="1"/>
          <p:nvPr/>
        </p:nvSpPr>
        <p:spPr>
          <a:xfrm>
            <a:off x="5413288" y="2398200"/>
            <a:ext cx="192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1A9B8D"/>
                </a:solidFill>
                <a:latin typeface="Nunito"/>
                <a:ea typeface="Nunito"/>
                <a:cs typeface="Nunito"/>
                <a:sym typeface="Nunito"/>
              </a:rPr>
              <a:t>привлекаемая сумма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8" name="Google Shape;438;p26"/>
          <p:cNvSpPr txBox="1"/>
          <p:nvPr/>
        </p:nvSpPr>
        <p:spPr>
          <a:xfrm>
            <a:off x="5413288" y="2688425"/>
            <a:ext cx="154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от 15 млн тенге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9" name="Google Shape;439;p26"/>
          <p:cNvSpPr txBox="1"/>
          <p:nvPr/>
        </p:nvSpPr>
        <p:spPr>
          <a:xfrm>
            <a:off x="5195088" y="3005400"/>
            <a:ext cx="2853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1A9B8D"/>
                </a:solidFill>
                <a:latin typeface="Nunito"/>
                <a:ea typeface="Nunito"/>
                <a:cs typeface="Nunito"/>
                <a:sym typeface="Nunito"/>
              </a:rPr>
              <a:t>Периодичность платежей</a:t>
            </a:r>
            <a:endParaRPr b="1" sz="1300">
              <a:solidFill>
                <a:srgbClr val="1A9B8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после 1-ого квартала открытия центра</a:t>
            </a:r>
            <a:endParaRPr sz="13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Nunito"/>
                <a:ea typeface="Nunito"/>
                <a:cs typeface="Nunito"/>
                <a:sym typeface="Nunito"/>
              </a:rPr>
              <a:t>ежеквартально % соотношения 60/40 в пользу инвестора до окупаемости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Nunito"/>
                <a:ea typeface="Nunito"/>
                <a:cs typeface="Nunito"/>
                <a:sym typeface="Nunito"/>
              </a:rPr>
              <a:t> после 30% в течение одного года 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0" name="Google Shape;440;p26"/>
          <p:cNvSpPr/>
          <p:nvPr/>
        </p:nvSpPr>
        <p:spPr>
          <a:xfrm>
            <a:off x="442875" y="753650"/>
            <a:ext cx="707100" cy="75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1A9B8D"/>
                </a:solidFill>
              </a:rPr>
              <a:t>Гарантии</a:t>
            </a:r>
            <a:endParaRPr sz="3600">
              <a:solidFill>
                <a:srgbClr val="1A9B8D"/>
              </a:solidFill>
            </a:endParaRPr>
          </a:p>
        </p:txBody>
      </p:sp>
      <p:sp>
        <p:nvSpPr>
          <p:cNvPr id="446" name="Google Shape;446;p27"/>
          <p:cNvSpPr/>
          <p:nvPr/>
        </p:nvSpPr>
        <p:spPr>
          <a:xfrm>
            <a:off x="1290625" y="1538550"/>
            <a:ext cx="3084900" cy="20892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27"/>
          <p:cNvSpPr/>
          <p:nvPr/>
        </p:nvSpPr>
        <p:spPr>
          <a:xfrm>
            <a:off x="5195100" y="1538675"/>
            <a:ext cx="3084900" cy="208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27"/>
          <p:cNvSpPr/>
          <p:nvPr/>
        </p:nvSpPr>
        <p:spPr>
          <a:xfrm>
            <a:off x="2636575" y="1351800"/>
            <a:ext cx="589500" cy="558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9" name="Google Shape;449;p27"/>
          <p:cNvSpPr/>
          <p:nvPr/>
        </p:nvSpPr>
        <p:spPr>
          <a:xfrm>
            <a:off x="6507488" y="1239650"/>
            <a:ext cx="604800" cy="558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0" name="Google Shape;450;p27"/>
          <p:cNvSpPr txBox="1"/>
          <p:nvPr/>
        </p:nvSpPr>
        <p:spPr>
          <a:xfrm>
            <a:off x="1449025" y="2091500"/>
            <a:ext cx="28530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Гарантированный возврат вложенных средств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1" name="Google Shape;451;p27"/>
          <p:cNvSpPr txBox="1"/>
          <p:nvPr/>
        </p:nvSpPr>
        <p:spPr>
          <a:xfrm>
            <a:off x="5447650" y="2091493"/>
            <a:ext cx="25269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Гарантированная доля в объекте до функционирования центра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2" name="Google Shape;452;p27"/>
          <p:cNvSpPr/>
          <p:nvPr/>
        </p:nvSpPr>
        <p:spPr>
          <a:xfrm>
            <a:off x="349625" y="652650"/>
            <a:ext cx="901200" cy="83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3" name="Google Shape;4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563" y="1451838"/>
            <a:ext cx="389526" cy="3582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4" name="Google Shape;4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137" y="1339676"/>
            <a:ext cx="389525" cy="3582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7977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A9B8D"/>
                </a:solidFill>
              </a:rPr>
              <a:t>Миссия и видение </a:t>
            </a:r>
            <a:endParaRPr>
              <a:solidFill>
                <a:srgbClr val="1A9B8D"/>
              </a:solidFill>
            </a:endParaRPr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143150" y="1724225"/>
            <a:ext cx="7296300" cy="27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6246"/>
              <a:t>Ц</a:t>
            </a:r>
            <a:r>
              <a:rPr b="1" lang="ru" sz="6246"/>
              <a:t>ели проекта:</a:t>
            </a:r>
            <a:r>
              <a:rPr lang="ru" sz="6246"/>
              <a:t> </a:t>
            </a:r>
            <a:r>
              <a:rPr lang="ru" sz="6346">
                <a:latin typeface="Times New Roman"/>
                <a:ea typeface="Times New Roman"/>
                <a:cs typeface="Times New Roman"/>
                <a:sym typeface="Times New Roman"/>
              </a:rPr>
              <a:t>Инициатор предполагает организовать образовательный центр, основным направлением которого станут образовательные консультационные услуги. Основной целью проекта является расширение образовательных центров </a:t>
            </a:r>
            <a:r>
              <a:rPr lang="ru" sz="6346">
                <a:latin typeface="Times New Roman"/>
                <a:ea typeface="Times New Roman"/>
                <a:cs typeface="Times New Roman"/>
                <a:sym typeface="Times New Roman"/>
              </a:rPr>
              <a:t>направленных</a:t>
            </a:r>
            <a:r>
              <a:rPr lang="ru" sz="6346">
                <a:latin typeface="Times New Roman"/>
                <a:ea typeface="Times New Roman"/>
                <a:cs typeface="Times New Roman"/>
                <a:sym typeface="Times New Roman"/>
              </a:rPr>
              <a:t> на подготовку и поступление в частные и республиканские школы в Казахстане и обеспечение суммарной годовой прибыли от образовательных услуг в размере не менее 50 000 000 тенге уже через 2 года деятельности предприятия. Это может быть достигнуто за счёт имеющейся в распоряжении инициатора проекта богатой информационной базы, деловых связей и, главное, хорошего понимания реальной практики бизнеса в разных отраслях.</a:t>
            </a:r>
            <a:endParaRPr sz="634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3675" y="-12"/>
            <a:ext cx="2030325" cy="20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/>
          <p:nvPr/>
        </p:nvSpPr>
        <p:spPr>
          <a:xfrm>
            <a:off x="372150" y="598075"/>
            <a:ext cx="771000" cy="89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188675" y="225813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A9B8D"/>
                </a:solidFill>
              </a:rPr>
              <a:t>Инвестиционная</a:t>
            </a:r>
            <a:r>
              <a:rPr lang="ru">
                <a:solidFill>
                  <a:srgbClr val="000000"/>
                </a:solidFill>
              </a:rPr>
              <a:t> привлекательность проекта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SIRIUS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306975" y="1729638"/>
            <a:ext cx="2246100" cy="2777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Nunito"/>
                <a:ea typeface="Nunito"/>
                <a:cs typeface="Nunito"/>
                <a:sym typeface="Nunito"/>
              </a:rPr>
              <a:t>Создание нового бренда с авторской методикой обучения не имеющих аналогов в Казахстане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4031575" y="1776138"/>
            <a:ext cx="2246100" cy="268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Nunito"/>
                <a:ea typeface="Nunito"/>
                <a:cs typeface="Nunito"/>
                <a:sym typeface="Nunito"/>
              </a:rPr>
              <a:t>свободный рынок, где нет конкурентов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6756175" y="1776138"/>
            <a:ext cx="2246100" cy="2777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Nunito"/>
                <a:ea typeface="Nunito"/>
                <a:cs typeface="Nunito"/>
                <a:sym typeface="Nunito"/>
              </a:rPr>
              <a:t>Запуск и управление ведущими компаниями в образовательной сфере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334875" y="1477113"/>
            <a:ext cx="556800" cy="558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4031575" y="1477113"/>
            <a:ext cx="556800" cy="558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6831650" y="1589263"/>
            <a:ext cx="556800" cy="558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8" name="Google Shape;2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075" y="1589262"/>
            <a:ext cx="333225" cy="3517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9" name="Google Shape;299;p15"/>
          <p:cNvSpPr txBox="1"/>
          <p:nvPr/>
        </p:nvSpPr>
        <p:spPr>
          <a:xfrm>
            <a:off x="1572800" y="2147563"/>
            <a:ext cx="12759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Бренд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15"/>
          <p:cNvSpPr txBox="1"/>
          <p:nvPr/>
        </p:nvSpPr>
        <p:spPr>
          <a:xfrm>
            <a:off x="4297400" y="2194813"/>
            <a:ext cx="18606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местоположение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15"/>
          <p:cNvSpPr txBox="1"/>
          <p:nvPr/>
        </p:nvSpPr>
        <p:spPr>
          <a:xfrm>
            <a:off x="7081825" y="2091463"/>
            <a:ext cx="15948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Опыт работы основателя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2" name="Google Shape;3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6665" y="3424987"/>
            <a:ext cx="266775" cy="20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3" name="Google Shape;303;p15"/>
          <p:cNvSpPr txBox="1"/>
          <p:nvPr/>
        </p:nvSpPr>
        <p:spPr>
          <a:xfrm>
            <a:off x="7186900" y="3390088"/>
            <a:ext cx="707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LETS </a:t>
            </a:r>
            <a:endParaRPr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6675" y="3717238"/>
            <a:ext cx="266775" cy="21737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7186900" y="3690025"/>
            <a:ext cx="5895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TODAY</a:t>
            </a:r>
            <a:endParaRPr sz="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6" name="Google Shape;3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1363" y="3989988"/>
            <a:ext cx="217375" cy="2173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7" name="Google Shape;307;p15"/>
          <p:cNvSpPr txBox="1"/>
          <p:nvPr/>
        </p:nvSpPr>
        <p:spPr>
          <a:xfrm>
            <a:off x="7210975" y="3989963"/>
            <a:ext cx="1336500" cy="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Abay academy</a:t>
            </a:r>
            <a:endParaRPr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8" name="Google Shape;30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8063" y="1580401"/>
            <a:ext cx="351725" cy="3517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9" name="Google Shape;30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4213" y="1692563"/>
            <a:ext cx="351700" cy="3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/>
          <p:nvPr/>
        </p:nvSpPr>
        <p:spPr>
          <a:xfrm>
            <a:off x="287475" y="683725"/>
            <a:ext cx="846900" cy="68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"/>
          <p:cNvSpPr txBox="1"/>
          <p:nvPr>
            <p:ph type="title"/>
          </p:nvPr>
        </p:nvSpPr>
        <p:spPr>
          <a:xfrm>
            <a:off x="1303800" y="345600"/>
            <a:ext cx="7321800" cy="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Рынок образования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33"/>
              <a:t>Объем рынка Образовательных центров в Казахстане</a:t>
            </a:r>
            <a:endParaRPr b="0" sz="1733"/>
          </a:p>
        </p:txBody>
      </p:sp>
      <p:sp>
        <p:nvSpPr>
          <p:cNvPr id="316" name="Google Shape;316;p16"/>
          <p:cNvSpPr/>
          <p:nvPr/>
        </p:nvSpPr>
        <p:spPr>
          <a:xfrm>
            <a:off x="345550" y="505050"/>
            <a:ext cx="850500" cy="103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1129700" y="1541850"/>
            <a:ext cx="2777700" cy="2631600"/>
          </a:xfrm>
          <a:prstGeom prst="ellipse">
            <a:avLst/>
          </a:prstGeom>
          <a:solidFill>
            <a:srgbClr val="1ACFB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16"/>
          <p:cNvSpPr txBox="1"/>
          <p:nvPr/>
        </p:nvSpPr>
        <p:spPr>
          <a:xfrm>
            <a:off x="1289150" y="2303550"/>
            <a:ext cx="245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2"/>
                </a:solidFill>
              </a:rPr>
              <a:t>157,5 млрд тенге</a:t>
            </a:r>
            <a:endParaRPr b="1" sz="3000">
              <a:solidFill>
                <a:schemeClr val="dk2"/>
              </a:solidFill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4509450" y="2303550"/>
            <a:ext cx="1856700" cy="1790100"/>
          </a:xfrm>
          <a:prstGeom prst="ellipse">
            <a:avLst/>
          </a:prstGeom>
          <a:solidFill>
            <a:srgbClr val="1ACFB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Nunito"/>
                <a:ea typeface="Nunito"/>
                <a:cs typeface="Nunito"/>
                <a:sym typeface="Nunito"/>
              </a:rPr>
              <a:t>4,56 млрд тенге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7127650" y="3056850"/>
            <a:ext cx="1169700" cy="1036800"/>
          </a:xfrm>
          <a:prstGeom prst="ellipse">
            <a:avLst/>
          </a:prstGeom>
          <a:solidFill>
            <a:srgbClr val="10C8B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Nunito"/>
                <a:ea typeface="Nunito"/>
                <a:cs typeface="Nunito"/>
                <a:sym typeface="Nunito"/>
              </a:rPr>
              <a:t>918 млн тенге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4771350" y="4093650"/>
            <a:ext cx="14754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*Объем рынка Павлодара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16"/>
          <p:cNvSpPr txBox="1"/>
          <p:nvPr/>
        </p:nvSpPr>
        <p:spPr>
          <a:xfrm>
            <a:off x="7194100" y="4093650"/>
            <a:ext cx="131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*Объем рынка 5-6 классов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3" name="Google Shape;323;p16"/>
          <p:cNvSpPr txBox="1"/>
          <p:nvPr/>
        </p:nvSpPr>
        <p:spPr>
          <a:xfrm>
            <a:off x="1891250" y="4093650"/>
            <a:ext cx="1856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*Объем рынка Казахстана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"/>
          <p:cNvSpPr txBox="1"/>
          <p:nvPr>
            <p:ph type="title"/>
          </p:nvPr>
        </p:nvSpPr>
        <p:spPr>
          <a:xfrm>
            <a:off x="1303800" y="7314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A9B8D"/>
                </a:solidFill>
              </a:rPr>
              <a:t>Объем рынка</a:t>
            </a:r>
            <a:endParaRPr>
              <a:solidFill>
                <a:srgbClr val="1A9B8D"/>
              </a:solidFill>
            </a:endParaRPr>
          </a:p>
        </p:txBody>
      </p:sp>
      <p:sp>
        <p:nvSpPr>
          <p:cNvPr id="329" name="Google Shape;329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/>
              <a:t>В</a:t>
            </a:r>
            <a:r>
              <a:rPr b="1" lang="ru" sz="1500"/>
              <a:t> Казахстане</a:t>
            </a:r>
            <a:r>
              <a:rPr lang="ru" sz="1500"/>
              <a:t> более </a:t>
            </a:r>
            <a:r>
              <a:rPr b="1" lang="ru" sz="1500"/>
              <a:t>3,9 млн школьников</a:t>
            </a:r>
            <a:r>
              <a:rPr lang="ru" sz="1500"/>
              <a:t>, из которого всего 9,2% получает дополнительное образования вне школы (360 тысяч)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образовательные центры </a:t>
            </a:r>
            <a:r>
              <a:rPr lang="ru" sz="1500"/>
              <a:t>предоставляющие</a:t>
            </a:r>
            <a:r>
              <a:rPr lang="ru" sz="1500"/>
              <a:t> дополнительного образования: </a:t>
            </a:r>
            <a:r>
              <a:rPr b="1" lang="ru" sz="1500"/>
              <a:t>+3000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Общий объем рынка: </a:t>
            </a:r>
            <a:r>
              <a:rPr b="1" lang="ru" sz="1500"/>
              <a:t>350 млн $</a:t>
            </a:r>
            <a:r>
              <a:rPr lang="ru" sz="1500"/>
              <a:t> (157,5 миллиард тенге)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занята всего; </a:t>
            </a:r>
            <a:r>
              <a:rPr b="1" lang="ru" sz="1500"/>
              <a:t>32 млн $ </a:t>
            </a:r>
            <a:r>
              <a:rPr lang="ru" sz="1500"/>
              <a:t>(14,4 миллиард тенге)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925" y="305700"/>
            <a:ext cx="1182875" cy="11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/>
          <p:nvPr/>
        </p:nvSpPr>
        <p:spPr>
          <a:xfrm>
            <a:off x="412000" y="611375"/>
            <a:ext cx="850500" cy="87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/>
          <p:nvPr>
            <p:ph idx="1" type="body"/>
          </p:nvPr>
        </p:nvSpPr>
        <p:spPr>
          <a:xfrm>
            <a:off x="4864400" y="643500"/>
            <a:ext cx="3561900" cy="6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latin typeface="Arial"/>
                <a:ea typeface="Arial"/>
                <a:cs typeface="Arial"/>
                <a:sym typeface="Arial"/>
              </a:rPr>
              <a:t>Аватар клиента сейчас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4864400" y="1315750"/>
            <a:ext cx="2591700" cy="74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4864400" y="2424600"/>
            <a:ext cx="2591700" cy="74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4864400" y="3533450"/>
            <a:ext cx="2591700" cy="74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5436000" y="1315750"/>
            <a:ext cx="106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1A9B8D"/>
                </a:solidFill>
                <a:latin typeface="Nunito"/>
                <a:ea typeface="Nunito"/>
                <a:cs typeface="Nunito"/>
                <a:sym typeface="Nunito"/>
              </a:rPr>
              <a:t>Возраст</a:t>
            </a:r>
            <a:endParaRPr b="1" sz="1300">
              <a:solidFill>
                <a:srgbClr val="1A9B8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18"/>
          <p:cNvSpPr txBox="1"/>
          <p:nvPr/>
        </p:nvSpPr>
        <p:spPr>
          <a:xfrm>
            <a:off x="5271275" y="2402938"/>
            <a:ext cx="224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1A9B8D"/>
                </a:solidFill>
                <a:latin typeface="Nunito"/>
                <a:ea typeface="Nunito"/>
                <a:cs typeface="Nunito"/>
                <a:sym typeface="Nunito"/>
              </a:rPr>
              <a:t>Средний чек, 1 человек</a:t>
            </a:r>
            <a:endParaRPr b="1" sz="1300">
              <a:solidFill>
                <a:srgbClr val="1A9B8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5381050" y="3533450"/>
            <a:ext cx="2166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1A9B8D"/>
                </a:solidFill>
                <a:latin typeface="Nunito"/>
                <a:ea typeface="Nunito"/>
                <a:cs typeface="Nunito"/>
                <a:sym typeface="Nunito"/>
              </a:rPr>
              <a:t>Посещаемость в год</a:t>
            </a:r>
            <a:endParaRPr b="1" sz="1300">
              <a:solidFill>
                <a:srgbClr val="1A9B8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5093485" y="1475225"/>
            <a:ext cx="226500" cy="182100"/>
          </a:xfrm>
          <a:prstGeom prst="ellipse">
            <a:avLst/>
          </a:prstGeom>
          <a:solidFill>
            <a:srgbClr val="10C8B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5032147" y="1690401"/>
            <a:ext cx="348900" cy="276000"/>
          </a:xfrm>
          <a:prstGeom prst="ellipse">
            <a:avLst/>
          </a:prstGeom>
          <a:solidFill>
            <a:srgbClr val="10C8B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5" name="Google Shape;345;p18"/>
          <p:cNvCxnSpPr>
            <a:stCxn id="344" idx="2"/>
            <a:endCxn id="344" idx="6"/>
          </p:cNvCxnSpPr>
          <p:nvPr/>
        </p:nvCxnSpPr>
        <p:spPr>
          <a:xfrm>
            <a:off x="5032147" y="1828401"/>
            <a:ext cx="34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p18"/>
          <p:cNvSpPr/>
          <p:nvPr/>
        </p:nvSpPr>
        <p:spPr>
          <a:xfrm>
            <a:off x="4970700" y="1824539"/>
            <a:ext cx="465300" cy="23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4980580" y="2601162"/>
            <a:ext cx="290700" cy="391200"/>
          </a:xfrm>
          <a:prstGeom prst="roundRect">
            <a:avLst>
              <a:gd fmla="val 16667" name="adj"/>
            </a:avLst>
          </a:prstGeom>
          <a:solidFill>
            <a:srgbClr val="10C8B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4985605" y="2884585"/>
            <a:ext cx="87000" cy="594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5072567" y="2884585"/>
            <a:ext cx="87000" cy="59400"/>
          </a:xfrm>
          <a:prstGeom prst="triangle">
            <a:avLst>
              <a:gd fmla="val 5098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5159528" y="2884585"/>
            <a:ext cx="87000" cy="594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5232725" y="2884585"/>
            <a:ext cx="87000" cy="594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5005476" y="2623406"/>
            <a:ext cx="240900" cy="4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5005476" y="2704114"/>
            <a:ext cx="178800" cy="4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4970700" y="2923169"/>
            <a:ext cx="348900" cy="13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5528925" y="1581500"/>
            <a:ext cx="134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30-45 лет</a:t>
            </a:r>
            <a:endParaRPr b="1"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5392875" y="2691075"/>
            <a:ext cx="3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54 000 тенге</a:t>
            </a:r>
            <a:endParaRPr b="1"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5392875" y="3768500"/>
            <a:ext cx="3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3-10 месяцев</a:t>
            </a:r>
            <a:endParaRPr b="1" sz="21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8" name="Google Shape;358;p18"/>
          <p:cNvSpPr/>
          <p:nvPr/>
        </p:nvSpPr>
        <p:spPr>
          <a:xfrm rot="5019">
            <a:off x="4970300" y="3908265"/>
            <a:ext cx="205500" cy="162300"/>
          </a:xfrm>
          <a:prstGeom prst="triangle">
            <a:avLst>
              <a:gd fmla="val 50000" name="adj"/>
            </a:avLst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9" name="Google Shape;359;p18"/>
          <p:cNvSpPr/>
          <p:nvPr/>
        </p:nvSpPr>
        <p:spPr>
          <a:xfrm rot="3476356">
            <a:off x="5061706" y="3920994"/>
            <a:ext cx="263367" cy="67519"/>
          </a:xfrm>
          <a:prstGeom prst="flowChartAlternateProcess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5025665" y="3765178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5237564" y="3855903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5237564" y="3896675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5305851" y="3855663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5305851" y="3944215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5367340" y="3899939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305851" y="4032766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5129958" y="3806719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5367340" y="3815149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5237564" y="4135287"/>
            <a:ext cx="68400" cy="21000"/>
          </a:xfrm>
          <a:prstGeom prst="diamond">
            <a:avLst/>
          </a:prstGeom>
          <a:solidFill>
            <a:srgbClr val="1A9B8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0" name="Google Shape;3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75" y="555216"/>
            <a:ext cx="4256424" cy="378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>
            <p:ph type="title"/>
          </p:nvPr>
        </p:nvSpPr>
        <p:spPr>
          <a:xfrm>
            <a:off x="1250625" y="717725"/>
            <a:ext cx="2871000" cy="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A9B8D"/>
                </a:solidFill>
              </a:rPr>
              <a:t>исследование:</a:t>
            </a:r>
            <a:endParaRPr>
              <a:solidFill>
                <a:srgbClr val="1A9B8D"/>
              </a:solidFill>
            </a:endParaRPr>
          </a:p>
        </p:txBody>
      </p:sp>
      <p:sp>
        <p:nvSpPr>
          <p:cNvPr id="376" name="Google Shape;376;p19"/>
          <p:cNvSpPr txBox="1"/>
          <p:nvPr>
            <p:ph idx="1" type="body"/>
          </p:nvPr>
        </p:nvSpPr>
        <p:spPr>
          <a:xfrm>
            <a:off x="1250625" y="1671075"/>
            <a:ext cx="3733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/>
              <a:t>С </a:t>
            </a:r>
            <a:r>
              <a:rPr lang="ru" sz="1600"/>
              <a:t>ростом количество детей, государственные школы уже не </a:t>
            </a:r>
            <a:r>
              <a:rPr lang="ru" sz="1600"/>
              <a:t>вывозят поток школьников, по этой причине мы наблюдаем переполненность школ и загруженность преподавателей, в одном классе около </a:t>
            </a:r>
            <a:r>
              <a:rPr b="1" lang="ru" sz="1600"/>
              <a:t>30 детей</a:t>
            </a:r>
            <a:r>
              <a:rPr lang="ru" sz="1600"/>
              <a:t> это в свою очередь влияет на </a:t>
            </a:r>
            <a:r>
              <a:rPr lang="ru" sz="1600">
                <a:solidFill>
                  <a:srgbClr val="000000"/>
                </a:solidFill>
              </a:rPr>
              <a:t>ухудшение качество обучение на 60%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425300" y="770850"/>
            <a:ext cx="744300" cy="57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8" name="Google Shape;3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600" y="1707825"/>
            <a:ext cx="3855075" cy="256799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20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 txBox="1"/>
          <p:nvPr>
            <p:ph type="title"/>
          </p:nvPr>
        </p:nvSpPr>
        <p:spPr>
          <a:xfrm>
            <a:off x="1303800" y="598575"/>
            <a:ext cx="7242000" cy="3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/>
              <a:t>Финансовый план</a:t>
            </a:r>
            <a:endParaRPr sz="7200"/>
          </a:p>
        </p:txBody>
      </p:sp>
      <p:pic>
        <p:nvPicPr>
          <p:cNvPr id="391" name="Google Shape;3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199" y="2784125"/>
            <a:ext cx="2095200" cy="20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1"/>
          <p:cNvSpPr/>
          <p:nvPr/>
        </p:nvSpPr>
        <p:spPr>
          <a:xfrm>
            <a:off x="227100" y="717675"/>
            <a:ext cx="1076700" cy="638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