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8333-A0F6-45D7-A659-60B3BFAC4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627" y="2579404"/>
            <a:ext cx="8637073" cy="2618554"/>
          </a:xfrm>
        </p:spPr>
        <p:txBody>
          <a:bodyPr>
            <a:noAutofit/>
          </a:bodyPr>
          <a:lstStyle/>
          <a:p>
            <a:r>
              <a:rPr lang="ru-RU" sz="5400" dirty="0">
                <a:latin typeface="Georgia" panose="02040502050405020303" pitchFamily="18" charset="0"/>
              </a:rPr>
              <a:t>Щебеночный завод </a:t>
            </a:r>
            <a:br>
              <a:rPr lang="ru-RU" sz="5400" dirty="0">
                <a:latin typeface="Georgia" panose="02040502050405020303" pitchFamily="18" charset="0"/>
              </a:rPr>
            </a:br>
            <a:r>
              <a:rPr lang="ru-RU" sz="5400" dirty="0">
                <a:latin typeface="Georgia" panose="02040502050405020303" pitchFamily="18" charset="0"/>
              </a:rPr>
              <a:t>ТОО «Диабаз-НТ»</a:t>
            </a:r>
            <a:br>
              <a:rPr lang="ru-RU" sz="5400" dirty="0">
                <a:latin typeface="Georgia" panose="02040502050405020303" pitchFamily="18" charset="0"/>
              </a:rPr>
            </a:br>
            <a:r>
              <a:rPr lang="ru-RU" sz="5400" dirty="0">
                <a:latin typeface="Georgia" panose="02040502050405020303" pitchFamily="18" charset="0"/>
              </a:rPr>
              <a:t>на месторождении </a:t>
            </a:r>
            <a:br>
              <a:rPr lang="ru-RU" sz="5400" dirty="0">
                <a:latin typeface="Georgia" panose="02040502050405020303" pitchFamily="18" charset="0"/>
              </a:rPr>
            </a:br>
            <a:r>
              <a:rPr lang="ru-RU" sz="5400" dirty="0">
                <a:latin typeface="Georgia" panose="02040502050405020303" pitchFamily="18" charset="0"/>
              </a:rPr>
              <a:t>«Берчогуское-9» </a:t>
            </a:r>
            <a:br>
              <a:rPr lang="ru-RU" sz="5400" dirty="0">
                <a:latin typeface="Georgia" panose="02040502050405020303" pitchFamily="18" charset="0"/>
              </a:rPr>
            </a:br>
            <a:r>
              <a:rPr lang="ru-RU" sz="5400" dirty="0">
                <a:latin typeface="Georgia" panose="02040502050405020303" pitchFamily="18" charset="0"/>
              </a:rPr>
              <a:t>в Актюбинской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7693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0FE67-5DC5-4733-A0F0-0CF6A673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715678"/>
          </a:xfrm>
        </p:spPr>
        <p:txBody>
          <a:bodyPr/>
          <a:lstStyle/>
          <a:p>
            <a:r>
              <a:rPr lang="ru-RU" dirty="0"/>
              <a:t>Местонахождение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17F40-3799-49D0-BBA1-B085CB2A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69003"/>
            <a:ext cx="9603275" cy="379734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Месторождение строительного камня Берчогурское-9 в административном отношении расположено на территории </a:t>
            </a:r>
            <a:r>
              <a:rPr lang="ru-RU" dirty="0" err="1"/>
              <a:t>Шалкарского</a:t>
            </a:r>
            <a:r>
              <a:rPr lang="ru-RU" dirty="0"/>
              <a:t> района Актюбинской области Республики Казахстан, в 6,5 км на юго-запад от ж. д. станции и пос. Берчогур </a:t>
            </a:r>
          </a:p>
          <a:p>
            <a:r>
              <a:rPr lang="ru-RU" dirty="0"/>
              <a:t>Площадь геологического отвода – 2,23 км2</a:t>
            </a:r>
          </a:p>
          <a:p>
            <a:r>
              <a:rPr lang="ru-RU" dirty="0"/>
              <a:t>Административный центр района – г. Шалкар и одноименная</a:t>
            </a:r>
          </a:p>
          <a:p>
            <a:pPr marL="0" indent="0">
              <a:buNone/>
            </a:pPr>
            <a:r>
              <a:rPr lang="ru-RU" dirty="0"/>
              <a:t>   железнодорожная станция расположены в 105-108 км к юго-востоку, </a:t>
            </a:r>
          </a:p>
          <a:p>
            <a:pPr marL="0" indent="0">
              <a:buNone/>
            </a:pPr>
            <a:r>
              <a:rPr lang="ru-RU" dirty="0"/>
              <a:t>   областной центр – г. Актобе и одноименная крупная железнодорожная</a:t>
            </a:r>
          </a:p>
          <a:p>
            <a:pPr marL="0" indent="0">
              <a:buNone/>
            </a:pPr>
            <a:r>
              <a:rPr lang="ru-RU" dirty="0"/>
              <a:t>   станция – в 235 км к северо-западу.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7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EA33-8C6A-4BA5-B69C-49E482C7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522" y="774968"/>
            <a:ext cx="9603275" cy="360571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Недвижимое имущество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BDDFD3-200C-4932-A091-BDABF5A1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135539"/>
            <a:ext cx="10597132" cy="4152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/>
              <a:t>Административно-бытовой комплекс: площадь – 688 </a:t>
            </a:r>
            <a:r>
              <a:rPr lang="ru-RU" sz="1400" dirty="0" err="1"/>
              <a:t>кв.м</a:t>
            </a:r>
            <a:r>
              <a:rPr lang="ru-RU" sz="1400" dirty="0"/>
              <a:t>. , год постройки – </a:t>
            </a:r>
            <a:r>
              <a:rPr lang="en-US" sz="1400" dirty="0"/>
              <a:t>2019</a:t>
            </a:r>
            <a:r>
              <a:rPr lang="ru-RU" sz="1400" dirty="0"/>
              <a:t>г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АБК: Столовая, кухня, общежитие, офисные помещения полностью мебелированы, Интернет, </a:t>
            </a:r>
            <a:r>
              <a:rPr lang="en-US" sz="1400" dirty="0"/>
              <a:t>Wi-Fi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Гараж, склад, токарная подсобная с токарным оборудованием: площадь – 735,1 </a:t>
            </a:r>
            <a:r>
              <a:rPr lang="ru-RU" sz="1400" dirty="0" err="1"/>
              <a:t>кв.м</a:t>
            </a:r>
            <a:r>
              <a:rPr lang="ru-RU" sz="1400" dirty="0"/>
              <a:t> , год постройки – 2019 г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Прилегающий земельный участок под завод (АБК, склад, завод) – 7 Га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Железнодорожный тупик: 2 км от завода, с Электронными Динамическими весами, Освещение по всему участку погрузки, протяженность ЖД тупика – 750м. Фронт погрузки – 20 вагонов.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Прилегающий земельный участок под ЖД тупик – 11,43 Га и 2 Га.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Земельный участок под дорогу от завода до ЖД тупика – 2 Га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Собственная Линия электропередачи: от подстанции «</a:t>
            </a:r>
            <a:r>
              <a:rPr lang="ru-RU" sz="1400" dirty="0" err="1"/>
              <a:t>Котыртас</a:t>
            </a:r>
            <a:r>
              <a:rPr lang="ru-RU" sz="1400" dirty="0"/>
              <a:t>» до завода, общая протяженность – 33 км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Земельный участок под ЛЭП – 22,7 Га 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33C80-6D9F-4A46-AF33-B18F5F9C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1" y="4585253"/>
            <a:ext cx="4318208" cy="2060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8D60D-8EEA-483B-99CB-0090D98D9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82" y="4585253"/>
            <a:ext cx="4175548" cy="20480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EAE195-B059-462E-90A6-CBAF5815E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878" y="4573211"/>
            <a:ext cx="3221080" cy="20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443BE-CA98-4379-9EDB-C3148DA4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834502"/>
            <a:ext cx="9603275" cy="541537"/>
          </a:xfrm>
        </p:spPr>
        <p:txBody>
          <a:bodyPr>
            <a:normAutofit/>
          </a:bodyPr>
          <a:lstStyle/>
          <a:p>
            <a:r>
              <a:rPr lang="ru-RU" sz="2400" b="1" dirty="0"/>
              <a:t>Оборудование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C955C-0CAF-4038-9900-59EF5A0B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376039"/>
            <a:ext cx="9603275" cy="3094805"/>
          </a:xfrm>
        </p:spPr>
        <p:txBody>
          <a:bodyPr>
            <a:normAutofit fontScale="62500" lnSpcReduction="20000"/>
          </a:bodyPr>
          <a:lstStyle/>
          <a:p>
            <a:r>
              <a:rPr lang="ru-RU" sz="2200" b="1" dirty="0"/>
              <a:t>Дробильно-сортировочный комплекс: </a:t>
            </a:r>
          </a:p>
          <a:p>
            <a:pPr marL="0" indent="0">
              <a:buNone/>
            </a:pPr>
            <a:r>
              <a:rPr lang="ru-RU" sz="1700" dirty="0"/>
              <a:t>Щековая дробилка –</a:t>
            </a:r>
            <a:r>
              <a:rPr lang="en-US" sz="1700" dirty="0"/>
              <a:t>PE900*1200 </a:t>
            </a:r>
          </a:p>
          <a:p>
            <a:pPr marL="0" indent="0">
              <a:buNone/>
            </a:pPr>
            <a:r>
              <a:rPr lang="ru-RU" sz="1700" dirty="0"/>
              <a:t>Конусная дробилка – </a:t>
            </a:r>
            <a:r>
              <a:rPr lang="en-US" sz="1700" dirty="0"/>
              <a:t>CSB160  </a:t>
            </a:r>
          </a:p>
          <a:p>
            <a:pPr marL="0" indent="0">
              <a:buNone/>
            </a:pPr>
            <a:r>
              <a:rPr lang="ru-RU" sz="1700" dirty="0"/>
              <a:t>Евро-роторная дробилка</a:t>
            </a:r>
            <a:r>
              <a:rPr lang="en-US" sz="1700" dirty="0"/>
              <a:t> - PFW1415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Роторная дробилка – </a:t>
            </a:r>
            <a:r>
              <a:rPr lang="en-US" sz="1700" dirty="0"/>
              <a:t>PF1210</a:t>
            </a:r>
            <a:r>
              <a:rPr lang="ru-RU" sz="1700" dirty="0"/>
              <a:t> </a:t>
            </a:r>
          </a:p>
          <a:p>
            <a:pPr marL="0" indent="0">
              <a:buNone/>
            </a:pPr>
            <a:r>
              <a:rPr lang="ru-RU" sz="1700" dirty="0" err="1"/>
              <a:t>Виброгрохота</a:t>
            </a:r>
            <a:r>
              <a:rPr lang="ru-RU" sz="1700" dirty="0"/>
              <a:t>, Питатель, ленточные конвейера, Операторская с системой автоматизации и видеонаблюдения</a:t>
            </a:r>
          </a:p>
          <a:p>
            <a:r>
              <a:rPr lang="ru-RU" b="1" dirty="0"/>
              <a:t>Производительность – 250-300 </a:t>
            </a:r>
            <a:r>
              <a:rPr lang="ru-RU" b="1" dirty="0" err="1"/>
              <a:t>тн</a:t>
            </a:r>
            <a:r>
              <a:rPr lang="ru-RU" b="1" dirty="0"/>
              <a:t>/час</a:t>
            </a:r>
          </a:p>
          <a:p>
            <a:r>
              <a:rPr lang="ru-RU" b="1" dirty="0"/>
              <a:t>Год ввода в эксплуатацию – 01.07.2019 года</a:t>
            </a:r>
          </a:p>
          <a:p>
            <a:r>
              <a:rPr lang="ru-RU" b="1" dirty="0"/>
              <a:t>Производитель – Китай</a:t>
            </a:r>
          </a:p>
          <a:p>
            <a:pPr marL="0" indent="0">
              <a:buNone/>
            </a:pPr>
            <a:r>
              <a:rPr lang="ru-RU" dirty="0"/>
              <a:t>Выход готовой продукции – Щебень фр.5-10мм, 5-20мм, 10-20мм, 20-40мм, 0-40мм,  40-70мм и прочее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4AAFB-7555-4E3E-8B69-F75BFB34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6" y="4474345"/>
            <a:ext cx="3086628" cy="20616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F5BE3D-5739-42F2-A0A9-9C3B4849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11" y="4470845"/>
            <a:ext cx="2906513" cy="20651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D5AF8A-CDB5-44D0-A884-F8286F05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31" y="4470844"/>
            <a:ext cx="2840854" cy="21445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A81EE1-AC2C-47DA-9659-1A041C0D8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751" y="4470844"/>
            <a:ext cx="2840853" cy="21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7D33E-01EC-430C-B6EB-80D988E2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Карьер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9C9F3-3C0C-4095-B57A-404BEEFE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89104"/>
            <a:ext cx="9603275" cy="3877242"/>
          </a:xfrm>
        </p:spPr>
        <p:txBody>
          <a:bodyPr/>
          <a:lstStyle/>
          <a:p>
            <a:r>
              <a:rPr lang="ru-RU" dirty="0"/>
              <a:t>Строительный камень, порода – Диабаз</a:t>
            </a:r>
          </a:p>
          <a:p>
            <a:r>
              <a:rPr lang="ru-RU" dirty="0"/>
              <a:t>Лицензия на добычу общераспространённых полезных ископаемых - №2/2019 от 01.03.2019 года</a:t>
            </a:r>
          </a:p>
          <a:p>
            <a:r>
              <a:rPr lang="ru-RU" dirty="0"/>
              <a:t>Запасы, вид полезного ископаемого: С1 – </a:t>
            </a:r>
            <a:r>
              <a:rPr lang="ru-RU" u="sng" dirty="0"/>
              <a:t>62 917 691 </a:t>
            </a:r>
            <a:r>
              <a:rPr lang="ru-RU" u="sng" dirty="0" err="1"/>
              <a:t>куб.м</a:t>
            </a:r>
            <a:endParaRPr lang="ru-RU" u="sng" dirty="0"/>
          </a:p>
          <a:p>
            <a:r>
              <a:rPr lang="ru-RU" dirty="0"/>
              <a:t>Право аренды на земельный участок – 154,65 Га</a:t>
            </a:r>
          </a:p>
          <a:p>
            <a:r>
              <a:rPr lang="ru-RU" dirty="0"/>
              <a:t>Земельный участок под дорогу с карьера до завода – 0,25 Га</a:t>
            </a:r>
          </a:p>
          <a:p>
            <a:r>
              <a:rPr lang="ru-RU" dirty="0"/>
              <a:t>Земельный участок под отвал для вскрышной породы – 3 Га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72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4A58-5607-46A3-B8B1-75B22DE9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635779"/>
          </a:xfrm>
        </p:spPr>
        <p:txBody>
          <a:bodyPr>
            <a:normAutofit/>
          </a:bodyPr>
          <a:lstStyle/>
          <a:p>
            <a:r>
              <a:rPr lang="ru-RU" sz="2800" b="1" dirty="0"/>
              <a:t>Спецтехника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D5773-861D-485D-84F6-A6FF91C9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355" y="1271213"/>
            <a:ext cx="9603275" cy="3877242"/>
          </a:xfrm>
        </p:spPr>
        <p:txBody>
          <a:bodyPr/>
          <a:lstStyle/>
          <a:p>
            <a:r>
              <a:rPr lang="ru-RU" dirty="0"/>
              <a:t>Бульдозер </a:t>
            </a:r>
            <a:r>
              <a:rPr lang="en-US" dirty="0" err="1"/>
              <a:t>Shantui</a:t>
            </a:r>
            <a:r>
              <a:rPr lang="en-US" dirty="0"/>
              <a:t> SD32: </a:t>
            </a:r>
            <a:r>
              <a:rPr lang="ru-RU" dirty="0"/>
              <a:t>Год выпуска – 2018 год</a:t>
            </a:r>
          </a:p>
          <a:p>
            <a:r>
              <a:rPr lang="ru-RU" dirty="0"/>
              <a:t>Погрузчик </a:t>
            </a:r>
            <a:r>
              <a:rPr lang="en-US" dirty="0"/>
              <a:t>ZL 50NK: </a:t>
            </a:r>
            <a:r>
              <a:rPr lang="ru-RU" dirty="0"/>
              <a:t>Кол-во – </a:t>
            </a:r>
            <a:r>
              <a:rPr lang="en-US" dirty="0"/>
              <a:t>2</a:t>
            </a:r>
            <a:r>
              <a:rPr lang="ru-RU" dirty="0"/>
              <a:t> </a:t>
            </a:r>
            <a:r>
              <a:rPr lang="ru-RU" dirty="0" err="1"/>
              <a:t>шт</a:t>
            </a:r>
            <a:r>
              <a:rPr lang="ru-RU" dirty="0"/>
              <a:t>, Год выпуска – 20</a:t>
            </a:r>
            <a:r>
              <a:rPr lang="en-US" dirty="0"/>
              <a:t>21 </a:t>
            </a:r>
            <a:r>
              <a:rPr lang="ru-RU" dirty="0"/>
              <a:t>год</a:t>
            </a:r>
            <a:endParaRPr lang="en-US" dirty="0"/>
          </a:p>
          <a:p>
            <a:r>
              <a:rPr lang="ru-RU" dirty="0"/>
              <a:t>Погрузчик </a:t>
            </a:r>
            <a:r>
              <a:rPr lang="en-US" dirty="0"/>
              <a:t>ZL 50GN: </a:t>
            </a:r>
            <a:r>
              <a:rPr lang="ru-RU" dirty="0"/>
              <a:t>Кол-во – </a:t>
            </a:r>
            <a:r>
              <a:rPr lang="en-US" dirty="0"/>
              <a:t>1</a:t>
            </a:r>
            <a:r>
              <a:rPr lang="ru-RU" dirty="0"/>
              <a:t> </a:t>
            </a:r>
            <a:r>
              <a:rPr lang="ru-RU" dirty="0" err="1"/>
              <a:t>шт</a:t>
            </a:r>
            <a:r>
              <a:rPr lang="ru-RU" dirty="0"/>
              <a:t>, Год выпуска – 20</a:t>
            </a:r>
            <a:r>
              <a:rPr lang="en-US" dirty="0"/>
              <a:t>16 </a:t>
            </a:r>
            <a:r>
              <a:rPr lang="ru-RU" dirty="0"/>
              <a:t>год</a:t>
            </a:r>
            <a:endParaRPr lang="en-US" dirty="0"/>
          </a:p>
          <a:p>
            <a:r>
              <a:rPr lang="ru-RU" dirty="0"/>
              <a:t>Экскаватор </a:t>
            </a:r>
            <a:r>
              <a:rPr lang="en-US" dirty="0"/>
              <a:t>Doosan DX340LCA: </a:t>
            </a:r>
            <a:r>
              <a:rPr lang="ru-RU" dirty="0"/>
              <a:t>Кол-во – 2 </a:t>
            </a:r>
            <a:r>
              <a:rPr lang="ru-RU" dirty="0" err="1"/>
              <a:t>шт</a:t>
            </a:r>
            <a:r>
              <a:rPr lang="ru-RU" dirty="0"/>
              <a:t>, Год выпуска – 2016 года</a:t>
            </a:r>
          </a:p>
          <a:p>
            <a:r>
              <a:rPr lang="ru-RU" dirty="0"/>
              <a:t>Самосвалы </a:t>
            </a:r>
            <a:r>
              <a:rPr lang="en-US" dirty="0"/>
              <a:t>HOWO – </a:t>
            </a:r>
            <a:r>
              <a:rPr lang="ru-RU" dirty="0"/>
              <a:t>2 </a:t>
            </a:r>
            <a:r>
              <a:rPr lang="ru-RU" dirty="0" err="1"/>
              <a:t>шт</a:t>
            </a:r>
            <a:r>
              <a:rPr lang="ru-RU" dirty="0"/>
              <a:t>, 2021 год, Соболь </a:t>
            </a:r>
            <a:r>
              <a:rPr lang="ru-RU"/>
              <a:t>7 мест, УАЗ.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AAA17A-1E71-459E-A29D-E01F4B16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99" y="3781886"/>
            <a:ext cx="3866780" cy="2577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7C9E1-AFA2-4F7D-A3F2-A57ADBD8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33" y="3781886"/>
            <a:ext cx="3752333" cy="2577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7CFDC5-57B8-4359-9079-B4F0BF987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851" y="3781885"/>
            <a:ext cx="3501450" cy="25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948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204</TotalTime>
  <Words>447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Georgia</vt:lpstr>
      <vt:lpstr>Галерея</vt:lpstr>
      <vt:lpstr>Щебеночный завод  ТОО «Диабаз-НТ» на месторождении  «Берчогуское-9»  в Актюбинской области</vt:lpstr>
      <vt:lpstr>Местонахождение</vt:lpstr>
      <vt:lpstr>Недвижимое имущество</vt:lpstr>
      <vt:lpstr>Оборудование</vt:lpstr>
      <vt:lpstr>Карьер</vt:lpstr>
      <vt:lpstr>Спецтехника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Щебеночный завод ТОО «80-БМ» на месторождении  «Берчогуское-9»  в Актюбинской области</dc:title>
  <dc:creator>Пользователь</dc:creator>
  <cp:lastModifiedBy>Adina</cp:lastModifiedBy>
  <cp:revision>31</cp:revision>
  <dcterms:created xsi:type="dcterms:W3CDTF">2020-01-13T09:03:59Z</dcterms:created>
  <dcterms:modified xsi:type="dcterms:W3CDTF">2022-12-22T05:50:36Z</dcterms:modified>
</cp:coreProperties>
</file>