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58" r:id="rId5"/>
    <p:sldId id="296" r:id="rId6"/>
    <p:sldId id="297" r:id="rId7"/>
    <p:sldId id="280" r:id="rId8"/>
    <p:sldId id="264" r:id="rId9"/>
    <p:sldId id="289" r:id="rId10"/>
    <p:sldId id="285" r:id="rId11"/>
    <p:sldId id="266" r:id="rId12"/>
    <p:sldId id="267" r:id="rId13"/>
    <p:sldId id="268" r:id="rId14"/>
  </p:sldIdLst>
  <p:sldSz cx="9144000" cy="51435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 userDrawn="1">
          <p15:clr>
            <a:srgbClr val="A4A3A4"/>
          </p15:clr>
        </p15:guide>
        <p15:guide id="2" pos="27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252" y="-84"/>
      </p:cViewPr>
      <p:guideLst>
        <p:guide orient="horz" pos="2114"/>
        <p:guide pos="27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hyperlink" Target="mailto:av.mantelhaus@gmai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hyperlink" Target="mailto:av.mantelhaus@gmail.com" TargetMode="Externa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C:\Users\Mi Notebook\Pictures\Saved Pictures\MLM.jpgMLM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970" y="7620"/>
            <a:ext cx="9130030" cy="51358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58925" y="2104390"/>
            <a:ext cx="6838950" cy="622935"/>
          </a:xfrm>
          <a:prstGeom prst="rect">
            <a:avLst/>
          </a:prstGeom>
          <a:noFill/>
        </p:spPr>
        <p:txBody>
          <a:bodyPr wrap="none" lIns="0" tIns="0" rIns="0" rtlCol="0">
            <a:noAutofit/>
          </a:bodyPr>
          <a:lstStyle/>
          <a:p>
            <a:pPr algn="l">
              <a:lnSpc>
                <a:spcPts val="3500"/>
              </a:lnSpc>
              <a:tabLst>
                <a:tab pos="495300" algn="l"/>
              </a:tabLst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Социально-предпринимательская сеть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3500"/>
              </a:lnSpc>
              <a:tabLst>
                <a:tab pos="495300" algn="l"/>
              </a:tabLst>
            </a:pPr>
            <a:r>
              <a:rPr lang="en-US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endParaRPr lang="en-US" altLang="zh-CN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849120" y="3408680"/>
            <a:ext cx="6142990" cy="165735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1200"/>
              </a:lnSpc>
            </a:pPr>
            <a:r>
              <a:rPr lang="ru-RU" altLang="en-US" sz="1405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405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Социально-предпринимательская сеть в облачной интернет платформе</a:t>
            </a:r>
            <a:endParaRPr lang="ru-RU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"/>
          <p:cNvSpPr txBox="1"/>
          <p:nvPr/>
        </p:nvSpPr>
        <p:spPr>
          <a:xfrm>
            <a:off x="3657600" y="312420"/>
            <a:ext cx="2054225" cy="40449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altLang="en-US" sz="3200" dirty="0" smtClean="0">
                <a:solidFill>
                  <a:srgbClr val="017F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</a:t>
            </a:r>
            <a:endParaRPr lang="ru-RU" altLang="en-US" sz="3200" dirty="0" smtClean="0">
              <a:solidFill>
                <a:srgbClr val="017F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5370195" y="3403600"/>
            <a:ext cx="2795270" cy="25082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CN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zh-CN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298825" y="3403600"/>
            <a:ext cx="3248660" cy="25082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zh-CN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 Хельгрен</a:t>
            </a:r>
            <a:endParaRPr lang="ru-RU" altLang="en-US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362960" y="3797300"/>
            <a:ext cx="2893695" cy="5378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Основатель, менеджер проекта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vkhelgren@gmail.com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  <a:hlinkClick r:id="rId1"/>
              </a:rPr>
              <a:t> </a:t>
            </a:r>
            <a:endParaRPr lang="en-US" altLang="zh-CN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Изображение 10" descr="moye+fot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047750"/>
            <a:ext cx="1971040" cy="1949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35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73380"/>
            <a:ext cx="4412615" cy="4044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altLang="en-US" sz="2800" b="1" dirty="0" smtClean="0">
                <a:solidFill>
                  <a:srgbClr val="017F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информация</a:t>
            </a:r>
            <a:endParaRPr lang="ru-RU" altLang="en-US" sz="2800" b="1" dirty="0" smtClean="0">
              <a:solidFill>
                <a:srgbClr val="017F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5245" y="866140"/>
            <a:ext cx="8708390" cy="2000250"/>
          </a:xfrm>
          <a:prstGeom prst="rect">
            <a:avLst/>
          </a:prstGeom>
          <a:noFill/>
        </p:spPr>
        <p:txBody>
          <a:bodyPr wrap="square" lIns="0" tIns="0" rIns="0" rtlCol="0">
            <a:noAutofit/>
          </a:bodyPr>
          <a:lstStyle/>
          <a:p>
            <a:pPr algn="just">
              <a:lnSpc>
                <a:spcPts val="1000"/>
              </a:lnSpc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презентация предназначена только для информационных целей и не предназначена для рекомендации каких-либо инвестиций, обсуждаемых в этой презентации. Данная презентация не является предложением о продаже или навязыванием предложения о покупке доли в «</a:t>
            </a:r>
            <a:r>
              <a:rPr lang="ru-RU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Социально-предпринимательской сети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Вся информация, касающаяся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«</a:t>
            </a:r>
            <a:r>
              <a:rPr lang="ru-RU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Социально-предпринимательской сети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отраслевых данных, была получена из источников, которые считаются надежными и актуальными, но точность не может быть гарантирована. Заявления в этой презентации сделаны на дату, указанную в ней, и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«</a:t>
            </a:r>
            <a:r>
              <a:rPr lang="ru-RU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Социально-предпринимательская сеть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 несет обязательств по обновлению информации в этой презентации. Прогнозы, содержащиеся в данной презентации, представляют собой лишь оценки будущих результатов, основанные на предположениях, сделанных во время разработки таких прогнозов. Не может быть никакой уверенности в том, что результаты, намеченные в прогнозах, будут достигнуты, а фактические результаты могут существенно отличаться от прогнозов. Кроме того, общеэкономические факторы, которые невозможно предсказать, могут оказать существенное влияние на надежность прогнозов. Любые инвестиции в стартап-компанию, такую ​​​​как</a:t>
            </a:r>
            <a:r>
              <a:rPr lang="ru-RU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«</a:t>
            </a:r>
            <a:r>
              <a:rPr lang="ru-RU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Социально-предпринимательскую сеть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подвержены различным рискам. При рассмотрении любой информации о результатах деятельности, содержащейся в данной презентации, вы должны иметь в виду, что прошлые результаты не являются гарантией будущих результатов, и не может быть никакой уверенности в том, что будущие инвестиции принесут удовлетворительные результаты.</a:t>
            </a:r>
            <a:endParaRPr lang="en-US" altLang="zh-CN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381000" y="2866390"/>
            <a:ext cx="3477260" cy="14795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zh-CN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конфиденциальности</a:t>
            </a:r>
            <a:endParaRPr lang="en-US" altLang="zh-CN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368300" y="3219450"/>
            <a:ext cx="8382635" cy="119951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презентация предназначена только для уполномоченных получателей и должна храниться строго конфиденциально. Данная презентация включает конфиденциальную информацию, являющуюся собственностью и коммерческую тайну </a:t>
            </a:r>
            <a:r>
              <a:rPr lang="ru-RU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«</a:t>
            </a:r>
            <a:r>
              <a:rPr lang="ru-RU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Социально-предпринимательская сеть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ее дочерних компаний. Принимая эту информацию, каждый получатель соглашается с тем, что (I) никакая часть этой презентации не может быть воспроизведена или распространена в любом формате без предварительного письменного согласия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«</a:t>
            </a:r>
            <a:r>
              <a:rPr lang="ru-RU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Социально-предпринимательской сети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(II)  </a:t>
            </a:r>
            <a:r>
              <a:rPr lang="ru-RU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будет копировать, воспроизводить или распространять настоящую презентацию, полностью или частично, любому лицу или стороне, и (III)  будет сохранять постоянную конфиденциальность всей содержащейся в ней информации, которая еще не является общедоступной.</a:t>
            </a:r>
            <a:endParaRPr lang="en-US" altLang="zh-CN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81000" y="4516120"/>
            <a:ext cx="4123055" cy="267970"/>
          </a:xfrm>
          <a:prstGeom prst="rect">
            <a:avLst/>
          </a:prstGeom>
          <a:noFill/>
        </p:spPr>
        <p:txBody>
          <a:bodyPr wrap="none" lIns="0" tIns="0" rIns="0" rtlCol="0">
            <a:noAutofit/>
          </a:bodyPr>
          <a:lstStyle/>
          <a:p>
            <a:pPr algn="l">
              <a:lnSpc>
                <a:spcPts val="800"/>
              </a:lnSpc>
            </a:pPr>
            <a:endParaRPr lang="en-US" altLang="zh-CN" sz="995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800"/>
              </a:lnSpc>
            </a:pPr>
            <a:r>
              <a:rPr lang="en-US" altLang="zh-CN" sz="995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Подробности и форматы инвестиционных условий предоставляются по запросу.</a:t>
            </a:r>
            <a:endParaRPr lang="en-US" altLang="zh-CN" sz="995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2581656" y="1857756"/>
            <a:ext cx="3980687" cy="2037588"/>
          </a:xfrm>
          <a:custGeom>
            <a:avLst/>
            <a:gdLst>
              <a:gd name="connsiteX0" fmla="*/ 0 w 3980687"/>
              <a:gd name="connsiteY0" fmla="*/ 2037588 h 2037588"/>
              <a:gd name="connsiteX1" fmla="*/ 3980687 w 3980687"/>
              <a:gd name="connsiteY1" fmla="*/ 2037588 h 2037588"/>
              <a:gd name="connsiteX2" fmla="*/ 3980687 w 3980687"/>
              <a:gd name="connsiteY2" fmla="*/ 0 h 2037588"/>
              <a:gd name="connsiteX3" fmla="*/ 0 w 3980687"/>
              <a:gd name="connsiteY3" fmla="*/ 0 h 2037588"/>
              <a:gd name="connsiteX4" fmla="*/ 0 w 3980687"/>
              <a:gd name="connsiteY4" fmla="*/ 2037588 h 20375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980687" h="2037588">
                <a:moveTo>
                  <a:pt x="0" y="2037588"/>
                </a:moveTo>
                <a:lnTo>
                  <a:pt x="3980687" y="2037588"/>
                </a:lnTo>
                <a:lnTo>
                  <a:pt x="3980687" y="0"/>
                </a:lnTo>
                <a:lnTo>
                  <a:pt x="0" y="0"/>
                </a:lnTo>
                <a:lnTo>
                  <a:pt x="0" y="2037588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3020314" y="3234817"/>
            <a:ext cx="326135" cy="199643"/>
          </a:xfrm>
          <a:custGeom>
            <a:avLst/>
            <a:gdLst>
              <a:gd name="connsiteX0" fmla="*/ 0 w 326135"/>
              <a:gd name="connsiteY0" fmla="*/ 199643 h 199643"/>
              <a:gd name="connsiteX1" fmla="*/ 326135 w 326135"/>
              <a:gd name="connsiteY1" fmla="*/ 199643 h 199643"/>
              <a:gd name="connsiteX2" fmla="*/ 326135 w 326135"/>
              <a:gd name="connsiteY2" fmla="*/ 0 h 199643"/>
              <a:gd name="connsiteX3" fmla="*/ 0 w 326135"/>
              <a:gd name="connsiteY3" fmla="*/ 0 h 199643"/>
              <a:gd name="connsiteX4" fmla="*/ 0 w 326135"/>
              <a:gd name="connsiteY4" fmla="*/ 199643 h 19964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26135" h="199643">
                <a:moveTo>
                  <a:pt x="0" y="199643"/>
                </a:moveTo>
                <a:lnTo>
                  <a:pt x="326135" y="199643"/>
                </a:lnTo>
                <a:lnTo>
                  <a:pt x="326135" y="0"/>
                </a:lnTo>
                <a:lnTo>
                  <a:pt x="0" y="0"/>
                </a:lnTo>
                <a:lnTo>
                  <a:pt x="0" y="19964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3346450" y="3234817"/>
            <a:ext cx="387096" cy="199643"/>
          </a:xfrm>
          <a:custGeom>
            <a:avLst/>
            <a:gdLst>
              <a:gd name="connsiteX0" fmla="*/ 0 w 387096"/>
              <a:gd name="connsiteY0" fmla="*/ 199643 h 199643"/>
              <a:gd name="connsiteX1" fmla="*/ 387096 w 387096"/>
              <a:gd name="connsiteY1" fmla="*/ 199643 h 199643"/>
              <a:gd name="connsiteX2" fmla="*/ 387096 w 387096"/>
              <a:gd name="connsiteY2" fmla="*/ 0 h 199643"/>
              <a:gd name="connsiteX3" fmla="*/ 0 w 387096"/>
              <a:gd name="connsiteY3" fmla="*/ 0 h 199643"/>
              <a:gd name="connsiteX4" fmla="*/ 0 w 387096"/>
              <a:gd name="connsiteY4" fmla="*/ 199643 h 19964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7096" h="199643">
                <a:moveTo>
                  <a:pt x="0" y="199643"/>
                </a:moveTo>
                <a:lnTo>
                  <a:pt x="387096" y="199643"/>
                </a:lnTo>
                <a:lnTo>
                  <a:pt x="387096" y="0"/>
                </a:lnTo>
                <a:lnTo>
                  <a:pt x="0" y="0"/>
                </a:lnTo>
                <a:lnTo>
                  <a:pt x="0" y="19964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47900" y="1549400"/>
            <a:ext cx="4635500" cy="2641600"/>
          </a:xfrm>
          <a:prstGeom prst="rect">
            <a:avLst/>
          </a:prstGeom>
          <a:noFill/>
        </p:spPr>
      </p:pic>
      <p:pic>
        <p:nvPicPr>
          <p:cNvPr id="6" name="Picture 3" descr="C:\Users\Mi Notebook\Pictures\Saved Pictures\images.jpg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9144000" cy="5135880"/>
          </a:xfrm>
          <a:prstGeom prst="rect">
            <a:avLst/>
          </a:prstGeom>
          <a:noFill/>
        </p:spPr>
      </p:pic>
      <p:sp>
        <p:nvSpPr>
          <p:cNvPr id="7" name="TextBox 1"/>
          <p:cNvSpPr txBox="1"/>
          <p:nvPr/>
        </p:nvSpPr>
        <p:spPr>
          <a:xfrm>
            <a:off x="3591560" y="3357880"/>
            <a:ext cx="2588260" cy="212280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Вячеслав Хельгрен   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+7 707 710 5490 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WhatsApp</a:t>
            </a:r>
            <a:r>
              <a:rPr lang="ru-RU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  <a:hlinkClick r:id="rId3"/>
              </a:rPr>
              <a:t>vkhelgren@gmail.com 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>
              <a:lnSpc>
                <a:spcPct val="150000"/>
              </a:lnSpc>
            </a:pPr>
            <a:endParaRPr lang="en-US" altLang="zh-CN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157480" y="323215"/>
            <a:ext cx="5650230" cy="8921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>
              <a:lnSpc>
                <a:spcPts val="2400"/>
              </a:lnSpc>
            </a:pPr>
            <a:r>
              <a:rPr lang="en-US" altLang="zh-CN" sz="2800" b="1" dirty="0" smtClean="0"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Запросить подробную информацию</a:t>
            </a:r>
            <a:r>
              <a:rPr lang="ru-RU" altLang="en-US" sz="2800" b="1" dirty="0" smtClean="0"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 проекте</a:t>
            </a:r>
            <a:endParaRPr lang="en-US" altLang="zh-CN" sz="2800" b="1" dirty="0" smtClean="0"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ts val="2400"/>
              </a:lnSpc>
            </a:pPr>
            <a:endParaRPr lang="ru-RU" altLang="en-US" sz="2800" b="1" dirty="0" smtClean="0"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30235" cy="1143000"/>
          </a:xfrm>
        </p:spPr>
        <p:txBody>
          <a:bodyPr/>
          <a:p>
            <a:pPr algn="ctr"/>
            <a:r>
              <a:rPr lang="ru-RU" altLang="en-US" sz="2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вклада МСП в странах СНГ и на мировом рынке</a:t>
            </a:r>
            <a:endParaRPr lang="ru-RU" altLang="en-US" sz="200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idx="1"/>
          </p:nvPr>
        </p:nvSpPr>
        <p:spPr>
          <a:xfrm>
            <a:off x="304800" y="1534795"/>
            <a:ext cx="4192905" cy="639445"/>
          </a:xfrm>
        </p:spPr>
        <p:txBody>
          <a:bodyPr>
            <a:normAutofit fontScale="60000"/>
          </a:bodyPr>
          <a:p>
            <a:pPr algn="ctr"/>
            <a:r>
              <a:rPr lang="ru-RU" altLang="en-US"/>
              <a:t>Доля компаний</a:t>
            </a:r>
            <a:endParaRPr lang="ru-RU" altLang="en-US"/>
          </a:p>
          <a:p>
            <a:pPr algn="ctr"/>
            <a:r>
              <a:rPr lang="ru-RU" altLang="en-US"/>
              <a:t>МСП в странах СНГ</a:t>
            </a:r>
            <a:endParaRPr lang="ru-RU" altLang="en-US"/>
          </a:p>
        </p:txBody>
      </p:sp>
      <p:sp>
        <p:nvSpPr>
          <p:cNvPr id="7" name="Замещающий 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0000"/>
          </a:bodyPr>
          <a:p>
            <a:pPr algn="ctr"/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Доля компаний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МСП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на мировом рынке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Замещающее содержимое 9"/>
          <p:cNvPicPr>
            <a:picLocks noChangeAspect="1"/>
          </p:cNvPicPr>
          <p:nvPr>
            <p:ph sz="half" idx="2"/>
          </p:nvPr>
        </p:nvPicPr>
        <p:blipFill>
          <a:blip r:embed="rId1"/>
          <a:srcRect b="10282"/>
          <a:stretch>
            <a:fillRect/>
          </a:stretch>
        </p:blipFill>
        <p:spPr>
          <a:xfrm>
            <a:off x="457200" y="2174240"/>
            <a:ext cx="4040505" cy="2667000"/>
          </a:xfrm>
          <a:prstGeom prst="rect">
            <a:avLst/>
          </a:prstGeom>
        </p:spPr>
      </p:pic>
      <p:sp>
        <p:nvSpPr>
          <p:cNvPr id="9" name="TextBox 5"/>
          <p:cNvSpPr txBox="1"/>
          <p:nvPr/>
        </p:nvSpPr>
        <p:spPr>
          <a:xfrm>
            <a:off x="948531" y="2433861"/>
            <a:ext cx="3886200" cy="275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МСП в странах СНГ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Замещающее содержимое 10"/>
          <p:cNvPicPr>
            <a:picLocks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14900" y="2433955"/>
            <a:ext cx="4142105" cy="2663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18431" y="5854507"/>
            <a:ext cx="3886200" cy="394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p>
            <a:endParaRPr lang="ru-RU"/>
          </a:p>
        </p:txBody>
      </p:sp>
      <p:sp>
        <p:nvSpPr>
          <p:cNvPr id="12" name="TextBox 16"/>
          <p:cNvSpPr txBox="1"/>
          <p:nvPr/>
        </p:nvSpPr>
        <p:spPr>
          <a:xfrm>
            <a:off x="1545431" y="5981507"/>
            <a:ext cx="3886200" cy="394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3" name="TextBox 16"/>
          <p:cNvSpPr txBox="1"/>
          <p:nvPr/>
        </p:nvSpPr>
        <p:spPr>
          <a:xfrm>
            <a:off x="1672431" y="6108507"/>
            <a:ext cx="3886200" cy="394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4" name="TextBox 16"/>
          <p:cNvSpPr txBox="1"/>
          <p:nvPr/>
        </p:nvSpPr>
        <p:spPr>
          <a:xfrm>
            <a:off x="1799431" y="6235507"/>
            <a:ext cx="3886200" cy="394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5" name="Текстовое поле 14"/>
          <p:cNvSpPr txBox="1"/>
          <p:nvPr/>
        </p:nvSpPr>
        <p:spPr>
          <a:xfrm>
            <a:off x="546100" y="2980690"/>
            <a:ext cx="951230" cy="2755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Kazakhstan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2106295" y="2980690"/>
            <a:ext cx="589280" cy="275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 anchor="t">
            <a:spAutoFit/>
          </a:bodyPr>
          <a:p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Russia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Текстовое поле 17"/>
          <p:cNvSpPr txBox="1"/>
          <p:nvPr/>
        </p:nvSpPr>
        <p:spPr>
          <a:xfrm>
            <a:off x="3554730" y="2980690"/>
            <a:ext cx="648970" cy="275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 anchor="t">
            <a:spAutoFit/>
          </a:bodyPr>
          <a:p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Bel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rus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екстовое поле 18"/>
          <p:cNvSpPr txBox="1"/>
          <p:nvPr/>
        </p:nvSpPr>
        <p:spPr>
          <a:xfrm>
            <a:off x="1307465" y="3893820"/>
            <a:ext cx="716915" cy="275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 anchor="t">
            <a:spAutoFit/>
          </a:bodyPr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Armenia</a:t>
            </a:r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Текстовое поле 19"/>
          <p:cNvSpPr txBox="1"/>
          <p:nvPr/>
        </p:nvSpPr>
        <p:spPr>
          <a:xfrm>
            <a:off x="2749550" y="3893820"/>
            <a:ext cx="882650" cy="275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 anchor="t">
            <a:spAutoFit/>
          </a:bodyPr>
          <a:p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Kyrgyzstan</a:t>
            </a:r>
            <a:endParaRPr lang="en-US" altLang="en-US" sz="120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C:\Users\Mi Notebook\Pictures\Saved Pictures\images (1).jpgimages (1)"/>
          <p:cNvPicPr>
            <a:picLocks noChangeAspect="1" noChangeArrowheads="1"/>
          </p:cNvPicPr>
          <p:nvPr/>
        </p:nvPicPr>
        <p:blipFill>
          <a:blip r:embed="rId1">
            <a:grayscl/>
          </a:blip>
          <a:srcRect/>
          <a:stretch>
            <a:fillRect/>
          </a:stretch>
        </p:blipFill>
        <p:spPr bwMode="auto">
          <a:xfrm>
            <a:off x="635" y="0"/>
            <a:ext cx="9143365" cy="514413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8300" y="192405"/>
            <a:ext cx="4590415" cy="40449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altLang="en-US" sz="28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- задача максимум</a:t>
            </a:r>
            <a:endParaRPr lang="ru-RU" altLang="en-US" sz="2800" b="1" u="sng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70815" y="596900"/>
            <a:ext cx="8919845" cy="431609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Социально-предпринимательская сеть</a:t>
            </a: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экосистема основанная на облачной интернет платформе, объединяющая потребителей и компании малого и среднего бизнеса.</a:t>
            </a:r>
            <a:endParaRPr lang="ru-RU" altLang="zh-CN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Инвесторам</a:t>
            </a:r>
            <a:r>
              <a:rPr lang="en-US" alt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</a:t>
            </a: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0%</a:t>
            </a:r>
            <a:r>
              <a:rPr lang="en-US" altLang="zh-CN" sz="1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доли в проекте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 возможностью выхода в течении 2-3 лет с прибылью до 300%</a:t>
            </a:r>
            <a:endParaRPr lang="en-US" altLang="ru-RU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Потребителям</a:t>
            </a: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 и услуги подтвержденного качества по доступной 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цене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    </a:t>
            </a: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zh-CN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              -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пассивного дохода при участии в партнерской программе </a:t>
            </a: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zh-CN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 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возможность создать свой бизнес и инвестировать в сеть</a:t>
            </a:r>
            <a:endParaRPr lang="ru-RU" altLang="zh-CN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Компаниям</a:t>
            </a:r>
            <a:r>
              <a:rPr lang="ru-RU" altLang="zh-CN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кратное увеличение клиентской базы, производительности труда и продаж.</a:t>
            </a:r>
            <a:endParaRPr lang="ru-RU" altLang="zh-CN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сокращение затрат на маркетинг, логистику, бухгалтерию, юридические услуги</a:t>
            </a:r>
            <a:endParaRPr lang="ru-RU" altLang="zh-CN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zh-CN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автоматизация бизнес-процессов, минимизация бизнес-рисков                    </a:t>
            </a:r>
            <a:endParaRPr lang="ru-RU" altLang="zh-CN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ru-RU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Обществу</a:t>
            </a:r>
            <a:r>
              <a:rPr lang="en-US" alt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рабочих мест, рост предпринимательской инициативы.</a:t>
            </a:r>
            <a:endParaRPr lang="en-US" altLang="ru-RU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изменение сознания общества от потребительского к предпринимательскому</a:t>
            </a:r>
            <a:endParaRPr lang="en-US" altLang="ru-RU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демократических традиций и культуры</a:t>
            </a:r>
            <a:r>
              <a:rPr lang="ru-RU" altLang="en-US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умного потреблен</a:t>
            </a:r>
            <a:r>
              <a:rPr lang="en-US" alt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endParaRPr lang="en-US" altLang="ru-RU" sz="1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44245"/>
          </a:xfrm>
        </p:spPr>
        <p:txBody>
          <a:bodyPr/>
          <a:p>
            <a:r>
              <a:rPr lang="ru-RU" altLang="en-US" sz="4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продукт сети</a:t>
            </a:r>
            <a:r>
              <a:rPr lang="ru-RU" altLang="en-US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10945"/>
            <a:ext cx="8229600" cy="3343275"/>
          </a:xfrm>
        </p:spPr>
        <p:txBody>
          <a:bodyPr>
            <a:normAutofit lnSpcReduction="10000"/>
          </a:bodyPr>
          <a:p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отличного старта компании у нас есть лучший продукт, который жизненно необходим большинству населения Казахстана.</a:t>
            </a:r>
            <a:endParaRPr lang="ru-RU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простое, но очень эффективное решение проблемы йододефицита человека и вместе с этим уменьшение последствий йоддефицитных состояний, таких как - низкий уровень иммунитета, синдром хронической усталости, ожирение, подавленный эмоциональный фон и др.</a:t>
            </a:r>
            <a:endParaRPr lang="ru-RU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Ежедневное, в течение дня, использование нашего продукта фокус-группой из 10 человек в течение 6 месяцев показало устойчивое снижение избыточной массы тела, увеличение физической активности, улучшение эмоционального фона и повышение иммунитета.</a:t>
            </a:r>
            <a:endParaRPr lang="ru-RU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старта продаж, как основа будущей большой сети, будет создан продающий Телеграм-бот с возможностью создания в дальнейшем мобильных приложений в самой перспективной блокчейн экосистеме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TON,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с использованием возможностей технологии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Web 3.0 </a:t>
            </a:r>
            <a:endParaRPr lang="en-US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7702550" cy="1143000"/>
          </a:xfrm>
        </p:spPr>
        <p:txBody>
          <a:bodyPr/>
          <a:p>
            <a:r>
              <a:rPr lang="ru-RU" altLang="en-US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</a:t>
            </a:r>
            <a:endParaRPr lang="ru-RU" altLang="en-US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36585" cy="3025775"/>
          </a:xfrm>
        </p:spPr>
        <p:txBody>
          <a:bodyPr>
            <a:normAutofit lnSpcReduction="20000"/>
          </a:bodyPr>
          <a:p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платформ электронной коммерции предлагают клиентам экономию на покупках.</a:t>
            </a:r>
            <a:endParaRPr lang="en-US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зарабатывать на покупках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и рекомендациях продуктов сети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производители йодсодержащих препаратов в своих рекомендациях предлагают принимать суточную дозу один раз, и это фактически лишь частично решает проблему йоддефицита.</a:t>
            </a:r>
            <a:endParaRPr lang="en-US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человек проживает в морской прибрежной зоне, он на протяжении всего жизненного цикла получает необходимое количество йода из воды, воздуха и пищи. Таким образом, наш организм может усвоить лишь определенное количество этого микроэлемента в единицу времени.</a:t>
            </a:r>
            <a:endParaRPr lang="en-US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 нас есть продукт, который решает эту проблему</a:t>
            </a:r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простым и естественным способом.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160" y="345440"/>
            <a:ext cx="6007735" cy="693420"/>
          </a:xfrm>
        </p:spPr>
        <p:txBody>
          <a:bodyPr>
            <a:normAutofit fontScale="90000"/>
          </a:bodyPr>
          <a:p>
            <a:b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en-US" altLang="zh-CN" sz="2665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Цели и видение. Период окупаемости</a:t>
            </a:r>
            <a:br>
              <a:rPr lang="en-US" altLang="zh-CN" sz="2665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2665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067435"/>
            <a:ext cx="8335645" cy="3864610"/>
          </a:xfrm>
        </p:spPr>
        <p:txBody>
          <a:bodyPr>
            <a:noAutofit/>
          </a:bodyPr>
          <a:p>
            <a:pPr marL="0" indent="0" algn="l">
              <a:lnSpc>
                <a:spcPct val="150000"/>
              </a:lnSpc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действующего прототипа сети с йодированным продуктом на 12 месяцев с увеличением годового</a:t>
            </a:r>
            <a:r>
              <a:rPr lang="ru-RU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</a:t>
            </a:r>
            <a:r>
              <a:rPr lang="ru-RU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компании до $585 000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Привлечение нескольких компаний-партнеров и развитие экосистемного взаимодействия онлайн и оффлайн </a:t>
            </a:r>
            <a:r>
              <a:rPr lang="ru-RU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лижайшие 12-18 месяцев.</a:t>
            </a:r>
            <a:r>
              <a:rPr lang="ru-RU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доход за использование сетевой платформы (1%) в размере 15 000 - 20 000 USD.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В перспективе 2-3 лет сетевая платформа выйдет на рынок Казахстана и международный рынок с увеличением количества компаний до 300+ с годовым доходом 15-20 млн USD.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доход за использование сетевой платформы (1%) в размере 150 000 – 200 000 USD.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buNone/>
            </a:pP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1511808" y="2315845"/>
            <a:ext cx="6120384" cy="1866900"/>
          </a:xfrm>
          <a:custGeom>
            <a:avLst/>
            <a:gdLst>
              <a:gd name="connsiteX0" fmla="*/ 0 w 6120384"/>
              <a:gd name="connsiteY0" fmla="*/ 1866900 h 1866900"/>
              <a:gd name="connsiteX1" fmla="*/ 6120384 w 6120384"/>
              <a:gd name="connsiteY1" fmla="*/ 1866900 h 1866900"/>
              <a:gd name="connsiteX2" fmla="*/ 6120384 w 6120384"/>
              <a:gd name="connsiteY2" fmla="*/ 0 h 1866900"/>
              <a:gd name="connsiteX3" fmla="*/ 0 w 6120384"/>
              <a:gd name="connsiteY3" fmla="*/ 0 h 1866900"/>
              <a:gd name="connsiteX4" fmla="*/ 0 w 6120384"/>
              <a:gd name="connsiteY4" fmla="*/ 1866900 h 1866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120384" h="1866900">
                <a:moveTo>
                  <a:pt x="0" y="1866900"/>
                </a:moveTo>
                <a:lnTo>
                  <a:pt x="6120384" y="1866900"/>
                </a:lnTo>
                <a:lnTo>
                  <a:pt x="6120384" y="0"/>
                </a:lnTo>
                <a:lnTo>
                  <a:pt x="0" y="0"/>
                </a:lnTo>
                <a:lnTo>
                  <a:pt x="0" y="1866900"/>
                </a:lnTo>
              </a:path>
            </a:pathLst>
          </a:custGeom>
          <a:solidFill>
            <a:srgbClr val="017F8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1"/>
          <p:cNvSpPr txBox="1"/>
          <p:nvPr/>
        </p:nvSpPr>
        <p:spPr>
          <a:xfrm>
            <a:off x="692785" y="312420"/>
            <a:ext cx="7763510" cy="2151380"/>
          </a:xfrm>
          <a:prstGeom prst="rect">
            <a:avLst/>
          </a:prstGeom>
          <a:noFill/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2800"/>
              </a:lnSpc>
              <a:tabLst>
                <a:tab pos="25400" algn="l"/>
              </a:tabLst>
            </a:pPr>
            <a:r>
              <a:rPr lang="ru-RU" altLang="en-US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Инвестиционное предложение</a:t>
            </a:r>
            <a:endParaRPr lang="ru-RU" altLang="en-US" sz="28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  <a:tabLst>
                <a:tab pos="25400" algn="l"/>
              </a:tabLst>
            </a:pPr>
            <a:endParaRPr lang="en-US" altLang="zh-CN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  <a:tabLst>
                <a:tab pos="25400" algn="l"/>
              </a:tabLst>
            </a:pPr>
            <a:r>
              <a:rPr lang="ru-RU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</a:t>
            </a:r>
            <a:r>
              <a:rPr lang="en-US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проекта «Социально-предпринимательская сеть (экосистема)».</a:t>
            </a:r>
            <a:endParaRPr lang="en-US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  <a:tabLst>
                <a:tab pos="254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инвестировать в производство йодированного продукта в Казахстане и в создание интернет-платформы для его реализации по принципу прямых продаж со встроенной реферальной системой. Данная платформа поможет защитить товар от конкуренции, поскольку кажд</a:t>
            </a:r>
            <a:r>
              <a:rPr lang="ru-RU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покупател</a:t>
            </a:r>
            <a:r>
              <a:rPr lang="ru-RU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будет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 заинтересован в приобретении и продвижении товара, необходимо</a:t>
            </a:r>
            <a:r>
              <a:rPr lang="ru-RU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финансирование в размере:</a:t>
            </a:r>
            <a:endParaRPr lang="en-US" altLang="zh-CN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909570" y="2895600"/>
            <a:ext cx="3576320" cy="40449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altLang="en-US" sz="32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ИТОГО: $ 20 000</a:t>
            </a:r>
            <a:endParaRPr lang="en-US" altLang="zh-CN" sz="3205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117600" y="1738630"/>
            <a:ext cx="8027035" cy="32245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666750"/>
          </a:xfrm>
        </p:spPr>
        <p:txBody>
          <a:bodyPr>
            <a:normAutofit/>
          </a:bodyPr>
          <a:p>
            <a:pPr algn="l"/>
            <a:r>
              <a:rPr lang="en-US" altLang="zh-CN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Краткая оценка стоимости проекта:</a:t>
            </a:r>
            <a:endParaRPr lang="en-US" altLang="zh-CN" sz="28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57200" y="730250"/>
            <a:ext cx="8229600" cy="4403725"/>
          </a:xfrm>
        </p:spPr>
        <p:txBody>
          <a:bodyPr>
            <a:normAutofit fontScale="60000"/>
          </a:bodyPr>
          <a:p>
            <a:pPr marL="0" indent="0">
              <a:buNone/>
            </a:pPr>
            <a:r>
              <a:rPr lang="ru-RU" altLang="en-US"/>
              <a:t>1. Производство продукции 100 000 литров - 6000 </a:t>
            </a:r>
            <a:r>
              <a:rPr lang="en-US" altLang="en-US"/>
              <a:t>USD              </a:t>
            </a:r>
            <a:r>
              <a:rPr lang="ru-RU" altLang="en-US"/>
              <a:t>                                             </a:t>
            </a:r>
            <a:r>
              <a:rPr lang="en-US" altLang="en-US"/>
              <a:t>  </a:t>
            </a:r>
            <a:r>
              <a:rPr lang="ru-RU" altLang="en-US"/>
              <a:t>2. Разработка, внедрение и поддержка приложения – 5000 </a:t>
            </a:r>
            <a:r>
              <a:rPr lang="en-US" altLang="ru-RU"/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3. Затраты на хранение и доставку товара 12 месяцев – 30 000</a:t>
            </a:r>
            <a:r>
              <a:rPr lang="en-US" altLang="ru-RU"/>
              <a:t>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4. Административные расходы 12 месяцев – 12 000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5. Налоги 12 месяцев – 12 500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6. Маркетинг – 3 000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7. Непредвиденные расходы (непредвиденное увеличение издержек производства и обращения, ущерб, штрафы, пени, неустойки) - 5 000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8. Регистрация торговой марки – 1 000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9. 10% от оборота на развитие и</a:t>
            </a:r>
            <a:r>
              <a:rPr lang="en-US" altLang="ru-RU"/>
              <a:t> </a:t>
            </a:r>
            <a:r>
              <a:rPr lang="ru-RU" altLang="en-US"/>
              <a:t>обслуживание 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 </a:t>
            </a:r>
            <a:r>
              <a:rPr lang="en-US" altLang="ru-RU"/>
              <a:t>   </a:t>
            </a:r>
            <a:r>
              <a:rPr lang="ru-RU" altLang="en-US"/>
              <a:t>дилерской сети</a:t>
            </a:r>
            <a:r>
              <a:rPr lang="en-US" altLang="ru-RU"/>
              <a:t> </a:t>
            </a:r>
            <a:r>
              <a:rPr lang="ru-RU" altLang="en-US"/>
              <a:t>12 месяцев - 100 000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marL="0" indent="0">
              <a:buNone/>
            </a:pPr>
            <a:r>
              <a:rPr lang="ru-RU" altLang="en-US"/>
              <a:t>Итого: 174 500</a:t>
            </a:r>
            <a:r>
              <a:rPr lang="en-US" altLang="ru-RU"/>
              <a:t> </a:t>
            </a:r>
            <a:r>
              <a:rPr lang="en-US" altLang="ru-RU">
                <a:sym typeface="+mn-ea"/>
              </a:rPr>
              <a:t>USD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.</a:t>
            </a:r>
            <a:endParaRPr lang="ru-RU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 16"/>
          <p:cNvSpPr/>
          <p:nvPr/>
        </p:nvSpPr>
        <p:spPr>
          <a:xfrm rot="19800000">
            <a:off x="2309336" y="2670334"/>
            <a:ext cx="1059180" cy="906780"/>
          </a:xfrm>
          <a:custGeom>
            <a:avLst/>
            <a:gdLst>
              <a:gd name="connsiteX0" fmla="*/ 0 w 2357454"/>
              <a:gd name="connsiteY0" fmla="*/ 1321603 h 2643206"/>
              <a:gd name="connsiteX1" fmla="*/ 589364 w 2357454"/>
              <a:gd name="connsiteY1" fmla="*/ 0 h 2643206"/>
              <a:gd name="connsiteX2" fmla="*/ 1768091 w 2357454"/>
              <a:gd name="connsiteY2" fmla="*/ 0 h 2643206"/>
              <a:gd name="connsiteX3" fmla="*/ 2357454 w 2357454"/>
              <a:gd name="connsiteY3" fmla="*/ 1321603 h 2643206"/>
              <a:gd name="connsiteX4" fmla="*/ 1768091 w 2357454"/>
              <a:gd name="connsiteY4" fmla="*/ 2643206 h 2643206"/>
              <a:gd name="connsiteX5" fmla="*/ 589364 w 2357454"/>
              <a:gd name="connsiteY5" fmla="*/ 2643206 h 2643206"/>
              <a:gd name="connsiteX6" fmla="*/ 0 w 2357454"/>
              <a:gd name="connsiteY6" fmla="*/ 1321603 h 264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7454" h="2643206">
                <a:moveTo>
                  <a:pt x="0" y="1321603"/>
                </a:moveTo>
                <a:lnTo>
                  <a:pt x="589364" y="0"/>
                </a:lnTo>
                <a:lnTo>
                  <a:pt x="1768091" y="0"/>
                </a:lnTo>
                <a:lnTo>
                  <a:pt x="2357454" y="1321603"/>
                </a:lnTo>
                <a:lnTo>
                  <a:pt x="1768091" y="2643206"/>
                </a:lnTo>
                <a:lnTo>
                  <a:pt x="589364" y="2643206"/>
                </a:lnTo>
                <a:lnTo>
                  <a:pt x="0" y="1321603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BBF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sz="135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914" y="293846"/>
            <a:ext cx="4806315" cy="49625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работает</a:t>
            </a:r>
            <a:endParaRPr lang="ru-RU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1690" y="728345"/>
            <a:ext cx="4983480" cy="299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 smtClean="0"/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6165" y="2541270"/>
            <a:ext cx="1014730" cy="112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   </a:t>
            </a:r>
            <a:r>
              <a:rPr lang="en-US" sz="1350" b="1" dirty="0" smtClean="0"/>
              <a:t>  </a:t>
            </a:r>
            <a:endParaRPr lang="en-US" sz="1350" b="1" dirty="0" smtClean="0"/>
          </a:p>
          <a:p>
            <a:endParaRPr lang="en-US" sz="135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Platform</a:t>
            </a:r>
            <a:endParaRPr lang="en-US" sz="1500" b="1" dirty="0" smtClean="0">
              <a:solidFill>
                <a:srgbClr val="2DF34E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ru-RU" altLang="en-US" sz="1500" b="1" dirty="0" smtClean="0">
                <a:solidFill>
                  <a:srgbClr val="2DF34E"/>
                </a:solidFill>
              </a:rPr>
              <a:t> </a:t>
            </a:r>
            <a:r>
              <a:rPr lang="en-US" sz="1350" b="1" dirty="0" smtClean="0"/>
              <a:t> </a:t>
            </a:r>
            <a:endParaRPr lang="ru-RU" sz="1350" b="1" dirty="0"/>
          </a:p>
        </p:txBody>
      </p:sp>
      <p:sp>
        <p:nvSpPr>
          <p:cNvPr id="25" name="Овал 24"/>
          <p:cNvSpPr/>
          <p:nvPr/>
        </p:nvSpPr>
        <p:spPr>
          <a:xfrm>
            <a:off x="2285365" y="998855"/>
            <a:ext cx="1064895" cy="1038860"/>
          </a:xfrm>
          <a:prstGeom prst="ellipse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en-US" sz="1350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1011555" y="2893695"/>
            <a:ext cx="911225" cy="675640"/>
          </a:xfrm>
          <a:prstGeom prst="triangl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28" name="Овал 27"/>
          <p:cNvSpPr/>
          <p:nvPr/>
        </p:nvSpPr>
        <p:spPr>
          <a:xfrm>
            <a:off x="3738563" y="2916555"/>
            <a:ext cx="471964" cy="441960"/>
          </a:xfrm>
          <a:prstGeom prst="ellipse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34" name="Текстовое поле 33"/>
          <p:cNvSpPr txBox="1"/>
          <p:nvPr/>
        </p:nvSpPr>
        <p:spPr>
          <a:xfrm>
            <a:off x="3810000" y="3004185"/>
            <a:ext cx="883920" cy="299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350" b="1" dirty="0" smtClean="0">
                <a:solidFill>
                  <a:srgbClr val="7030A0"/>
                </a:solidFill>
                <a:sym typeface="+mn-ea"/>
              </a:rPr>
              <a:t>2F</a:t>
            </a:r>
            <a:endParaRPr lang="en-US" altLang="en-US" sz="1350" b="1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42" name="Текстовое поле 41"/>
          <p:cNvSpPr txBox="1"/>
          <p:nvPr/>
        </p:nvSpPr>
        <p:spPr>
          <a:xfrm>
            <a:off x="3307556" y="2824163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sz="1350" dirty="0" smtClean="0">
                <a:sym typeface="+mn-ea"/>
              </a:rPr>
              <a:t>1%</a:t>
            </a:r>
            <a:endParaRPr lang="ru-RU" altLang="en-US" sz="1350"/>
          </a:p>
        </p:txBody>
      </p:sp>
      <p:sp>
        <p:nvSpPr>
          <p:cNvPr id="43" name="Текстовое поле 42"/>
          <p:cNvSpPr txBox="1"/>
          <p:nvPr/>
        </p:nvSpPr>
        <p:spPr>
          <a:xfrm>
            <a:off x="2830195" y="2193925"/>
            <a:ext cx="64897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ru-RU" sz="1600" b="1" dirty="0" smtClean="0">
                <a:sym typeface="+mn-ea"/>
              </a:rPr>
              <a:t>1</a:t>
            </a:r>
            <a:r>
              <a:rPr lang="ru-RU" sz="1600" b="1" dirty="0" smtClean="0">
                <a:sym typeface="+mn-ea"/>
              </a:rPr>
              <a:t>%</a:t>
            </a:r>
            <a:endParaRPr lang="ru-RU" altLang="en-US" sz="1600" b="1" dirty="0" smtClean="0">
              <a:sym typeface="+mn-ea"/>
            </a:endParaRPr>
          </a:p>
        </p:txBody>
      </p:sp>
      <p:sp>
        <p:nvSpPr>
          <p:cNvPr id="44" name="Текстовое поле 43"/>
          <p:cNvSpPr txBox="1"/>
          <p:nvPr/>
        </p:nvSpPr>
        <p:spPr>
          <a:xfrm>
            <a:off x="1783715" y="2942590"/>
            <a:ext cx="502920" cy="299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ru-RU" sz="1350" dirty="0" smtClean="0">
                <a:sym typeface="+mn-ea"/>
              </a:rPr>
              <a:t>11</a:t>
            </a:r>
            <a:r>
              <a:rPr lang="ru-RU" sz="1350" dirty="0" smtClean="0">
                <a:sym typeface="+mn-ea"/>
              </a:rPr>
              <a:t>%</a:t>
            </a:r>
            <a:endParaRPr lang="ru-RU" altLang="en-US" sz="1350"/>
          </a:p>
        </p:txBody>
      </p:sp>
      <p:sp>
        <p:nvSpPr>
          <p:cNvPr id="47" name="Текстовое поле 46"/>
          <p:cNvSpPr txBox="1"/>
          <p:nvPr/>
        </p:nvSpPr>
        <p:spPr>
          <a:xfrm>
            <a:off x="2105501" y="3534251"/>
            <a:ext cx="51816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ru-RU" sz="1350" dirty="0" smtClean="0">
                <a:sym typeface="+mn-ea"/>
              </a:rPr>
              <a:t> 11</a:t>
            </a:r>
            <a:r>
              <a:rPr lang="ru-RU" sz="1350" dirty="0" smtClean="0">
                <a:sym typeface="+mn-ea"/>
              </a:rPr>
              <a:t>%</a:t>
            </a:r>
            <a:endParaRPr lang="ru-RU" altLang="en-US" sz="1350"/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3280410" y="3138488"/>
            <a:ext cx="414814" cy="38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248150" y="3111818"/>
            <a:ext cx="3238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21" idx="3"/>
          </p:cNvCxnSpPr>
          <p:nvPr/>
        </p:nvCxnSpPr>
        <p:spPr>
          <a:xfrm flipV="1">
            <a:off x="4885690" y="3051175"/>
            <a:ext cx="443230" cy="939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5733098" y="3004185"/>
            <a:ext cx="350996" cy="8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6437948" y="2999423"/>
            <a:ext cx="313849" cy="161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6983730" y="2576195"/>
            <a:ext cx="316230" cy="2482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7110413" y="3004185"/>
            <a:ext cx="3781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656898" y="3275648"/>
            <a:ext cx="161925" cy="3238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6257925" y="3708559"/>
            <a:ext cx="420529" cy="361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164229" y="3814286"/>
            <a:ext cx="431959" cy="538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V="1">
            <a:off x="5638800" y="2626360"/>
            <a:ext cx="499745" cy="250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6512243" y="2194084"/>
            <a:ext cx="436245" cy="2471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463891" y="2636044"/>
            <a:ext cx="215741" cy="2700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4724400" y="2038350"/>
            <a:ext cx="3810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Равнобедренный треугольник 89"/>
          <p:cNvSpPr/>
          <p:nvPr/>
        </p:nvSpPr>
        <p:spPr>
          <a:xfrm>
            <a:off x="4572000" y="2877503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5328285" y="2841308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sz="1350" dirty="0" smtClean="0">
                <a:solidFill>
                  <a:srgbClr val="7030A0"/>
                </a:solidFill>
                <a:sym typeface="+mn-ea"/>
              </a:rPr>
              <a:t>2</a:t>
            </a:r>
            <a:endParaRPr lang="ru-RU" altLang="en-US" sz="1350"/>
          </a:p>
        </p:txBody>
      </p:sp>
      <p:sp>
        <p:nvSpPr>
          <p:cNvPr id="93" name="Равнобедренный треугольник 92"/>
          <p:cNvSpPr/>
          <p:nvPr/>
        </p:nvSpPr>
        <p:spPr>
          <a:xfrm>
            <a:off x="4396105" y="2156460"/>
            <a:ext cx="328295" cy="42037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sz="1350" dirty="0" smtClean="0">
                <a:solidFill>
                  <a:srgbClr val="7030A0"/>
                </a:solidFill>
                <a:sym typeface="+mn-ea"/>
              </a:rPr>
              <a:t>2</a:t>
            </a:r>
            <a:endParaRPr lang="ru-RU" altLang="en-US" sz="1350"/>
          </a:p>
        </p:txBody>
      </p:sp>
      <p:sp>
        <p:nvSpPr>
          <p:cNvPr id="94" name="Равнобедренный треугольник 93"/>
          <p:cNvSpPr/>
          <p:nvPr/>
        </p:nvSpPr>
        <p:spPr>
          <a:xfrm>
            <a:off x="6126956" y="2824163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</a:t>
            </a:r>
            <a:endParaRPr lang="ru-RU" altLang="en-US" sz="1350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5881211" y="3338036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>
                <a:solidFill>
                  <a:srgbClr val="7030A0"/>
                </a:solidFill>
              </a:rPr>
              <a:t>2</a:t>
            </a:r>
            <a:endParaRPr lang="ru-RU" altLang="en-US" sz="1350">
              <a:solidFill>
                <a:srgbClr val="7030A0"/>
              </a:solidFill>
            </a:endParaRPr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6786086" y="3432334"/>
            <a:ext cx="300990" cy="378143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</a:t>
            </a:r>
            <a:endParaRPr lang="ru-RU" altLang="en-US" sz="1350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6192203" y="2317433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</a:t>
            </a:r>
            <a:endParaRPr lang="ru-RU" altLang="en-US" sz="1350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6776085" y="2636044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>
                <a:solidFill>
                  <a:srgbClr val="7030A0"/>
                </a:solidFill>
              </a:rPr>
              <a:t>1</a:t>
            </a:r>
            <a:endParaRPr lang="ru-RU" altLang="en-US" sz="1350">
              <a:solidFill>
                <a:srgbClr val="7030A0"/>
              </a:solidFill>
            </a:endParaRPr>
          </a:p>
        </p:txBody>
      </p:sp>
      <p:sp>
        <p:nvSpPr>
          <p:cNvPr id="106" name="Равнобедренный треугольник 105"/>
          <p:cNvSpPr/>
          <p:nvPr/>
        </p:nvSpPr>
        <p:spPr>
          <a:xfrm>
            <a:off x="5095558" y="1612583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</a:t>
            </a:r>
            <a:endParaRPr lang="ru-RU" altLang="en-US" sz="1350"/>
          </a:p>
        </p:txBody>
      </p:sp>
      <p:sp>
        <p:nvSpPr>
          <p:cNvPr id="113" name="Равнобедренный треугольник 112"/>
          <p:cNvSpPr/>
          <p:nvPr/>
        </p:nvSpPr>
        <p:spPr>
          <a:xfrm>
            <a:off x="7386638" y="2255996"/>
            <a:ext cx="304800" cy="31575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114" name="Равнобедренный треугольник 113"/>
          <p:cNvSpPr/>
          <p:nvPr/>
        </p:nvSpPr>
        <p:spPr>
          <a:xfrm>
            <a:off x="7475220" y="2787968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115" name="Равнобедренный треугольник 114"/>
          <p:cNvSpPr/>
          <p:nvPr/>
        </p:nvSpPr>
        <p:spPr>
          <a:xfrm>
            <a:off x="6965633" y="1924050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ru-RU" sz="1350">
                <a:solidFill>
                  <a:schemeClr val="tx1"/>
                </a:solidFill>
              </a:rPr>
              <a:t>1</a:t>
            </a:r>
            <a:endParaRPr lang="en-US" altLang="ru-RU" sz="1350">
              <a:solidFill>
                <a:schemeClr val="tx1"/>
              </a:solidFill>
            </a:endParaRPr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7616190" y="3522345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121" name="Текстовое поле 120"/>
          <p:cNvSpPr txBox="1"/>
          <p:nvPr/>
        </p:nvSpPr>
        <p:spPr>
          <a:xfrm>
            <a:off x="4615815" y="2995613"/>
            <a:ext cx="269875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sz="1350" dirty="0" smtClean="0">
                <a:sym typeface="+mn-ea"/>
              </a:rPr>
              <a:t>1</a:t>
            </a:r>
            <a:endParaRPr lang="ru-RU" altLang="en-US" sz="1350"/>
          </a:p>
        </p:txBody>
      </p:sp>
      <p:sp>
        <p:nvSpPr>
          <p:cNvPr id="128" name="Текстовое поле 127"/>
          <p:cNvSpPr txBox="1"/>
          <p:nvPr/>
        </p:nvSpPr>
        <p:spPr>
          <a:xfrm>
            <a:off x="7518559" y="2893695"/>
            <a:ext cx="269875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ru-RU" sz="1350" dirty="0" smtClean="0">
                <a:solidFill>
                  <a:srgbClr val="7030A0"/>
                </a:solidFill>
                <a:sym typeface="+mn-ea"/>
              </a:rPr>
              <a:t>2</a:t>
            </a:r>
            <a:endParaRPr lang="en-US" altLang="ru-RU" sz="1350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129" name="Текстовое поле 128"/>
          <p:cNvSpPr txBox="1"/>
          <p:nvPr/>
        </p:nvSpPr>
        <p:spPr>
          <a:xfrm>
            <a:off x="7660005" y="3638550"/>
            <a:ext cx="333375" cy="299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ru-RU" sz="1350" dirty="0" smtClean="0">
                <a:solidFill>
                  <a:srgbClr val="7030A0"/>
                </a:solidFill>
                <a:sym typeface="+mn-ea"/>
              </a:rPr>
              <a:t>1</a:t>
            </a:r>
            <a:endParaRPr lang="en-US" altLang="ru-RU" sz="1350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136" name="Текстовое поле 135"/>
          <p:cNvSpPr txBox="1"/>
          <p:nvPr/>
        </p:nvSpPr>
        <p:spPr>
          <a:xfrm>
            <a:off x="4807585" y="2626360"/>
            <a:ext cx="59944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ru-RU" altLang="en-US" sz="1350" dirty="0" smtClean="0">
              <a:solidFill>
                <a:srgbClr val="7030A0"/>
              </a:solidFill>
              <a:sym typeface="+mn-ea"/>
            </a:endParaRPr>
          </a:p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3%</a:t>
            </a:r>
            <a:endParaRPr lang="ru-RU" altLang="en-US" sz="1350"/>
          </a:p>
        </p:txBody>
      </p:sp>
      <p:sp>
        <p:nvSpPr>
          <p:cNvPr id="140" name="Текстовое поле 139"/>
          <p:cNvSpPr txBox="1"/>
          <p:nvPr/>
        </p:nvSpPr>
        <p:spPr>
          <a:xfrm>
            <a:off x="4628515" y="2541270"/>
            <a:ext cx="700405" cy="299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3%</a:t>
            </a:r>
            <a:endParaRPr lang="ru-RU" altLang="en-US" sz="1350"/>
          </a:p>
        </p:txBody>
      </p:sp>
      <p:sp>
        <p:nvSpPr>
          <p:cNvPr id="141" name="Текстовое поле 140"/>
          <p:cNvSpPr txBox="1"/>
          <p:nvPr/>
        </p:nvSpPr>
        <p:spPr>
          <a:xfrm>
            <a:off x="5639276" y="2466499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2%</a:t>
            </a:r>
            <a:endParaRPr lang="ru-RU" altLang="en-US" sz="1350"/>
          </a:p>
        </p:txBody>
      </p:sp>
      <p:sp>
        <p:nvSpPr>
          <p:cNvPr id="142" name="Текстовое поле 141"/>
          <p:cNvSpPr txBox="1"/>
          <p:nvPr/>
        </p:nvSpPr>
        <p:spPr>
          <a:xfrm>
            <a:off x="5755481" y="2788444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2%</a:t>
            </a:r>
            <a:endParaRPr lang="ru-RU" altLang="en-US" sz="1350"/>
          </a:p>
        </p:txBody>
      </p:sp>
      <p:sp>
        <p:nvSpPr>
          <p:cNvPr id="143" name="Текстовое поле 142"/>
          <p:cNvSpPr txBox="1"/>
          <p:nvPr/>
        </p:nvSpPr>
        <p:spPr>
          <a:xfrm>
            <a:off x="6295073" y="3468529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2%</a:t>
            </a:r>
            <a:endParaRPr lang="ru-RU" altLang="en-US" sz="1350"/>
          </a:p>
        </p:txBody>
      </p:sp>
      <p:sp>
        <p:nvSpPr>
          <p:cNvPr id="144" name="Текстовое поле 143"/>
          <p:cNvSpPr txBox="1"/>
          <p:nvPr/>
        </p:nvSpPr>
        <p:spPr>
          <a:xfrm>
            <a:off x="4629150" y="1857375"/>
            <a:ext cx="816610" cy="299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2%</a:t>
            </a:r>
            <a:endParaRPr lang="ru-RU" altLang="en-US" sz="1350"/>
          </a:p>
        </p:txBody>
      </p:sp>
      <p:sp>
        <p:nvSpPr>
          <p:cNvPr id="147" name="Текстовое поле 146"/>
          <p:cNvSpPr txBox="1"/>
          <p:nvPr/>
        </p:nvSpPr>
        <p:spPr>
          <a:xfrm>
            <a:off x="4236720" y="2841784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4%</a:t>
            </a:r>
            <a:endParaRPr lang="ru-RU" altLang="en-US" sz="1350"/>
          </a:p>
        </p:txBody>
      </p:sp>
      <p:sp>
        <p:nvSpPr>
          <p:cNvPr id="153" name="Текстовое поле 152"/>
          <p:cNvSpPr txBox="1"/>
          <p:nvPr/>
        </p:nvSpPr>
        <p:spPr>
          <a:xfrm>
            <a:off x="6349841" y="2866073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4%</a:t>
            </a:r>
            <a:endParaRPr lang="ru-RU" altLang="en-US" sz="1350"/>
          </a:p>
        </p:txBody>
      </p:sp>
      <p:sp>
        <p:nvSpPr>
          <p:cNvPr id="154" name="Текстовое поле 153"/>
          <p:cNvSpPr txBox="1"/>
          <p:nvPr/>
        </p:nvSpPr>
        <p:spPr>
          <a:xfrm>
            <a:off x="7142321" y="2775109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ru-RU" sz="1350" dirty="0" smtClean="0">
                <a:solidFill>
                  <a:srgbClr val="7030A0"/>
                </a:solidFill>
                <a:sym typeface="+mn-ea"/>
              </a:rPr>
              <a:t>3</a:t>
            </a:r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%</a:t>
            </a:r>
            <a:endParaRPr lang="ru-RU" altLang="en-US" sz="1350"/>
          </a:p>
        </p:txBody>
      </p:sp>
      <p:sp>
        <p:nvSpPr>
          <p:cNvPr id="158" name="Текстовое поле 157"/>
          <p:cNvSpPr txBox="1"/>
          <p:nvPr/>
        </p:nvSpPr>
        <p:spPr>
          <a:xfrm>
            <a:off x="5656898" y="3192304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3%</a:t>
            </a:r>
            <a:endParaRPr lang="ru-RU" altLang="en-US" sz="1350"/>
          </a:p>
        </p:txBody>
      </p:sp>
      <p:sp>
        <p:nvSpPr>
          <p:cNvPr id="161" name="Текстовое поле 160"/>
          <p:cNvSpPr txBox="1"/>
          <p:nvPr/>
        </p:nvSpPr>
        <p:spPr>
          <a:xfrm>
            <a:off x="6591300" y="2255996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4%</a:t>
            </a:r>
            <a:endParaRPr lang="ru-RU" altLang="en-US" sz="1350"/>
          </a:p>
        </p:txBody>
      </p:sp>
      <p:sp>
        <p:nvSpPr>
          <p:cNvPr id="162" name="Текстовое поле 161"/>
          <p:cNvSpPr txBox="1"/>
          <p:nvPr/>
        </p:nvSpPr>
        <p:spPr>
          <a:xfrm>
            <a:off x="7207091" y="3568541"/>
            <a:ext cx="392430" cy="2990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1350" dirty="0" smtClean="0">
                <a:solidFill>
                  <a:srgbClr val="7030A0"/>
                </a:solidFill>
                <a:sym typeface="+mn-ea"/>
              </a:rPr>
              <a:t>4%</a:t>
            </a:r>
            <a:endParaRPr lang="ru-RU" altLang="en-US" sz="135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094740" y="3272155"/>
            <a:ext cx="8286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1400" b="1">
                <a:solidFill>
                  <a:schemeClr val="bg1"/>
                </a:solidFill>
              </a:rPr>
              <a:t>Партнер</a:t>
            </a:r>
            <a:endParaRPr lang="en-US" altLang="ru-RU" sz="1400" b="1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752600" y="32575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1655445" y="3781425"/>
            <a:ext cx="911225" cy="709930"/>
          </a:xfrm>
          <a:prstGeom prst="triangl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336165" y="3638550"/>
            <a:ext cx="254635" cy="439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овое поле 8"/>
          <p:cNvSpPr txBox="1"/>
          <p:nvPr/>
        </p:nvSpPr>
        <p:spPr>
          <a:xfrm>
            <a:off x="1601470" y="4160520"/>
            <a:ext cx="1056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ru-RU" sz="1600" b="1"/>
              <a:t>  </a:t>
            </a:r>
            <a:r>
              <a:rPr lang="ru-RU" altLang="en-US" sz="1400" b="1">
                <a:solidFill>
                  <a:schemeClr val="bg1"/>
                </a:solidFill>
              </a:rPr>
              <a:t>Партнер</a:t>
            </a:r>
            <a:endParaRPr lang="ru-RU" altLang="en-US" sz="1400" b="1">
              <a:solidFill>
                <a:schemeClr val="bg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183005" y="1879600"/>
            <a:ext cx="867410" cy="675640"/>
          </a:xfrm>
          <a:prstGeom prst="triangl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1183005" y="2292350"/>
            <a:ext cx="868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ru-RU" altLang="en-US" sz="1400" b="1">
                <a:solidFill>
                  <a:schemeClr val="bg1"/>
                </a:solidFill>
                <a:sym typeface="+mn-ea"/>
              </a:rPr>
              <a:t> Партнер</a:t>
            </a:r>
            <a:endParaRPr lang="ru-RU" altLang="en-US" sz="1400" b="1">
              <a:solidFill>
                <a:schemeClr val="bg1"/>
              </a:solidFill>
              <a:sym typeface="+mn-ea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33600" y="257175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овое поле 12"/>
          <p:cNvSpPr txBox="1"/>
          <p:nvPr/>
        </p:nvSpPr>
        <p:spPr>
          <a:xfrm>
            <a:off x="2202815" y="2372995"/>
            <a:ext cx="6731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ru-RU" sz="1400" dirty="0" smtClean="0">
                <a:sym typeface="+mn-ea"/>
              </a:rPr>
              <a:t>11</a:t>
            </a:r>
            <a:r>
              <a:rPr lang="ru-RU" sz="1400" dirty="0" smtClean="0">
                <a:sym typeface="+mn-ea"/>
              </a:rPr>
              <a:t>%</a:t>
            </a:r>
            <a:endParaRPr lang="ru-RU" altLang="en-US" sz="140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819400" y="2114550"/>
            <a:ext cx="0" cy="38100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Текстовое поле 14"/>
          <p:cNvSpPr txBox="1"/>
          <p:nvPr/>
        </p:nvSpPr>
        <p:spPr>
          <a:xfrm>
            <a:off x="2226945" y="1195705"/>
            <a:ext cx="1219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1600"/>
              <a:t> Компания</a:t>
            </a:r>
            <a:endParaRPr lang="ru-RU" altLang="en-US" sz="1600"/>
          </a:p>
          <a:p>
            <a:r>
              <a:rPr lang="ru-RU" altLang="en-US" sz="1600"/>
              <a:t>основатель</a:t>
            </a:r>
            <a:endParaRPr lang="ru-RU" altLang="en-US" sz="1600"/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7393305" y="2292350"/>
            <a:ext cx="4749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ru-RU" sz="1400"/>
              <a:t>2</a:t>
            </a:r>
            <a:endParaRPr lang="en-US" altLang="ru-RU" sz="1400"/>
          </a:p>
        </p:txBody>
      </p:sp>
      <p:sp>
        <p:nvSpPr>
          <p:cNvPr id="18" name="Текстовое поле 17"/>
          <p:cNvSpPr txBox="1"/>
          <p:nvPr/>
        </p:nvSpPr>
        <p:spPr>
          <a:xfrm>
            <a:off x="6887845" y="2379345"/>
            <a:ext cx="77216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1400" dirty="0" smtClean="0">
                <a:solidFill>
                  <a:srgbClr val="7030A0"/>
                </a:solidFill>
                <a:sym typeface="+mn-ea"/>
              </a:rPr>
              <a:t>3%</a:t>
            </a:r>
            <a:endParaRPr lang="ru-RU" altLang="en-US" sz="1400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75610" y="3937635"/>
            <a:ext cx="452755" cy="433070"/>
          </a:xfrm>
          <a:prstGeom prst="ellipse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b"/>
            <a:endParaRPr lang="en-US" altLang="ru-RU" sz="140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050540" y="4592320"/>
            <a:ext cx="310991" cy="368141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 sz="1350"/>
          </a:p>
        </p:txBody>
      </p:sp>
      <p:sp>
        <p:nvSpPr>
          <p:cNvPr id="24" name="Текстовое поле 23"/>
          <p:cNvSpPr txBox="1"/>
          <p:nvPr/>
        </p:nvSpPr>
        <p:spPr>
          <a:xfrm>
            <a:off x="2975610" y="4001135"/>
            <a:ext cx="64833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1400" b="1" dirty="0" smtClean="0">
                <a:solidFill>
                  <a:srgbClr val="7030A0"/>
                </a:solidFill>
                <a:sym typeface="+mn-ea"/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  <a:sym typeface="+mn-ea"/>
              </a:rPr>
              <a:t>2F</a:t>
            </a:r>
            <a:endParaRPr lang="en-US" altLang="en-US" sz="1400" b="1" dirty="0" smtClean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37" name="Текстовое поле 36"/>
          <p:cNvSpPr txBox="1"/>
          <p:nvPr/>
        </p:nvSpPr>
        <p:spPr>
          <a:xfrm>
            <a:off x="3593465" y="3924300"/>
            <a:ext cx="9432290" cy="4464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ru-RU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внесшие значительный вклад в развитие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платформы получают 1% от всех транзакций в своей сети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екстовое поле 38"/>
          <p:cNvSpPr txBox="1"/>
          <p:nvPr/>
        </p:nvSpPr>
        <p:spPr>
          <a:xfrm>
            <a:off x="3623945" y="4545965"/>
            <a:ext cx="36861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ru-RU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сети, рекомендующие товары и услуги сети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получая от 2% до 4% с каждой транзакции своей сети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695700" y="768350"/>
            <a:ext cx="4102100" cy="5276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ru-RU" altLang="en-US" sz="1400"/>
              <a:t>1% от оборота партнера в качестве роялти</a:t>
            </a:r>
            <a:endParaRPr lang="ru-RU" altLang="en-US" sz="1400"/>
          </a:p>
          <a:p>
            <a:r>
              <a:rPr lang="ru-RU" altLang="en-US" sz="1400"/>
              <a:t> 10% от суммы сделки на развитие сети</a:t>
            </a:r>
            <a:endParaRPr lang="ru-RU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7838</Words>
  <Application>WPS Presentation</Application>
  <PresentationFormat>On-screen Show (4:3)</PresentationFormat>
  <Paragraphs>203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Сравнение вклада МСП в странах СНГ и на мировом рынке</vt:lpstr>
      <vt:lpstr>PowerPoint 演示文稿</vt:lpstr>
      <vt:lpstr>Первый продукт сети </vt:lpstr>
      <vt:lpstr>Конкуренция</vt:lpstr>
      <vt:lpstr> Цели и видение. Период окупаемости </vt:lpstr>
      <vt:lpstr>PowerPoint 演示文稿</vt:lpstr>
      <vt:lpstr>Краткая оценка стоимости проекта:</vt:lpstr>
      <vt:lpstr>Как это работает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Mi Notebook</cp:lastModifiedBy>
  <cp:revision>26</cp:revision>
  <dcterms:created xsi:type="dcterms:W3CDTF">2006-08-16T00:00:00Z</dcterms:created>
  <dcterms:modified xsi:type="dcterms:W3CDTF">2024-07-08T08:10:02Z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1049-12.2.0.17119</vt:lpwstr>
  </property>
  <property fmtid="{D5CDD505-2E9C-101B-9397-08002B2CF9AE}" pid="3" name="ICV">
    <vt:lpwstr>AFDF0D2F67E64B338F635DA58AB6A9CE_13</vt:lpwstr>
  </property>
</Properties>
</file>