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74" r:id="rId2"/>
    <p:sldId id="262" r:id="rId3"/>
    <p:sldId id="273" r:id="rId4"/>
    <p:sldId id="282" r:id="rId5"/>
    <p:sldId id="265" r:id="rId6"/>
    <p:sldId id="263" r:id="rId7"/>
    <p:sldId id="275" r:id="rId8"/>
    <p:sldId id="264" r:id="rId9"/>
    <p:sldId id="267" r:id="rId10"/>
    <p:sldId id="269" r:id="rId11"/>
    <p:sldId id="272" r:id="rId12"/>
    <p:sldId id="271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B900"/>
    <a:srgbClr val="000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7CE84F3-28C3-443E-9E96-99CF82512B7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6" autoAdjust="0"/>
    <p:restoredTop sz="95190" autoAdjust="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6E33EC2-9EC5-4E10-9144-86E86613D3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F9F941-E752-4BD2-BA91-874CE8E1C0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B7A519-8A4B-4B79-BBB8-F8703D629273}" type="datetime1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7F5445-1C7B-4CE5-97AA-11FE3B0D1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39B5BE-3C96-4779-BAFC-FA6CC51DA2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6CA8D4-27C8-4D41-90BD-AED8D47A3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47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EF69FA-4A22-4072-A9E2-E147C09A6173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5F972E0-5198-46C6-8EFE-44A646AD96E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35691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Шаблон для учащихся, помогающий подготовить экскурсию в определенное место для представления другим учащимся. Содержит указания для учащихся о необходимых элементах для каждого слайда и рекомендуемое содержимое.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4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использовать этот тип слайдов для текста, изображений, фигур и таблиц, чтобы добавлять сведения другим способом. Продублируйте этот слайд, чтобы добавить дополнительные изображения важных мест назначения для вашей экскурсии.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3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использовать этот тип слайдов для текста, изображений, фигур и таблиц, чтобы добавлять сведения другим способом. Продублируйте этот слайд, чтобы добавить дополнительные изображения важных мест назначения для вашей экскурсии.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21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72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45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8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4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25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62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6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8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9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4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6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5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77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 город Витебск, находящийся в Белоруссии, тесно связан с именем художника Марка Шагала. Сегодня мы отправимся на экскурсию из нашей школы в Витебск сквозь расстояния и время...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71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1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B17BC93-B1A2-40EA-A03B-04724DF62A8A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941F392-55E3-4875-A0A8-7C2B61134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5359" y="599983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792D370F-01D2-4F21-BE9F-9951674A6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5594" y="1242501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F0D26AC6-BA38-4193-A559-922728758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65359" y="1885019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E8BC1B5E-B477-4CD0-996D-5614FE4B3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7184" y="1238157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4311650" y="1512376"/>
            <a:ext cx="3568700" cy="1809943"/>
          </a:xfrm>
          <a:noFill/>
          <a:ln w="38100">
            <a:noFill/>
          </a:ln>
        </p:spPr>
        <p:txBody>
          <a:bodyPr lIns="274320" rIns="274320" rtlCol="0" anchor="ctr" anchorCtr="0">
            <a:normAutofit/>
          </a:bodyPr>
          <a:lstStyle>
            <a:lvl1pPr algn="ctr">
              <a:defRPr sz="3800" cap="none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1650" y="3322319"/>
            <a:ext cx="3568700" cy="2023304"/>
          </a:xfr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53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238678-4EF0-4AE2-A51E-4D1E69CFA3C9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E4AA6-ED36-4D3B-ABD8-3BA6059C30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44516" y="1127369"/>
            <a:ext cx="4703084" cy="1188720"/>
          </a:xfrm>
          <a:noFill/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94707B9-0409-43FA-B052-6AE401D76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4516" y="2263081"/>
            <a:ext cx="4702968" cy="3909119"/>
          </a:xfrm>
          <a:noFill/>
          <a:ln>
            <a:noFill/>
          </a:ln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256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24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AAE978-6E83-4520-B8B6-EDEFEA133A04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873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68440A-E3ED-426B-A1F8-1D7557F9584D}"/>
              </a:ext>
            </a:extLst>
          </p:cNvPr>
          <p:cNvSpPr/>
          <p:nvPr userDrawn="1"/>
        </p:nvSpPr>
        <p:spPr>
          <a:xfrm>
            <a:off x="0" y="3648173"/>
            <a:ext cx="12192000" cy="3209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600200" y="1887121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0F78D9B-3499-4820-9005-EF33C8E5B7C0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963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noFill/>
          <a:ln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236239-858F-4F88-A8EA-7AF0D54DFCB8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B668FB-6A04-4C02-A197-0044D616A95A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86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noFill/>
          <a:ln>
            <a:noFill/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0CF7E7-9DB6-41D2-BF7A-5B804F2396DA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972FC25-236C-4A4E-83A6-4EBE36B8339C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522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C726A6FA-E5E9-40D2-A594-E643D02ECC0F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gray">
          <a:noFill/>
          <a:ln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7CC6D812-2BC4-484A-A3B0-D751943CA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4927" y="2313433"/>
            <a:ext cx="4270248" cy="704088"/>
          </a:xfrm>
        </p:spPr>
        <p:txBody>
          <a:bodyPr rtlCol="0" anchor="b"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445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 rtlCol="0"/>
          <a:lstStyle/>
          <a:p>
            <a:pPr rtl="0"/>
            <a:fld id="{77BEBF17-F897-470C-97EE-2F25EBC30C66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8A7AD-2B2B-4A1B-8A04-1B822384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6313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4361A4-DA0B-4571-B756-FABE453EAC8D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018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688624" y="594360"/>
            <a:ext cx="10893775" cy="1962150"/>
          </a:xfrm>
          <a:noFill/>
          <a:ln w="38100">
            <a:solidFill>
              <a:schemeClr val="bg1"/>
            </a:solidFill>
          </a:ln>
        </p:spPr>
        <p:txBody>
          <a:bodyPr lIns="72000" tIns="72000" rIns="72000" bIns="72000" rtlCol="0" anchor="t" anchorCtr="0">
            <a:normAutofit/>
          </a:bodyPr>
          <a:lstStyle>
            <a:lvl1pPr algn="l">
              <a:defRPr sz="4000" cap="none" spc="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108" y="2084071"/>
            <a:ext cx="10883292" cy="3501154"/>
          </a:xfrm>
        </p:spPr>
        <p:txBody>
          <a:bodyPr numCol="2" spcCol="108000" rtlCol="0">
            <a:normAutofit/>
          </a:bodyPr>
          <a:lstStyle>
            <a:lvl1pPr marL="2286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6858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 marL="9144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11430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256090" y="6234888"/>
            <a:ext cx="2025832" cy="323968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D4F68D5-05AA-4626-8668-5FC0FC5261B5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895599" y="6238816"/>
            <a:ext cx="4229101" cy="32004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916161" y="5804577"/>
            <a:ext cx="365760" cy="36576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5B8FA8-6A22-40E7-B3E9-A963C93B51FA}"/>
              </a:ext>
            </a:extLst>
          </p:cNvPr>
          <p:cNvSpPr/>
          <p:nvPr userDrawn="1"/>
        </p:nvSpPr>
        <p:spPr>
          <a:xfrm>
            <a:off x="-15240" y="2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5820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 и три изображения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634A45-4F6E-4E7E-A6D7-E30CC149DF79}"/>
              </a:ext>
            </a:extLst>
          </p:cNvPr>
          <p:cNvSpPr/>
          <p:nvPr userDrawn="1"/>
        </p:nvSpPr>
        <p:spPr>
          <a:xfrm>
            <a:off x="0" y="2423160"/>
            <a:ext cx="12192000" cy="44391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3A725127-1EDA-41FB-9345-CD60997140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3479" y="2952166"/>
            <a:ext cx="288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5" name="Рисунок 6">
            <a:extLst>
              <a:ext uri="{FF2B5EF4-FFF2-40B4-BE49-F238E27FC236}">
                <a16:creationId xmlns:a16="http://schemas.microsoft.com/office/drawing/2014/main" id="{45910403-693E-46B1-890E-692928E72B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88521" y="2952166"/>
            <a:ext cx="288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5309" y="6238816"/>
            <a:ext cx="2753746" cy="323968"/>
          </a:xfrm>
        </p:spPr>
        <p:txBody>
          <a:bodyPr rtlCol="0"/>
          <a:lstStyle/>
          <a:p>
            <a:pPr rtl="0"/>
            <a:fld id="{29EC7F23-EEEC-4ADC-B9DE-EFF7F0F29BDF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07720" y="6238816"/>
            <a:ext cx="5901189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22802" y="6217920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A571C-BD72-4598-B89C-F24CC99E0066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807747" y="289559"/>
            <a:ext cx="10564350" cy="1127761"/>
          </a:xfrm>
          <a:noFill/>
          <a:ln>
            <a:noFill/>
          </a:ln>
        </p:spPr>
        <p:txBody>
          <a:bodyPr rtlCol="0" anchor="b" anchorCtr="1"/>
          <a:lstStyle>
            <a:lvl1pPr>
              <a:defRPr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 6">
            <a:extLst>
              <a:ext uri="{FF2B5EF4-FFF2-40B4-BE49-F238E27FC236}">
                <a16:creationId xmlns:a16="http://schemas.microsoft.com/office/drawing/2014/main" id="{6759A834-A403-4050-9F3D-ABDDC9182E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56000" y="2952166"/>
            <a:ext cx="288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0AC4720-7B75-40C4-BE31-CB8EBA0AAF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7720" y="1493521"/>
            <a:ext cx="10561319" cy="1127762"/>
          </a:xfrm>
          <a:noFill/>
        </p:spPr>
        <p:txBody>
          <a:bodyPr rtlCol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228600" indent="0" algn="ctr">
              <a:buNone/>
              <a:defRPr sz="2000"/>
            </a:lvl2pPr>
            <a:lvl3pPr marL="457200" indent="0" algn="ctr">
              <a:buNone/>
              <a:defRPr sz="2000"/>
            </a:lvl3pPr>
            <a:lvl4pPr marL="685800" indent="0" algn="ctr">
              <a:buNone/>
              <a:defRPr sz="2000"/>
            </a:lvl4pPr>
            <a:lvl5pPr marL="914400" indent="0" algn="ctr">
              <a:buNone/>
              <a:defRPr sz="20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995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карты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5B1E50CE-2A10-414D-A44D-9CE008E33B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white">
          <a:xfrm>
            <a:off x="0" y="0"/>
            <a:ext cx="12192000" cy="6858000"/>
          </a:xfrm>
          <a:solidFill>
            <a:schemeClr val="tx1"/>
          </a:solidFill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2BFBB01-2158-40AB-B652-ED00805909B1}"/>
              </a:ext>
            </a:extLst>
          </p:cNvPr>
          <p:cNvSpPr/>
          <p:nvPr userDrawn="1"/>
        </p:nvSpPr>
        <p:spPr>
          <a:xfrm rot="5400000">
            <a:off x="5657999" y="340659"/>
            <a:ext cx="864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D899FDC9-EC9D-4D4D-A506-397601F65261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251855" y="6236208"/>
            <a:ext cx="5901189" cy="320040"/>
          </a:xfrm>
        </p:spPr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9A01CDD-F399-4646-90ED-E57A0E609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7748789" y="246231"/>
            <a:ext cx="3787891" cy="957729"/>
          </a:xfrm>
          <a:noFill/>
          <a:ln>
            <a:noFill/>
          </a:ln>
        </p:spPr>
        <p:txBody>
          <a:bodyPr rtlCol="0" anchor="b" anchorCtr="0">
            <a:normAutofit/>
          </a:bodyPr>
          <a:lstStyle>
            <a:lvl1pPr algn="r">
              <a:defRPr sz="4000" b="0" cap="none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452D643-DA50-4240-9810-A9BBB9728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92439" y="1343510"/>
            <a:ext cx="3383905" cy="4472513"/>
          </a:xfrm>
        </p:spPr>
        <p:txBody>
          <a:bodyPr rtlCol="0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228600" indent="0" algn="r">
              <a:buNone/>
              <a:defRPr sz="2000">
                <a:solidFill>
                  <a:schemeClr val="bg1"/>
                </a:solidFill>
              </a:defRPr>
            </a:lvl2pPr>
            <a:lvl3pPr marL="457200" indent="0" algn="r">
              <a:buNone/>
              <a:defRPr sz="2000">
                <a:solidFill>
                  <a:schemeClr val="bg1"/>
                </a:solidFill>
              </a:defRPr>
            </a:lvl3pPr>
            <a:lvl4pPr marL="685800" indent="0" algn="r">
              <a:buNone/>
              <a:defRPr sz="2000">
                <a:solidFill>
                  <a:schemeClr val="bg1"/>
                </a:solidFill>
              </a:defRPr>
            </a:lvl4pPr>
            <a:lvl5pPr marL="9144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59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883920" y="592183"/>
            <a:ext cx="5750440" cy="1810379"/>
          </a:xfrm>
          <a:noFill/>
          <a:ln>
            <a:noFill/>
          </a:ln>
        </p:spPr>
        <p:txBody>
          <a:bodyPr lIns="0" rtlCol="0" anchor="t" anchorCtr="0">
            <a:noAutofit/>
          </a:bodyPr>
          <a:lstStyle>
            <a:lvl1pPr marL="0" indent="0" algn="l" defTabSz="0">
              <a:buFont typeface="Arial" panose="020B0604020202020204" pitchFamily="34" charset="0"/>
              <a:buNone/>
              <a:defRPr sz="4000" cap="none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497200" y="0"/>
            <a:ext cx="5700896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632071" y="2417802"/>
            <a:ext cx="5297398" cy="3710855"/>
          </a:xfrm>
        </p:spPr>
        <p:txBody>
          <a:bodyPr rtlCol="0" anchor="t" anchorCtr="1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63F23EB9-F7FD-4D1D-A9D8-915F9DF7E5EA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130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C226BE6-63BD-4193-A5B9-87DBDF176AB9}"/>
              </a:ext>
            </a:extLst>
          </p:cNvPr>
          <p:cNvSpPr/>
          <p:nvPr userDrawn="1"/>
        </p:nvSpPr>
        <p:spPr>
          <a:xfrm rot="5400000">
            <a:off x="5712000" y="-5718344"/>
            <a:ext cx="756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4175220" y="3508040"/>
            <a:ext cx="3841560" cy="3420000"/>
          </a:xfrm>
          <a:noFill/>
          <a:ln>
            <a:noFill/>
          </a:ln>
        </p:spPr>
        <p:txBody>
          <a:bodyPr rtlCol="0" anchor="ctr" anchorCtr="1">
            <a:noAutofit/>
          </a:bodyPr>
          <a:lstStyle>
            <a:lvl1pPr algn="l">
              <a:defRPr sz="240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4860" y="1005840"/>
            <a:ext cx="3497580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8629149" y="6254056"/>
            <a:ext cx="2753746" cy="323968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2AE5A57A-E2EE-4227-91FB-8E16E15AD503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0175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566642" y="6233160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A010B646-69BD-42FF-80B8-7A065EA6A28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93917" y="996684"/>
            <a:ext cx="3497580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054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B21E085-4E62-4EC9-A5F1-16523F195915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942215" y="426720"/>
            <a:ext cx="4699941" cy="1188720"/>
          </a:xfrm>
          <a:noFill/>
          <a:ln>
            <a:noFill/>
          </a:ln>
        </p:spPr>
        <p:txBody>
          <a:bodyPr rtlCol="0"/>
          <a:lstStyle>
            <a:lvl1pPr algn="l">
              <a:defRPr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FCDFB3A-4CE3-463F-8C40-B15E3F5CFC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48876" y="1818152"/>
            <a:ext cx="4045844" cy="4277848"/>
          </a:xfrm>
          <a:noFill/>
        </p:spPr>
        <p:txBody>
          <a:bodyPr rtlCol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28600" indent="0" algn="l">
              <a:buNone/>
              <a:defRPr>
                <a:solidFill>
                  <a:schemeClr val="tx1"/>
                </a:solidFill>
              </a:defRPr>
            </a:lvl2pPr>
            <a:lvl3pPr marL="457200" indent="0" algn="l">
              <a:buNone/>
              <a:defRPr>
                <a:solidFill>
                  <a:schemeClr val="tx1"/>
                </a:solidFill>
              </a:defRPr>
            </a:lvl3pPr>
            <a:lvl4pPr marL="685800" indent="0" algn="l">
              <a:buNone/>
              <a:defRPr>
                <a:solidFill>
                  <a:schemeClr val="tx1"/>
                </a:solidFill>
              </a:defRPr>
            </a:lvl4pPr>
            <a:lvl5pPr marL="9144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 rtlCol="0"/>
          <a:lstStyle/>
          <a:p>
            <a:pPr rtl="0"/>
            <a:fld id="{6ADD44C7-34D9-4EB4-9090-1920FE332484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7D356109-298D-4C51-9DC7-DC74594DC2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2155" y="396240"/>
            <a:ext cx="5927725" cy="5989638"/>
          </a:xfrm>
          <a:ln w="38100"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 descr="Декоративный элемент">
            <a:extLst>
              <a:ext uri="{FF2B5EF4-FFF2-40B4-BE49-F238E27FC236}">
                <a16:creationId xmlns:a16="http://schemas.microsoft.com/office/drawing/2014/main" id="{167C85F9-C124-4D12-B4AC-317A35D71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1749" y="1720670"/>
            <a:ext cx="3780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4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DE53EE8-1567-4A1C-B5FB-9243D17B16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145CB378-10E3-4D4E-82B7-47858EDEE5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62827" y="543339"/>
            <a:ext cx="5040000" cy="5765661"/>
          </a:xfrm>
          <a:ln w="38100"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537045" y="6358084"/>
            <a:ext cx="2753746" cy="323968"/>
          </a:xfrm>
        </p:spPr>
        <p:txBody>
          <a:bodyPr rtlCol="0"/>
          <a:lstStyle/>
          <a:p>
            <a:pPr rtl="0"/>
            <a:fld id="{D0C0A780-B963-430C-A608-EF3DF646471C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4361" y="6382908"/>
            <a:ext cx="5901189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74538" y="633718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A2BF3C7-5EFF-4508-B560-D9A68D3F722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04361" y="164690"/>
            <a:ext cx="4593772" cy="2624056"/>
          </a:xfrm>
          <a:noFill/>
          <a:ln>
            <a:noFill/>
          </a:ln>
        </p:spPr>
        <p:txBody>
          <a:bodyPr rtlCol="0" anchor="t" anchorCtr="0">
            <a:noAutofit/>
          </a:bodyPr>
          <a:lstStyle>
            <a:lvl1pPr>
              <a:defRPr sz="400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7D64B51-A9B6-4A76-949F-5769931247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361" y="3233530"/>
            <a:ext cx="4593771" cy="2902590"/>
          </a:xfrm>
        </p:spPr>
        <p:txBody>
          <a:bodyPr rtlCol="0">
            <a:normAutofit/>
          </a:bodyPr>
          <a:lstStyle>
            <a:lvl1pPr marL="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1pPr>
            <a:lvl2pPr marL="2286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2pPr>
            <a:lvl3pPr marL="4572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3pPr>
            <a:lvl4pPr marL="6858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4pPr>
            <a:lvl5pPr marL="9144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0011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6712900" y="407684"/>
            <a:ext cx="4910096" cy="2257167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algn="l">
              <a:defRPr sz="40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6780414" y="3019130"/>
            <a:ext cx="4584265" cy="3159033"/>
          </a:xfrm>
        </p:spPr>
        <p:txBody>
          <a:bodyPr rtlCol="0" anchor="t" anchorCtr="1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FDE88E-2550-45D9-A90D-AB2204A429C9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FEC71D9-8368-4022-BA35-B43400F92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20" y="407684"/>
            <a:ext cx="5625849" cy="577047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9162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E2F219D3-4640-40FD-B4BF-A2700E6AD339}" type="datetime1">
              <a:rPr lang="ru-RU" noProof="0" smtClean="0"/>
              <a:t>11.11.2022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31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9" r:id="rId4"/>
    <p:sldLayoutId id="2147483681" r:id="rId5"/>
    <p:sldLayoutId id="2147483690" r:id="rId6"/>
    <p:sldLayoutId id="2147483666" r:id="rId7"/>
    <p:sldLayoutId id="2147483687" r:id="rId8"/>
    <p:sldLayoutId id="2147483680" r:id="rId9"/>
    <p:sldLayoutId id="2147483688" r:id="rId10"/>
    <p:sldLayoutId id="2147483673" r:id="rId11"/>
    <p:sldLayoutId id="2147483692" r:id="rId12"/>
    <p:sldLayoutId id="2147483674" r:id="rId13"/>
    <p:sldLayoutId id="2147483676" r:id="rId14"/>
    <p:sldLayoutId id="2147483677" r:id="rId15"/>
    <p:sldLayoutId id="2147483691" r:id="rId16"/>
    <p:sldLayoutId id="214748368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spc="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start_astana_rc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DB4774-6C88-4182-9622-B0F68F5AC5B3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73785415-E552-4742-B0A5-FC1ECF293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23300" y="3388019"/>
            <a:ext cx="3568700" cy="346998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1C44CABD-3945-420B-A1E8-0D3E5F523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009" y="3573353"/>
            <a:ext cx="3568700" cy="1472870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одзаголовок 37">
            <a:extLst>
              <a:ext uri="{FF2B5EF4-FFF2-40B4-BE49-F238E27FC236}">
                <a16:creationId xmlns:a16="http://schemas.microsoft.com/office/drawing/2014/main" id="{6ED6B106-CA53-428B-8BF0-1BC5768C0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2995" y="4728933"/>
            <a:ext cx="3369310" cy="2023304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Реабилитационный центр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больных ДЦП и восстановления после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инсульта и травм</a:t>
            </a: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B7897E6-775C-4603-8153-D078160E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931650" y="4682788"/>
            <a:ext cx="29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7EF755C8-D22F-4585-A846-467B938E1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2000" y="1437564"/>
            <a:ext cx="3708000" cy="3982873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2A75CA2-1049-4158-A4A0-1E349DC91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 </a:t>
            </a:r>
            <a:endParaRPr lang="ru-KZ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735FDF0-A092-4962-8A26-DD6CEE920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06034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7CA0621-717C-4BE7-AA89-263F3E2C5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0201" y="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900" y="407684"/>
            <a:ext cx="4846320" cy="2257167"/>
          </a:xfrm>
        </p:spPr>
        <p:txBody>
          <a:bodyPr rtlCol="0"/>
          <a:lstStyle/>
          <a:p>
            <a:pPr rtl="0"/>
            <a:r>
              <a:rPr lang="ru-RU" dirty="0"/>
              <a:t>Тенденции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4B20246-8F91-4C8B-87D3-C25A74AE7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5347" y="2099700"/>
            <a:ext cx="4584265" cy="3159033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/>
              <a:t>В Казахстане ежегодно регистрируется более 40 тысяч случаев инсульта, из которых более 60 % пациентов остаются глубокими инвалидами. </a:t>
            </a:r>
          </a:p>
          <a:p>
            <a:r>
              <a:rPr lang="ru-RU" dirty="0"/>
              <a:t>В первую очередь в Казахстане люди погибают от болезней системы кровообращения (инфарктов и инсультов).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02A00D8-5A4C-491C-AFE5-697213105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3816130-6E62-41EF-B818-D7CD34370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id="{B8447291-9832-4B76-BD34-EE4A5E1E9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EF2CDC8C-E7E2-4196-883A-69E583E36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068" y="1030883"/>
            <a:ext cx="5195301" cy="3896476"/>
          </a:xfrm>
        </p:spPr>
      </p:pic>
    </p:spTree>
    <p:extLst>
      <p:ext uri="{BB962C8B-B14F-4D97-AF65-F5344CB8AC3E}">
        <p14:creationId xmlns:p14="http://schemas.microsoft.com/office/powerpoint/2010/main" val="216289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4888449-0EF0-4A86-8913-1438ECD7B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Gray">
          <a:xfrm>
            <a:off x="0" y="10510"/>
            <a:ext cx="6642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  <a:p>
            <a:pPr algn="ctr" rtl="0"/>
            <a:endParaRPr lang="ru-RU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F395D630-55BC-4974-AEB4-5C5BCB92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29" y="164690"/>
            <a:ext cx="4445863" cy="2624056"/>
          </a:xfrm>
        </p:spPr>
        <p:txBody>
          <a:bodyPr rtlCol="0"/>
          <a:lstStyle/>
          <a:p>
            <a:pPr rtl="0"/>
            <a:r>
              <a:rPr lang="ru-RU" b="1" dirty="0">
                <a:solidFill>
                  <a:schemeClr val="tx1"/>
                </a:solidFill>
              </a:rPr>
              <a:t>ЦЕЛЬ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ПРИВЛЕЧЕНИЯ ИНВЕСТИЦИЙ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D621B9DA-9580-4E28-B854-4EC2C7B50A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361" y="2406873"/>
            <a:ext cx="4593771" cy="372924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/>
              <a:t>Открыть отделение для пациентов, поступающих по обязательному медицинскому страхованию (ОСМС)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Лечение будет оплачено за счет системы страхования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Лицензия от 14.04.2022 г.</a:t>
            </a:r>
          </a:p>
        </p:txBody>
      </p:sp>
      <p:pic>
        <p:nvPicPr>
          <p:cNvPr id="70" name="Рисунок 69" descr="Бруклинский мост">
            <a:extLst>
              <a:ext uri="{FF2B5EF4-FFF2-40B4-BE49-F238E27FC236}">
                <a16:creationId xmlns:a16="http://schemas.microsoft.com/office/drawing/2014/main" id="{1B887ED1-B3BA-4CE9-937B-9B694626C16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E115EA-1F1C-4B95-AB2B-A6FAF6A14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01640" y="593217"/>
            <a:ext cx="5044917" cy="5777042"/>
            <a:chOff x="-13995491" y="945960"/>
            <a:chExt cx="25440731" cy="5220000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84D16DA6-5FB9-4A1C-91C1-DCB551C572D0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3EE3D6A7-BDAE-46F3-A0AC-6FFBDB8BCE5E}"/>
                </a:ext>
              </a:extLst>
            </p:cNvPr>
            <p:cNvCxnSpPr>
              <a:cxnSpLocks/>
            </p:cNvCxnSpPr>
            <p:nvPr/>
          </p:nvCxnSpPr>
          <p:spPr>
            <a:xfrm>
              <a:off x="-13995491" y="6160611"/>
              <a:ext cx="254369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FDA729FD-538C-4F70-AD7C-C5B181386F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9155088-A385-4898-BF3A-E8A97310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6672" y="600914"/>
            <a:ext cx="5044917" cy="5777043"/>
            <a:chOff x="-13995491" y="957935"/>
            <a:chExt cx="25440731" cy="5220000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C156646E-1B93-4BAA-AEB7-D2B7C87B99F8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811E80F9-2AB1-47E1-AFB6-941CB5BB67F1}"/>
                </a:ext>
              </a:extLst>
            </p:cNvPr>
            <p:cNvCxnSpPr>
              <a:cxnSpLocks/>
            </p:cNvCxnSpPr>
            <p:nvPr/>
          </p:nvCxnSpPr>
          <p:spPr>
            <a:xfrm>
              <a:off x="-13995491" y="6160611"/>
              <a:ext cx="254369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7A9E40C-636F-4F04-A37B-C706AFD2087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90" y="3567935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6DF8B9-5B58-44D1-BEF7-34063F032B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8666" b="8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59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Статуя Свободы">
            <a:extLst>
              <a:ext uri="{FF2B5EF4-FFF2-40B4-BE49-F238E27FC236}">
                <a16:creationId xmlns:a16="http://schemas.microsoft.com/office/drawing/2014/main" id="{865A1981-B625-4CED-8385-6988DF4C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36" y="356216"/>
            <a:ext cx="4072128" cy="651662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8705588-E2BC-4E36-A99E-9B19942B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8000" y="3975714"/>
            <a:ext cx="3456000" cy="2520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B6E93-870A-47FD-871A-60D186B2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ru-RU" sz="3600" b="1" dirty="0"/>
              <a:t>ВТОРОЙ ВАЖНЫЙ </a:t>
            </a:r>
            <a:r>
              <a:rPr lang="ru-RU" sz="3600" dirty="0"/>
              <a:t>ФАКТ О МЕСТЕ НАЗНАЧЕНИЯ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F07F4A7-B79A-4E16-A73A-E30B7C64B32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30724" y="2457748"/>
            <a:ext cx="3497580" cy="5593080"/>
          </a:xfrm>
        </p:spPr>
        <p:txBody>
          <a:bodyPr rtlCol="0">
            <a:normAutofit/>
          </a:bodyPr>
          <a:lstStyle/>
          <a:p>
            <a:pPr rtl="0"/>
            <a:r>
              <a:rPr lang="ru-RU" sz="2600" dirty="0"/>
              <a:t>Пациенты в ожидании, когда Реабилитационный центр сможет принять их по системе ОСМС</a:t>
            </a:r>
          </a:p>
          <a:p>
            <a:pPr rtl="0"/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3B6260BF-B12E-43D7-873E-A093915B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3696" y="2457748"/>
            <a:ext cx="3497580" cy="5593080"/>
          </a:xfrm>
        </p:spPr>
        <p:txBody>
          <a:bodyPr rtlCol="0"/>
          <a:lstStyle/>
          <a:p>
            <a:pPr rtl="0"/>
            <a:r>
              <a:rPr lang="ru-RU" dirty="0"/>
              <a:t>При   открытии дополнительного отделения, Центр сможет принять до 1800 пациентов в год.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EB46CFB-014A-4721-A9DB-8607BB257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30000" y="5254288"/>
            <a:ext cx="313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322786-78E4-48DB-871C-C70FABAB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084" y="0"/>
            <a:ext cx="4349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7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85" y="457200"/>
            <a:ext cx="10676190" cy="1962150"/>
          </a:xfrm>
        </p:spPr>
        <p:txBody>
          <a:bodyPr rtlCol="0">
            <a:noAutofit/>
          </a:bodyPr>
          <a:lstStyle/>
          <a:p>
            <a:pPr rtl="0">
              <a:spcBef>
                <a:spcPts val="4200"/>
              </a:spcBef>
              <a:spcAft>
                <a:spcPts val="3000"/>
              </a:spcAft>
            </a:pPr>
            <a:r>
              <a:rPr lang="ru-RU" sz="4000" b="1" dirty="0">
                <a:solidFill>
                  <a:schemeClr val="tx1"/>
                </a:solidFill>
              </a:rPr>
              <a:t>Цель привлечения инвестиций 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sz="1050" dirty="0">
                <a:solidFill>
                  <a:schemeClr val="tx1"/>
                </a:solidFill>
              </a:rPr>
            </a:br>
            <a:br>
              <a:rPr lang="ru-RU" sz="105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Открытие дополнительного отделения ОСМС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>
              <a:cxnSpLocks/>
            </p:cNvCxnSpPr>
            <p:nvPr/>
          </p:nvCxnSpPr>
          <p:spPr>
            <a:xfrm>
              <a:off x="9152463" y="935360"/>
              <a:ext cx="2292777" cy="120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4CF84D-0A80-40BB-B89B-3FAC33692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08" y="2084070"/>
            <a:ext cx="10883292" cy="3875291"/>
          </a:xfrm>
        </p:spPr>
        <p:txBody>
          <a:bodyPr/>
          <a:lstStyle/>
          <a:p>
            <a:r>
              <a:rPr lang="ru-RU" dirty="0"/>
              <a:t>Для открытия необходимо закупить оборудование и мебель</a:t>
            </a:r>
          </a:p>
          <a:p>
            <a:r>
              <a:rPr lang="ru-RU" dirty="0"/>
              <a:t>Нанять дополнительный персонал</a:t>
            </a:r>
          </a:p>
          <a:p>
            <a:r>
              <a:rPr lang="ru-RU" dirty="0"/>
              <a:t>Открыть столовую для полноценного диетического питания</a:t>
            </a:r>
          </a:p>
          <a:p>
            <a:r>
              <a:rPr lang="ru-RU" dirty="0"/>
              <a:t>В сумму в проект необходимо привлечь </a:t>
            </a:r>
            <a:r>
              <a:rPr lang="ru-RU" b="1" dirty="0"/>
              <a:t>60 000 000 тенге </a:t>
            </a:r>
            <a:r>
              <a:rPr lang="ru-RU" dirty="0"/>
              <a:t>сроком  на </a:t>
            </a:r>
            <a:r>
              <a:rPr lang="ru-RU" b="1" dirty="0"/>
              <a:t>18 месяцев</a:t>
            </a:r>
          </a:p>
          <a:p>
            <a:r>
              <a:rPr lang="ru-RU" dirty="0"/>
              <a:t>Возврат начнется с </a:t>
            </a:r>
            <a:r>
              <a:rPr lang="ru-RU" b="1" dirty="0"/>
              <a:t>6 месяца</a:t>
            </a:r>
          </a:p>
          <a:p>
            <a:r>
              <a:rPr lang="ru-RU" dirty="0"/>
              <a:t>Минимальная сумма входа в проект </a:t>
            </a:r>
            <a:r>
              <a:rPr lang="en-US" b="1" dirty="0"/>
              <a:t>5 000 000</a:t>
            </a:r>
            <a:r>
              <a:rPr lang="ru-RU" b="1" dirty="0"/>
              <a:t> тенге</a:t>
            </a:r>
          </a:p>
          <a:p>
            <a:r>
              <a:rPr lang="ru-RU" b="1" dirty="0"/>
              <a:t>____ дней </a:t>
            </a:r>
            <a:r>
              <a:rPr lang="ru-RU" dirty="0"/>
              <a:t>на запуск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6284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3200" b="1" dirty="0">
                <a:solidFill>
                  <a:schemeClr val="tx1"/>
                </a:solidFill>
              </a:rPr>
              <a:t>Почему пациенты идут к нам?</a:t>
            </a:r>
            <a:endParaRPr lang="ru-RU" sz="3200" dirty="0"/>
          </a:p>
        </p:txBody>
      </p:sp>
      <p:sp>
        <p:nvSpPr>
          <p:cNvPr id="68" name="Текст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ru-RU" dirty="0"/>
              <a:t>Наше основное отличие от конкурентов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0537" y="1433444"/>
            <a:ext cx="1033272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56416DD-9EA3-4345-85CD-AE81CA1C7544}"/>
              </a:ext>
            </a:extLst>
          </p:cNvPr>
          <p:cNvSpPr txBox="1"/>
          <p:nvPr/>
        </p:nvSpPr>
        <p:spPr>
          <a:xfrm>
            <a:off x="930537" y="3817094"/>
            <a:ext cx="5064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* Пациентам нравится посещать занятия</a:t>
            </a:r>
            <a:endParaRPr lang="ru-KZ" sz="20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AE7A42-C759-469B-AD2C-B7478011A0FD}"/>
              </a:ext>
            </a:extLst>
          </p:cNvPr>
          <p:cNvSpPr txBox="1"/>
          <p:nvPr/>
        </p:nvSpPr>
        <p:spPr>
          <a:xfrm>
            <a:off x="7160306" y="4606217"/>
            <a:ext cx="455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* Ценность помощи превышает цену</a:t>
            </a:r>
            <a:endParaRPr lang="ru-KZ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8B3430-F391-44EF-AA86-08BA7F005572}"/>
              </a:ext>
            </a:extLst>
          </p:cNvPr>
          <p:cNvSpPr txBox="1"/>
          <p:nvPr/>
        </p:nvSpPr>
        <p:spPr>
          <a:xfrm>
            <a:off x="947012" y="5479582"/>
            <a:ext cx="560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* Уже после ___ занятия заметный результат</a:t>
            </a:r>
            <a:endParaRPr lang="ru-KZ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B966AA-3F6D-481C-9D84-0FE2AFDC8F27}"/>
              </a:ext>
            </a:extLst>
          </p:cNvPr>
          <p:cNvSpPr txBox="1"/>
          <p:nvPr/>
        </p:nvSpPr>
        <p:spPr>
          <a:xfrm>
            <a:off x="6553034" y="3713233"/>
            <a:ext cx="4618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* Инструктора – спортивные мастера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 – нацелены на результат</a:t>
            </a:r>
            <a:endParaRPr lang="ru-KZ" sz="20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831E85-5F02-4C8C-95BB-E2E1D956A7DF}"/>
              </a:ext>
            </a:extLst>
          </p:cNvPr>
          <p:cNvSpPr txBox="1"/>
          <p:nvPr/>
        </p:nvSpPr>
        <p:spPr>
          <a:xfrm>
            <a:off x="608797" y="4411774"/>
            <a:ext cx="4279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* Позитивная атмосфера и работа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психолога создают мотивирующий настрой </a:t>
            </a:r>
            <a:endParaRPr lang="ru-KZ" sz="20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B385A4-3296-4671-B426-B32F5CAE46D3}"/>
              </a:ext>
            </a:extLst>
          </p:cNvPr>
          <p:cNvSpPr txBox="1"/>
          <p:nvPr/>
        </p:nvSpPr>
        <p:spPr>
          <a:xfrm>
            <a:off x="6684774" y="5238907"/>
            <a:ext cx="4142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* 50% пациентов приходят по рекомендациям друзей и знакомых</a:t>
            </a:r>
            <a:endParaRPr lang="ru-KZ" sz="20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CA7926-A397-4A0F-8C0E-A3C820F2F1E4}"/>
              </a:ext>
            </a:extLst>
          </p:cNvPr>
          <p:cNvSpPr txBox="1"/>
          <p:nvPr/>
        </p:nvSpPr>
        <p:spPr>
          <a:xfrm>
            <a:off x="701907" y="2526377"/>
            <a:ext cx="10943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Мы знаем, как восстановить после травм и инсультов,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и получаем стабильно хорошие результаты</a:t>
            </a:r>
            <a:endParaRPr lang="ru-K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0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85" y="457200"/>
            <a:ext cx="10676190" cy="1962150"/>
          </a:xfrm>
        </p:spPr>
        <p:txBody>
          <a:bodyPr rtlCol="0">
            <a:noAutofit/>
          </a:bodyPr>
          <a:lstStyle/>
          <a:p>
            <a:pPr rtl="0">
              <a:spcBef>
                <a:spcPts val="4200"/>
              </a:spcBef>
              <a:spcAft>
                <a:spcPts val="3000"/>
              </a:spcAft>
            </a:pPr>
            <a:r>
              <a:rPr lang="ru-RU" sz="4000" b="1" dirty="0">
                <a:solidFill>
                  <a:schemeClr val="tx1"/>
                </a:solidFill>
              </a:rPr>
              <a:t>Календарный план проекта 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sz="1050" dirty="0">
                <a:solidFill>
                  <a:schemeClr val="tx1"/>
                </a:solidFill>
              </a:rPr>
            </a:br>
            <a:br>
              <a:rPr lang="ru-RU" sz="105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  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>
              <a:cxnSpLocks/>
            </p:cNvCxnSpPr>
            <p:nvPr/>
          </p:nvCxnSpPr>
          <p:spPr>
            <a:xfrm>
              <a:off x="8064027" y="947420"/>
              <a:ext cx="3381213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408DBDEE-41A9-47BB-A7BE-537CF8E75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860302"/>
              </p:ext>
            </p:extLst>
          </p:nvPr>
        </p:nvGraphicFramePr>
        <p:xfrm>
          <a:off x="541398" y="2094898"/>
          <a:ext cx="10883900" cy="13716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148286">
                  <a:extLst>
                    <a:ext uri="{9D8B030D-6E8A-4147-A177-3AD203B41FA5}">
                      <a16:colId xmlns:a16="http://schemas.microsoft.com/office/drawing/2014/main" val="1967774201"/>
                    </a:ext>
                  </a:extLst>
                </a:gridCol>
                <a:gridCol w="7735614">
                  <a:extLst>
                    <a:ext uri="{9D8B030D-6E8A-4147-A177-3AD203B41FA5}">
                      <a16:colId xmlns:a16="http://schemas.microsoft.com/office/drawing/2014/main" val="4027656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____ дней</a:t>
                      </a:r>
                      <a:endParaRPr lang="ru-K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/>
                        <a:t>Закуп и поставка оборудования, найм персонала</a:t>
                      </a:r>
                      <a:endParaRPr lang="ru-K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744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_____ дней </a:t>
                      </a:r>
                      <a:endParaRPr lang="ru-K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Настройка системы ОСМС</a:t>
                      </a:r>
                      <a:endParaRPr lang="ru-K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1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_____ дней</a:t>
                      </a:r>
                      <a:endParaRPr lang="ru-K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Запуск рекламы, запись пациентов и прием</a:t>
                      </a:r>
                      <a:endParaRPr lang="ru-K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8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79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4C0AF-0C99-49B8-B848-73442FA8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45" y="365759"/>
            <a:ext cx="5750440" cy="1810379"/>
          </a:xfrm>
        </p:spPr>
        <p:txBody>
          <a:bodyPr rtlCol="0"/>
          <a:lstStyle/>
          <a:p>
            <a:pPr rtl="0"/>
            <a:r>
              <a:rPr lang="ru-RU" sz="3500" b="1" dirty="0">
                <a:solidFill>
                  <a:schemeClr val="tx1"/>
                </a:solidFill>
              </a:rPr>
              <a:t>Инвестирование в </a:t>
            </a:r>
            <a:br>
              <a:rPr lang="ru-RU" sz="3500" b="1" dirty="0">
                <a:solidFill>
                  <a:schemeClr val="tx1"/>
                </a:solidFill>
              </a:rPr>
            </a:br>
            <a:r>
              <a:rPr lang="ru-RU" sz="3500" b="1" dirty="0">
                <a:solidFill>
                  <a:schemeClr val="tx1"/>
                </a:solidFill>
              </a:rPr>
              <a:t>Реабилитационный центр – это </a:t>
            </a: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F1A56A-9365-4450-94DC-F9824814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социально значимый проект</a:t>
            </a:r>
          </a:p>
          <a:p>
            <a:pPr rtl="0"/>
            <a:r>
              <a:rPr lang="ru-RU" dirty="0">
                <a:solidFill>
                  <a:schemeClr val="tx1"/>
                </a:solidFill>
              </a:rPr>
              <a:t>высокий социальный статус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 и уважение</a:t>
            </a:r>
          </a:p>
          <a:p>
            <a:pPr rtl="0"/>
            <a:r>
              <a:rPr lang="ru-RU" dirty="0"/>
              <a:t>возможность получения субсидий и грантов</a:t>
            </a:r>
          </a:p>
          <a:p>
            <a:pPr rtl="0"/>
            <a:r>
              <a:rPr lang="ru-RU" dirty="0">
                <a:solidFill>
                  <a:schemeClr val="tx1"/>
                </a:solidFill>
              </a:rPr>
              <a:t>высокий спрос на лечение детей и родителей</a:t>
            </a:r>
          </a:p>
          <a:p>
            <a:pPr rtl="0"/>
            <a:r>
              <a:rPr lang="ru-RU" dirty="0"/>
              <a:t>клиент проходит несколько курсов и рекомендует другим</a:t>
            </a:r>
          </a:p>
          <a:p>
            <a:pPr rtl="0"/>
            <a:r>
              <a:rPr lang="ru-RU" dirty="0">
                <a:solidFill>
                  <a:schemeClr val="tx1"/>
                </a:solidFill>
              </a:rPr>
              <a:t>бизнес не подвержен экономическим потрясениям</a:t>
            </a:r>
          </a:p>
          <a:p>
            <a:pPr rtl="0"/>
            <a:endParaRPr lang="ru-RU" dirty="0">
              <a:solidFill>
                <a:schemeClr val="tx1"/>
              </a:solidFill>
            </a:endParaRPr>
          </a:p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FE30D8E-3C8D-4EC6-9EC0-49EEC65D3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94323" y="365760"/>
            <a:ext cx="6102876" cy="6126480"/>
            <a:chOff x="4266631" y="945960"/>
            <a:chExt cx="7178609" cy="5226240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1612A650-2C8A-4D4F-8C56-7E8C716CB428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87B35CA-924E-4B0B-8992-FCA9B56F071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37967EA4-E543-4682-9FBC-5EB0A4DED4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3A55248-C59C-4ACA-8BB2-360723882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29945" y="2182685"/>
            <a:ext cx="5040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773705-43DF-400F-93B3-C5DDD7E33847}"/>
              </a:ext>
            </a:extLst>
          </p:cNvPr>
          <p:cNvSpPr txBox="1"/>
          <p:nvPr/>
        </p:nvSpPr>
        <p:spPr>
          <a:xfrm>
            <a:off x="7148144" y="6115594"/>
            <a:ext cx="44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Ерлан</a:t>
            </a:r>
            <a:r>
              <a:rPr lang="ru-RU" dirty="0">
                <a:solidFill>
                  <a:schemeClr val="bg1"/>
                </a:solidFill>
              </a:rPr>
              <a:t> Адильбеков, основатель проекта</a:t>
            </a:r>
            <a:endParaRPr lang="ru-KZ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14A525-15A9-4119-9164-D75793CE53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302" r="22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8298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9" y="557435"/>
            <a:ext cx="10564350" cy="1127761"/>
          </a:xfrm>
        </p:spPr>
        <p:txBody>
          <a:bodyPr rtlCol="0"/>
          <a:lstStyle/>
          <a:p>
            <a:pPr rtl="0"/>
            <a:r>
              <a:rPr lang="ru-RU" sz="3200" b="1" dirty="0">
                <a:solidFill>
                  <a:schemeClr val="tx1"/>
                </a:solidFill>
              </a:rPr>
              <a:t>Получайте стабильный доход, инвестируя в рентабельный стабильный бизнес</a:t>
            </a:r>
            <a:endParaRPr lang="ru-RU" sz="3200" dirty="0"/>
          </a:p>
        </p:txBody>
      </p:sp>
      <p:sp>
        <p:nvSpPr>
          <p:cNvPr id="68" name="Текст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6204" y="1786093"/>
            <a:ext cx="10561319" cy="1127762"/>
          </a:xfrm>
        </p:spPr>
        <p:txBody>
          <a:bodyPr rtlCol="0"/>
          <a:lstStyle/>
          <a:p>
            <a:pPr rtl="0"/>
            <a:r>
              <a:rPr lang="ru-RU" b="1" dirty="0"/>
              <a:t>Выплаты инвестору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6464" y="1636144"/>
            <a:ext cx="1033272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CA7926-A397-4A0F-8C0E-A3C820F2F1E4}"/>
              </a:ext>
            </a:extLst>
          </p:cNvPr>
          <p:cNvSpPr txBox="1"/>
          <p:nvPr/>
        </p:nvSpPr>
        <p:spPr>
          <a:xfrm>
            <a:off x="707134" y="2390244"/>
            <a:ext cx="10943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Ежемесячно, начиная с 6 месяца – вознаграждение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Основная сумма – через 18 месяцев </a:t>
            </a:r>
            <a:endParaRPr lang="ru-KZ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2F7141-F344-4FE1-865D-C32C7D60C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99" y="3317442"/>
            <a:ext cx="11250801" cy="20470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6FD7B6-16A5-49EF-B00A-7B5F63F872E7}"/>
              </a:ext>
            </a:extLst>
          </p:cNvPr>
          <p:cNvSpPr txBox="1"/>
          <p:nvPr/>
        </p:nvSpPr>
        <p:spPr>
          <a:xfrm>
            <a:off x="1147859" y="5387770"/>
            <a:ext cx="9562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При инвестировании в Реабилитационный центр </a:t>
            </a:r>
            <a:r>
              <a:rPr lang="en-US" sz="2800" dirty="0">
                <a:solidFill>
                  <a:schemeClr val="bg1"/>
                </a:solidFill>
              </a:rPr>
              <a:t>START 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Вы получите </a:t>
            </a:r>
            <a:r>
              <a:rPr lang="ru-RU" sz="2800" b="1" dirty="0">
                <a:solidFill>
                  <a:schemeClr val="bg1"/>
                </a:solidFill>
              </a:rPr>
              <a:t>бесплатный абонемент на лечение</a:t>
            </a:r>
            <a:endParaRPr lang="ru-K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1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4C0AF-0C99-49B8-B848-73442FA8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3600" b="1" dirty="0">
                <a:solidFill>
                  <a:schemeClr val="tx1"/>
                </a:solidFill>
              </a:rPr>
              <a:t>Наши контакты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F1A56A-9365-4450-94DC-F9824814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+7-747-705-82-81 </a:t>
            </a:r>
            <a:r>
              <a:rPr lang="ru-RU" dirty="0" err="1"/>
              <a:t>Ерлан</a:t>
            </a:r>
            <a:endParaRPr lang="ru-RU" dirty="0"/>
          </a:p>
          <a:p>
            <a:r>
              <a:rPr lang="en-US" dirty="0">
                <a:hlinkClick r:id="rId3"/>
              </a:rPr>
              <a:t>https://www.instagram.com/start_astana_rc/#</a:t>
            </a:r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FE30D8E-3C8D-4EC6-9EC0-49EEC65D3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94323" y="365760"/>
            <a:ext cx="6102876" cy="6126480"/>
            <a:chOff x="4266631" y="945960"/>
            <a:chExt cx="7178609" cy="5226240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1612A650-2C8A-4D4F-8C56-7E8C716CB428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87B35CA-924E-4B0B-8992-FCA9B56F071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37967EA4-E543-4682-9FBC-5EB0A4DED4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3A55248-C59C-4ACA-8BB2-360723882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29945" y="2297802"/>
            <a:ext cx="5040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833D49-C87D-4F86-A357-5879804A00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8438" r="8438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773705-43DF-400F-93B3-C5DDD7E33847}"/>
              </a:ext>
            </a:extLst>
          </p:cNvPr>
          <p:cNvSpPr txBox="1"/>
          <p:nvPr/>
        </p:nvSpPr>
        <p:spPr>
          <a:xfrm>
            <a:off x="7148144" y="6115594"/>
            <a:ext cx="44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Ерлан</a:t>
            </a:r>
            <a:r>
              <a:rPr lang="ru-RU" dirty="0">
                <a:solidFill>
                  <a:schemeClr val="bg1"/>
                </a:solidFill>
              </a:rPr>
              <a:t> Адильбеков, основатель проекта</a:t>
            </a:r>
            <a:endParaRPr lang="ru-K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5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85" y="457200"/>
            <a:ext cx="10676190" cy="1962150"/>
          </a:xfrm>
        </p:spPr>
        <p:txBody>
          <a:bodyPr rtlCol="0">
            <a:noAutofit/>
          </a:bodyPr>
          <a:lstStyle/>
          <a:p>
            <a:pPr rtl="0">
              <a:spcBef>
                <a:spcPts val="4200"/>
              </a:spcBef>
              <a:spcAft>
                <a:spcPts val="3000"/>
              </a:spcAft>
            </a:pPr>
            <a:r>
              <a:rPr lang="ru-RU" sz="4000" b="1" dirty="0">
                <a:solidFill>
                  <a:schemeClr val="tx1"/>
                </a:solidFill>
              </a:rPr>
              <a:t>О нас: 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sz="1050" dirty="0">
                <a:solidFill>
                  <a:schemeClr val="tx1"/>
                </a:solidFill>
              </a:rPr>
            </a:br>
            <a:br>
              <a:rPr lang="ru-RU" sz="105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Спортивно-реабилитационный центр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Start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 -</a:t>
            </a:r>
            <a:br>
              <a:rPr lang="en-US" sz="3200" b="1" dirty="0">
                <a:solidFill>
                  <a:schemeClr val="tx1"/>
                </a:solidFill>
                <a:latin typeface="+mn-lt"/>
              </a:rPr>
            </a:br>
            <a:r>
              <a:rPr lang="ru-RU" sz="3200" b="1" dirty="0">
                <a:solidFill>
                  <a:schemeClr val="tx1"/>
                </a:solidFill>
                <a:latin typeface="+mn-lt"/>
              </a:rPr>
              <a:t>  это более 1000 пациентов за 4 года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D4C32-3413-4C48-BAAC-8902D2C3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779" y="2600997"/>
            <a:ext cx="10883292" cy="3675307"/>
          </a:xfrm>
        </p:spPr>
        <p:txBody>
          <a:bodyPr spcCol="36000" rtlCol="0">
            <a:noAutofit/>
          </a:bodyPr>
          <a:lstStyle/>
          <a:p>
            <a:pPr rtl="0"/>
            <a:r>
              <a:rPr lang="ru-RU" dirty="0"/>
              <a:t>Восстановление после инсульта</a:t>
            </a:r>
          </a:p>
          <a:p>
            <a:pPr rtl="0"/>
            <a:r>
              <a:rPr lang="ru-RU" dirty="0"/>
              <a:t>Восстановление после травм</a:t>
            </a:r>
          </a:p>
          <a:p>
            <a:pPr rtl="0"/>
            <a:r>
              <a:rPr lang="ru-RU" dirty="0"/>
              <a:t>Лечение ДЦП</a:t>
            </a:r>
          </a:p>
          <a:p>
            <a:r>
              <a:rPr lang="ru-RU" dirty="0"/>
              <a:t>Пациенты проходят от 2 до 5 курсов</a:t>
            </a:r>
          </a:p>
          <a:p>
            <a:pPr rtl="0"/>
            <a:r>
              <a:rPr lang="ru-RU" dirty="0"/>
              <a:t>Результаты – пациенты начинают ходить, двигаться, жить полноценной жизнью</a:t>
            </a:r>
          </a:p>
          <a:p>
            <a:pPr marL="0" indent="0" rtl="0">
              <a:buNone/>
            </a:pPr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>
              <a:cxnSpLocks/>
            </p:cNvCxnSpPr>
            <p:nvPr/>
          </p:nvCxnSpPr>
          <p:spPr>
            <a:xfrm>
              <a:off x="2538917" y="947420"/>
              <a:ext cx="8906323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764F77-5E47-4260-BBB3-05B1DED27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60" y="2314300"/>
            <a:ext cx="5651911" cy="37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3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CBB346-0CD2-4685-99B1-EF04ED2E1F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6705"/>
            <a:ext cx="12192000" cy="682866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ECD7DE-6ECE-44C1-B0B1-B36869562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">
          <a:xfrm>
            <a:off x="3131820" y="1143017"/>
            <a:ext cx="5928361" cy="4571967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FFFCD-801A-478E-9627-5836490C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20" y="1127369"/>
            <a:ext cx="6006179" cy="1188720"/>
          </a:xfrm>
        </p:spPr>
        <p:txBody>
          <a:bodyPr rtlCol="0"/>
          <a:lstStyle/>
          <a:p>
            <a:pPr rtl="0"/>
            <a:r>
              <a:rPr lang="ru-RU" sz="3600" b="1" dirty="0">
                <a:solidFill>
                  <a:schemeClr val="accent2"/>
                </a:solidFill>
              </a:rPr>
              <a:t>Что представляет Центр в 2022 году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50C2D7-C7F2-4AE4-B99C-A4F5CDF8D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4516" y="2587352"/>
            <a:ext cx="4702968" cy="3909119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8 палат и __ кабинетов, </a:t>
            </a:r>
          </a:p>
          <a:p>
            <a:pPr rtl="0"/>
            <a:r>
              <a:rPr lang="ru-RU" sz="2400" dirty="0"/>
              <a:t>___ пациентов, загрузка ____ %</a:t>
            </a:r>
          </a:p>
          <a:p>
            <a:pPr rtl="0"/>
            <a:endParaRPr lang="ru-RU" sz="2400" dirty="0"/>
          </a:p>
          <a:p>
            <a:pPr rtl="0"/>
            <a:r>
              <a:rPr lang="ru-RU" sz="2400" dirty="0"/>
              <a:t>Центр оборудован тренажерными залами и процедурным кабинетом.</a:t>
            </a:r>
          </a:p>
          <a:p>
            <a:pPr rtl="0"/>
            <a:endParaRPr lang="ru-RU" sz="2400" dirty="0"/>
          </a:p>
          <a:p>
            <a:pPr rtl="0"/>
            <a:endParaRPr lang="ru-RU" sz="24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52DC118-2E25-449E-B08F-DC7B604F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64000" y="2229289"/>
            <a:ext cx="446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90DB81-F779-42BC-9736-F4BD7E26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black">
          <a:xfrm>
            <a:off x="3054000" y="1069120"/>
            <a:ext cx="6084000" cy="471976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2E2FBC-3A83-4C18-9BA9-D8E72AF5A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black">
          <a:xfrm>
            <a:off x="2964000" y="999300"/>
            <a:ext cx="6264000" cy="48594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4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>
                <a:solidFill>
                  <a:schemeClr val="tx1"/>
                </a:solidFill>
              </a:rPr>
              <a:t>Что мы даем</a:t>
            </a:r>
            <a:endParaRPr lang="ru-RU" dirty="0"/>
          </a:p>
        </p:txBody>
      </p:sp>
      <p:sp>
        <p:nvSpPr>
          <p:cNvPr id="68" name="Текст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ru-RU" dirty="0"/>
              <a:t>Надежду и уверенность, что человек может самостоятельно жить и ухаживать за собой 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0537" y="1433444"/>
            <a:ext cx="1033272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AE06A-EBCB-4809-BD70-D0E2FD6E511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6680" r="16680"/>
          <a:stretch>
            <a:fillRect/>
          </a:stretch>
        </p:blipFill>
        <p:spPr/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D48E44-52FB-4487-8D23-0BEE6ECAA93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l="16680" r="16680"/>
          <a:stretch>
            <a:fillRect/>
          </a:stretch>
        </p:blipFill>
        <p:spPr/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41AED0-EE8C-4700-BA79-0FB195325CE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/>
          <a:srcRect l="16680" r="166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575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4C0AF-0C99-49B8-B848-73442FA8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3600" b="1" dirty="0">
                <a:solidFill>
                  <a:schemeClr val="tx1"/>
                </a:solidFill>
              </a:rPr>
              <a:t>НАША </a:t>
            </a:r>
            <a:r>
              <a:rPr lang="ru-RU" sz="3600" b="1" dirty="0"/>
              <a:t>МИССИЯ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F1A56A-9365-4450-94DC-F9824814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Адаптировать людей с ограниченными возможностями для самостоятельного существования в обществе</a:t>
            </a:r>
          </a:p>
          <a:p>
            <a:pPr rtl="0"/>
            <a:r>
              <a:rPr lang="ru-RU" dirty="0">
                <a:solidFill>
                  <a:schemeClr val="tx1"/>
                </a:solidFill>
              </a:rPr>
              <a:t>Предоставить возможность жить полноценной жизнью </a:t>
            </a:r>
          </a:p>
          <a:p>
            <a:pPr rtl="0"/>
            <a:endParaRPr lang="ru-RU" dirty="0">
              <a:solidFill>
                <a:schemeClr val="tx1"/>
              </a:solidFill>
            </a:endParaRPr>
          </a:p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FE30D8E-3C8D-4EC6-9EC0-49EEC65D3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94323" y="365760"/>
            <a:ext cx="6102876" cy="6126480"/>
            <a:chOff x="4266631" y="945960"/>
            <a:chExt cx="7178609" cy="5226240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1612A650-2C8A-4D4F-8C56-7E8C716CB428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87B35CA-924E-4B0B-8992-FCA9B56F071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37967EA4-E543-4682-9FBC-5EB0A4DED4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3A55248-C59C-4ACA-8BB2-360723882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29945" y="2297802"/>
            <a:ext cx="5040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833D49-C87D-4F86-A357-5879804A00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438" r="8438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773705-43DF-400F-93B3-C5DDD7E33847}"/>
              </a:ext>
            </a:extLst>
          </p:cNvPr>
          <p:cNvSpPr txBox="1"/>
          <p:nvPr/>
        </p:nvSpPr>
        <p:spPr>
          <a:xfrm>
            <a:off x="7148144" y="6115594"/>
            <a:ext cx="44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Ерлан</a:t>
            </a:r>
            <a:r>
              <a:rPr lang="ru-RU" dirty="0">
                <a:solidFill>
                  <a:schemeClr val="bg1"/>
                </a:solidFill>
              </a:rPr>
              <a:t> Адильбеков, основатель проекта</a:t>
            </a:r>
            <a:endParaRPr lang="ru-K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9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>
                <a:solidFill>
                  <a:schemeClr val="tx1"/>
                </a:solidFill>
              </a:rPr>
              <a:t>Наша команда </a:t>
            </a:r>
            <a:endParaRPr lang="ru-RU" dirty="0"/>
          </a:p>
        </p:txBody>
      </p:sp>
      <p:sp>
        <p:nvSpPr>
          <p:cNvPr id="68" name="Текст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ru-RU" dirty="0"/>
              <a:t>Профессионалы, влюбленные в свое дело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0537" y="1433444"/>
            <a:ext cx="1033272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82108C-70EF-40BA-B7B7-D65CB0E4D48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2500" b="12500"/>
          <a:stretch>
            <a:fillRect/>
          </a:stretch>
        </p:blipFill>
        <p:spPr/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42288A-D6A7-416E-B34A-4AC2CC236EB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0A5231-ED98-4B38-A540-4C6A0AEA109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/>
          <a:srcRect t="21875" b="21875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08E531-3566-4CA0-B34F-4508CA9D41EB}"/>
              </a:ext>
            </a:extLst>
          </p:cNvPr>
          <p:cNvSpPr txBox="1"/>
          <p:nvPr/>
        </p:nvSpPr>
        <p:spPr>
          <a:xfrm>
            <a:off x="693344" y="5897390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Заведующая , ______</a:t>
            </a:r>
            <a:endParaRPr lang="ru-KZ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05F604-99C1-409F-95B7-B812EED18BEA}"/>
              </a:ext>
            </a:extLst>
          </p:cNvPr>
          <p:cNvSpPr txBox="1"/>
          <p:nvPr/>
        </p:nvSpPr>
        <p:spPr>
          <a:xfrm>
            <a:off x="8472145" y="5907026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Врач , ______</a:t>
            </a:r>
            <a:endParaRPr lang="ru-KZ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6FDB8A-7239-41A2-A2A2-F3C4D057AB8D}"/>
              </a:ext>
            </a:extLst>
          </p:cNvPr>
          <p:cNvSpPr txBox="1"/>
          <p:nvPr/>
        </p:nvSpPr>
        <p:spPr>
          <a:xfrm>
            <a:off x="4634477" y="5878929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Инструктор , ______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3831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>
                <a:solidFill>
                  <a:schemeClr val="tx1"/>
                </a:solidFill>
              </a:rPr>
              <a:t>Наша команда </a:t>
            </a:r>
            <a:endParaRPr lang="ru-RU" dirty="0"/>
          </a:p>
        </p:txBody>
      </p:sp>
      <p:sp>
        <p:nvSpPr>
          <p:cNvPr id="68" name="Текст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ru-RU" dirty="0"/>
              <a:t>Профессионалы, влюбленные в свое дело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0537" y="1433444"/>
            <a:ext cx="1033272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08E531-3566-4CA0-B34F-4508CA9D41EB}"/>
              </a:ext>
            </a:extLst>
          </p:cNvPr>
          <p:cNvSpPr txBox="1"/>
          <p:nvPr/>
        </p:nvSpPr>
        <p:spPr>
          <a:xfrm>
            <a:off x="693344" y="5897390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Инструктор , ______</a:t>
            </a:r>
            <a:endParaRPr lang="ru-KZ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05F604-99C1-409F-95B7-B812EED18BEA}"/>
              </a:ext>
            </a:extLst>
          </p:cNvPr>
          <p:cNvSpPr txBox="1"/>
          <p:nvPr/>
        </p:nvSpPr>
        <p:spPr>
          <a:xfrm>
            <a:off x="8472145" y="5907026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Инструктор, ______</a:t>
            </a:r>
            <a:endParaRPr lang="ru-KZ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6FDB8A-7239-41A2-A2A2-F3C4D057AB8D}"/>
              </a:ext>
            </a:extLst>
          </p:cNvPr>
          <p:cNvSpPr txBox="1"/>
          <p:nvPr/>
        </p:nvSpPr>
        <p:spPr>
          <a:xfrm>
            <a:off x="4634477" y="5878929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Инструктор , ______</a:t>
            </a:r>
            <a:endParaRPr lang="ru-KZ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30C672-A647-43B1-A1DC-6FDD29A630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C873947B-7122-4CEE-9059-C3B0D8C7F0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77705128-756A-4F7F-9354-B67B869083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03764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001B856-B79C-4FA5-95FD-B8EACA6412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-12003" y="-3"/>
            <a:ext cx="10291019" cy="6858000"/>
          </a:xfr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57FC711-4568-4FA7-AA48-8402C6452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6158156" y="577928"/>
            <a:ext cx="6611769" cy="5455921"/>
          </a:xfrm>
          <a:prstGeom prst="rect">
            <a:avLst/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61000">
                <a:schemeClr val="tx1">
                  <a:alpha val="9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0BB4A24-2253-4A39-B175-C5120133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/>
              <a:t>Клиенты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D81136-7F59-43AB-8A14-139387331E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8789" y="1343510"/>
            <a:ext cx="3727556" cy="4472513"/>
          </a:xfrm>
        </p:spPr>
        <p:txBody>
          <a:bodyPr rtlCol="0">
            <a:normAutofit fontScale="92500"/>
          </a:bodyPr>
          <a:lstStyle/>
          <a:p>
            <a:r>
              <a:rPr lang="ru-RU" b="1" dirty="0"/>
              <a:t>В настоящее время в Казахстане проживают более 690 тыс. лиц с инвалидностью, из них 62% трудоспособного возраста, 26% лица пенсионного возраста, 13% дети до 18 лет. 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К нам приезжают из всех регионов страны.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F0A75C1-3072-4DCB-952E-5C598E1C8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23225" y="1276722"/>
            <a:ext cx="3348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7DD2AF5-94F8-4276-A384-39A296E9E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657999" y="340659"/>
            <a:ext cx="864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Равнобедренный треугольник 16">
            <a:extLst>
              <a:ext uri="{FF2B5EF4-FFF2-40B4-BE49-F238E27FC236}">
                <a16:creationId xmlns:a16="http://schemas.microsoft.com/office/drawing/2014/main" id="{3E135D3E-7923-4D69-BC52-1E8434A0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0" y="0"/>
            <a:ext cx="1260000" cy="12600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0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1E10E-47FE-4FED-B884-B0DA88D7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>
                <a:solidFill>
                  <a:schemeClr val="tx1"/>
                </a:solidFill>
              </a:rPr>
              <a:t>ВИДЕО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0054EFB-058D-4282-9FEE-3269DB2705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После курса пациенты, поступившие на коляске, начинают ходить самостоятельно</a:t>
            </a:r>
          </a:p>
          <a:p>
            <a:pPr rtl="0"/>
            <a:endParaRPr lang="ru-RU" dirty="0">
              <a:solidFill>
                <a:schemeClr val="tx1"/>
              </a:solidFill>
            </a:endParaRPr>
          </a:p>
          <a:p>
            <a:pPr rtl="0"/>
            <a:r>
              <a:rPr lang="ru-RU" dirty="0">
                <a:solidFill>
                  <a:schemeClr val="tx1"/>
                </a:solidFill>
              </a:rPr>
              <a:t>ссылка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F9BBE4E-CEAC-4E1B-B07B-F36AAE19B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86076" y="350520"/>
            <a:ext cx="4699942" cy="6048000"/>
            <a:chOff x="4266631" y="945960"/>
            <a:chExt cx="7178609" cy="5226240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B93E5D3E-D8C4-4456-8E04-587CECECB10C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6CA7DD07-AC8B-4394-95F1-6FB9FB68DAF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9FA4B135-F303-4FAC-A350-AB06FDB04C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Равнобедренный треугольник 27">
            <a:extLst>
              <a:ext uri="{FF2B5EF4-FFF2-40B4-BE49-F238E27FC236}">
                <a16:creationId xmlns:a16="http://schemas.microsoft.com/office/drawing/2014/main" id="{3800DE45-6F6E-4558-83B4-117A6515D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292157" y="3101340"/>
            <a:ext cx="807720" cy="6553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C6B856-89D8-4918-97A7-85145F2FE75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6332" b="16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992658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Custom 1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B9BAA"/>
      </a:accent1>
      <a:accent2>
        <a:srgbClr val="FAB900"/>
      </a:accent2>
      <a:accent3>
        <a:srgbClr val="4B9BAA"/>
      </a:accent3>
      <a:accent4>
        <a:srgbClr val="EE7008"/>
      </a:accent4>
      <a:accent5>
        <a:srgbClr val="4B9BAA"/>
      </a:accent5>
      <a:accent6>
        <a:srgbClr val="D5393D"/>
      </a:accent6>
      <a:hlink>
        <a:srgbClr val="4B9BAA"/>
      </a:hlink>
      <a:folHlink>
        <a:srgbClr val="EE7008"/>
      </a:folHlink>
    </a:clrScheme>
    <a:fontScheme name="Custom 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4776602_TF89732948_Win32" id="{8E8B1332-8660-453A-8471-619237E923B2}" vid="{58FE107E-14DB-46D6-9A07-DF55700B7BC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Виртуальная экскурсия</Template>
  <TotalTime>366</TotalTime>
  <Words>731</Words>
  <Application>Microsoft Office PowerPoint</Application>
  <PresentationFormat>Широкоэкранный</PresentationFormat>
  <Paragraphs>150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Посылка</vt:lpstr>
      <vt:lpstr> START</vt:lpstr>
      <vt:lpstr>О нас:      Спортивно-реабилитационный центр Start -   это более 1000 пациентов за 4 года </vt:lpstr>
      <vt:lpstr>Что представляет Центр в 2022 году</vt:lpstr>
      <vt:lpstr>Что мы даем</vt:lpstr>
      <vt:lpstr>НАША МИССИЯ </vt:lpstr>
      <vt:lpstr>Наша команда </vt:lpstr>
      <vt:lpstr>Наша команда </vt:lpstr>
      <vt:lpstr>Клиенты</vt:lpstr>
      <vt:lpstr>ВИДЕО</vt:lpstr>
      <vt:lpstr>Тенденции</vt:lpstr>
      <vt:lpstr>ЦЕЛЬ ПРИВЛЕЧЕНИЯ ИНВЕСТИЦИЙ </vt:lpstr>
      <vt:lpstr>ВТОРОЙ ВАЖНЫЙ ФАКТ О МЕСТЕ НАЗНАЧЕНИЯ</vt:lpstr>
      <vt:lpstr>Цель привлечения инвестиций      Открытие дополнительного отделения ОСМС</vt:lpstr>
      <vt:lpstr>Почему пациенты идут к нам?</vt:lpstr>
      <vt:lpstr>Календарный план проекта      </vt:lpstr>
      <vt:lpstr>Инвестирование в  Реабилитационный центр – это </vt:lpstr>
      <vt:lpstr>Получайте стабильный доход, инвестируя в рентабельный стабильный бизнес</vt:lpstr>
      <vt:lpstr>Наши 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ЭКСКУРСИИ</dc:title>
  <dc:creator>Гульнар Аскерова</dc:creator>
  <cp:lastModifiedBy>Гульнар Аскерова</cp:lastModifiedBy>
  <cp:revision>10</cp:revision>
  <dcterms:created xsi:type="dcterms:W3CDTF">2022-11-11T10:56:49Z</dcterms:created>
  <dcterms:modified xsi:type="dcterms:W3CDTF">2022-11-11T17:06:14Z</dcterms:modified>
</cp:coreProperties>
</file>