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73" r:id="rId13"/>
    <p:sldId id="274" r:id="rId14"/>
    <p:sldId id="271" r:id="rId15"/>
    <p:sldId id="272" r:id="rId16"/>
    <p:sldId id="268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1EEC6D-9B7D-4597-BAE2-52C8B0B48976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67"/>
            <p14:sldId id="273"/>
            <p14:sldId id="274"/>
            <p14:sldId id="271"/>
            <p14:sldId id="272"/>
            <p14:sldId id="268"/>
          </p14:sldIdLst>
        </p14:section>
        <p14:section name="Раздел без заголовка" id="{4B160022-1279-4309-AB31-689BC68EA7F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7C22A-CDAD-4CE7-B328-55D40311224D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31EAD-5DB9-4751-9D12-E55F4BF42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B493-A0DF-491B-9F57-906966ECAAF2}" type="datetime1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8F5E-67AB-4607-A488-F73D71105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3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1337-3E66-485E-8333-EFE97E8EA7BC}" type="datetime1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8F5E-67AB-4607-A488-F73D71105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0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D3DC-6EED-4C57-854D-EC8F5372D0F3}" type="datetime1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8F5E-67AB-4607-A488-F73D71105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A3CA-1F86-47A4-BDF0-CDBE1501F9EB}" type="datetime1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8F5E-67AB-4607-A488-F73D71105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7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41A3-E7B0-48E0-8425-EB3FF4A4773F}" type="datetime1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8F5E-67AB-4607-A488-F73D71105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8DD5-013D-4CE6-991C-C49B7498B246}" type="datetime1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8F5E-67AB-4607-A488-F73D71105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6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191B-BDAC-4C0F-9CCE-57720D9A20D5}" type="datetime1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8F5E-67AB-4607-A488-F73D71105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2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8F8B-F2B8-4FA2-A3F8-F41EC297920F}" type="datetime1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8F5E-67AB-4607-A488-F73D71105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6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29A-7C93-4536-95DF-E36EAE617BE7}" type="datetime1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8F5E-67AB-4607-A488-F73D71105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D731-3487-4125-858D-453277F524AA}" type="datetime1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8F5E-67AB-4607-A488-F73D71105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3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4EC6-820C-4918-8190-B6AA225365D4}" type="datetime1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8F5E-67AB-4607-A488-F73D71105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7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689EB-9A10-467E-ACB1-6EF023260898}" type="datetime1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18F5E-67AB-4607-A488-F73D71105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5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12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.png"/><Relationship Id="rId5" Type="http://schemas.openxmlformats.org/officeDocument/2006/relationships/image" Target="../media/image33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1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9.png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1.wdp"/><Relationship Id="rId5" Type="http://schemas.openxmlformats.org/officeDocument/2006/relationships/image" Target="../media/image23.png"/><Relationship Id="rId1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12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.png"/><Relationship Id="rId5" Type="http://schemas.openxmlformats.org/officeDocument/2006/relationships/image" Target="../media/image30.png"/><Relationship Id="rId10" Type="http://schemas.openxmlformats.org/officeDocument/2006/relationships/image" Target="../media/image16.png"/><Relationship Id="rId4" Type="http://schemas.openxmlformats.org/officeDocument/2006/relationships/image" Target="../media/image29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lonb\OneDrive\Рабочий стол\blurred-cars-in-traffic-with-city-scap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lonb\OneDrive\Рабочий стол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91" y="1142975"/>
            <a:ext cx="3337618" cy="28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6058568" y="727820"/>
            <a:ext cx="3099945" cy="4410237"/>
          </a:xfrm>
          <a:custGeom>
            <a:avLst/>
            <a:gdLst>
              <a:gd name="connsiteX0" fmla="*/ 0 w 3976914"/>
              <a:gd name="connsiteY0" fmla="*/ 0 h 5138057"/>
              <a:gd name="connsiteX1" fmla="*/ 2068286 w 3976914"/>
              <a:gd name="connsiteY1" fmla="*/ 2046514 h 5138057"/>
              <a:gd name="connsiteX2" fmla="*/ 2090057 w 3976914"/>
              <a:gd name="connsiteY2" fmla="*/ 3657600 h 5138057"/>
              <a:gd name="connsiteX3" fmla="*/ 3976914 w 3976914"/>
              <a:gd name="connsiteY3" fmla="*/ 5138057 h 513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914" h="5138057">
                <a:moveTo>
                  <a:pt x="0" y="0"/>
                </a:moveTo>
                <a:cubicBezTo>
                  <a:pt x="859971" y="718457"/>
                  <a:pt x="1719943" y="1436914"/>
                  <a:pt x="2068286" y="2046514"/>
                </a:cubicBezTo>
                <a:cubicBezTo>
                  <a:pt x="2416629" y="2656114"/>
                  <a:pt x="1771952" y="3142343"/>
                  <a:pt x="2090057" y="3657600"/>
                </a:cubicBezTo>
                <a:cubicBezTo>
                  <a:pt x="2408162" y="4172857"/>
                  <a:pt x="3626152" y="5035248"/>
                  <a:pt x="3976914" y="5138057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8239">
            <a:off x="7214007" y="3132706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47" y="244200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95" y="451546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-7495" y="7495"/>
            <a:ext cx="2115214" cy="2308485"/>
          </a:xfrm>
          <a:custGeom>
            <a:avLst/>
            <a:gdLst>
              <a:gd name="connsiteX0" fmla="*/ 0 w 2115214"/>
              <a:gd name="connsiteY0" fmla="*/ 2308485 h 2308485"/>
              <a:gd name="connsiteX1" fmla="*/ 1701384 w 2115214"/>
              <a:gd name="connsiteY1" fmla="*/ 1791325 h 2308485"/>
              <a:gd name="connsiteX2" fmla="*/ 2098623 w 2115214"/>
              <a:gd name="connsiteY2" fmla="*/ 719528 h 2308485"/>
              <a:gd name="connsiteX3" fmla="*/ 1326629 w 2115214"/>
              <a:gd name="connsiteY3" fmla="*/ 194872 h 2308485"/>
              <a:gd name="connsiteX4" fmla="*/ 1768839 w 2115214"/>
              <a:gd name="connsiteY4" fmla="*/ 0 h 23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5214" h="2308485">
                <a:moveTo>
                  <a:pt x="0" y="2308485"/>
                </a:moveTo>
                <a:cubicBezTo>
                  <a:pt x="675807" y="2182318"/>
                  <a:pt x="1351614" y="2056151"/>
                  <a:pt x="1701384" y="1791325"/>
                </a:cubicBezTo>
                <a:cubicBezTo>
                  <a:pt x="2051155" y="1526499"/>
                  <a:pt x="2161082" y="985603"/>
                  <a:pt x="2098623" y="719528"/>
                </a:cubicBezTo>
                <a:cubicBezTo>
                  <a:pt x="2036164" y="453453"/>
                  <a:pt x="1381593" y="314793"/>
                  <a:pt x="1326629" y="194872"/>
                </a:cubicBezTo>
                <a:cubicBezTo>
                  <a:pt x="1271665" y="74951"/>
                  <a:pt x="1631429" y="37475"/>
                  <a:pt x="1768839" y="0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69823" y="4024854"/>
            <a:ext cx="2870616" cy="1124267"/>
          </a:xfrm>
          <a:custGeom>
            <a:avLst/>
            <a:gdLst>
              <a:gd name="connsiteX0" fmla="*/ 2870616 w 2870616"/>
              <a:gd name="connsiteY0" fmla="*/ 1124267 h 1124267"/>
              <a:gd name="connsiteX1" fmla="*/ 1049311 w 2870616"/>
              <a:gd name="connsiteY1" fmla="*/ 5 h 1124267"/>
              <a:gd name="connsiteX2" fmla="*/ 0 w 2870616"/>
              <a:gd name="connsiteY2" fmla="*/ 1109277 h 1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0616" h="1124267">
                <a:moveTo>
                  <a:pt x="2870616" y="1124267"/>
                </a:moveTo>
                <a:cubicBezTo>
                  <a:pt x="2199181" y="563385"/>
                  <a:pt x="1527747" y="2503"/>
                  <a:pt x="1049311" y="5"/>
                </a:cubicBezTo>
                <a:cubicBezTo>
                  <a:pt x="570875" y="-2493"/>
                  <a:pt x="146154" y="923149"/>
                  <a:pt x="0" y="1109277"/>
                </a:cubicBez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564">
            <a:off x="1325483" y="1143534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7635">
            <a:off x="1361247" y="3769849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8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494071"/>
            <a:ext cx="2239848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C:\Users\klonb\OneDrive\Рабочий стол\о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07" y="982551"/>
            <a:ext cx="1200042" cy="2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4" y="182533"/>
            <a:ext cx="758794" cy="9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lonb\OneDrive\Рабочий стол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50" y="3857608"/>
            <a:ext cx="1844320" cy="4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142376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Договор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оферты для пассажиров;</a:t>
            </a:r>
          </a:p>
          <a:p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Соглашение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с водителями и таксопарками;</a:t>
            </a:r>
          </a:p>
          <a:p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Политика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конфиденциальности;</a:t>
            </a:r>
          </a:p>
          <a:p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Правила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и порядок возврата средств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2452" y="149163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Days" panose="02000505050000020004" pitchFamily="2" charset="0"/>
              </a:rPr>
              <a:t>Юридические аспекты</a:t>
            </a:r>
          </a:p>
        </p:txBody>
      </p:sp>
      <p:pic>
        <p:nvPicPr>
          <p:cNvPr id="2051" name="Picture 3" descr="C:\Users\klonb\OneDrive\Рабочий стол\Политика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87"/>
          <a:stretch/>
        </p:blipFill>
        <p:spPr bwMode="auto">
          <a:xfrm>
            <a:off x="5653235" y="1422474"/>
            <a:ext cx="1385048" cy="278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lonb\OneDrive\Рабочий стол\3 Договор оферты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85"/>
          <a:stretch/>
        </p:blipFill>
        <p:spPr bwMode="auto">
          <a:xfrm>
            <a:off x="7308304" y="1890088"/>
            <a:ext cx="1437258" cy="28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37" y="1227960"/>
            <a:ext cx="1598446" cy="314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48" y="1683292"/>
            <a:ext cx="164744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60" y="339503"/>
            <a:ext cx="3804040" cy="3994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35920" y="339502"/>
            <a:ext cx="3804040" cy="3994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-14514" y="3730968"/>
            <a:ext cx="3229428" cy="1428861"/>
          </a:xfrm>
          <a:custGeom>
            <a:avLst/>
            <a:gdLst>
              <a:gd name="connsiteX0" fmla="*/ 0 w 3229428"/>
              <a:gd name="connsiteY0" fmla="*/ 115318 h 1428861"/>
              <a:gd name="connsiteX1" fmla="*/ 1705428 w 3229428"/>
              <a:gd name="connsiteY1" fmla="*/ 129832 h 1428861"/>
              <a:gd name="connsiteX2" fmla="*/ 3229428 w 3229428"/>
              <a:gd name="connsiteY2" fmla="*/ 1428861 h 142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9428" h="1428861">
                <a:moveTo>
                  <a:pt x="0" y="115318"/>
                </a:moveTo>
                <a:cubicBezTo>
                  <a:pt x="583595" y="13113"/>
                  <a:pt x="1167190" y="-89092"/>
                  <a:pt x="1705428" y="129832"/>
                </a:cubicBezTo>
                <a:cubicBezTo>
                  <a:pt x="2243666" y="348756"/>
                  <a:pt x="2847219" y="1209937"/>
                  <a:pt x="3229428" y="1428861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6585" y="3606947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0" y="3956065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6" y="4179442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35820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13568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 smtClean="0">
                <a:latin typeface="PT Sans" panose="020B0503020203020204" pitchFamily="34" charset="-52"/>
              </a:rPr>
              <a:t>Опытная </a:t>
            </a:r>
            <a:r>
              <a:rPr lang="ru-RU" dirty="0">
                <a:latin typeface="PT Sans" panose="020B0503020203020204" pitchFamily="34" charset="-52"/>
              </a:rPr>
              <a:t>и профессиональная команда разработчиков и менеджеров проекта;</a:t>
            </a:r>
          </a:p>
          <a:p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 </a:t>
            </a:r>
            <a:r>
              <a:rPr lang="ru-RU" dirty="0" smtClean="0">
                <a:latin typeface="PT Sans" panose="020B0503020203020204" pitchFamily="34" charset="-52"/>
              </a:rPr>
              <a:t>Ключевые </a:t>
            </a:r>
            <a:r>
              <a:rPr lang="ru-RU" dirty="0">
                <a:latin typeface="PT Sans" panose="020B0503020203020204" pitchFamily="34" charset="-52"/>
              </a:rPr>
              <a:t>компетенции и навыки в сфере IT, картографии, логистики и маркетинга;</a:t>
            </a:r>
          </a:p>
          <a:p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 smtClean="0">
                <a:latin typeface="PT Sans" panose="020B0503020203020204" pitchFamily="34" charset="-52"/>
              </a:rPr>
              <a:t>Организационная </a:t>
            </a:r>
            <a:r>
              <a:rPr lang="ru-RU" dirty="0">
                <a:latin typeface="PT Sans" panose="020B0503020203020204" pitchFamily="34" charset="-52"/>
              </a:rPr>
              <a:t>структура, включающая отделы разработки, поддержки клиентов, маркетинга и продажи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65496"/>
            <a:ext cx="318642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4" y="182533"/>
            <a:ext cx="758794" cy="9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lonb\OneDrive\Рабочий стол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79883"/>
            <a:ext cx="1844320" cy="4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1753" y="1465496"/>
            <a:ext cx="4312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Days" panose="02000505050000020004" pitchFamily="2" charset="0"/>
              </a:rPr>
              <a:t>Команда и организация</a:t>
            </a:r>
          </a:p>
        </p:txBody>
      </p:sp>
      <p:pic>
        <p:nvPicPr>
          <p:cNvPr id="11" name="Picture 6" descr="C:\Users\klonb\OneDrive\Рабочий стол\о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91918" y="3423611"/>
            <a:ext cx="1200042" cy="2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60" y="339503"/>
            <a:ext cx="3804040" cy="3994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35920" y="339502"/>
            <a:ext cx="3804040" cy="3994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53798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11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059714" y="1001486"/>
            <a:ext cx="3069772" cy="4151085"/>
          </a:xfrm>
          <a:custGeom>
            <a:avLst/>
            <a:gdLst>
              <a:gd name="connsiteX0" fmla="*/ 3069772 w 3069772"/>
              <a:gd name="connsiteY0" fmla="*/ 0 h 4151085"/>
              <a:gd name="connsiteX1" fmla="*/ 1226457 w 3069772"/>
              <a:gd name="connsiteY1" fmla="*/ 653143 h 4151085"/>
              <a:gd name="connsiteX2" fmla="*/ 1211943 w 3069772"/>
              <a:gd name="connsiteY2" fmla="*/ 2605314 h 4151085"/>
              <a:gd name="connsiteX3" fmla="*/ 0 w 3069772"/>
              <a:gd name="connsiteY3" fmla="*/ 4151085 h 415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9772" h="4151085">
                <a:moveTo>
                  <a:pt x="3069772" y="0"/>
                </a:moveTo>
                <a:cubicBezTo>
                  <a:pt x="2302933" y="109462"/>
                  <a:pt x="1536095" y="218924"/>
                  <a:pt x="1226457" y="653143"/>
                </a:cubicBezTo>
                <a:cubicBezTo>
                  <a:pt x="916819" y="1087362"/>
                  <a:pt x="1416352" y="2022324"/>
                  <a:pt x="1211943" y="2605314"/>
                </a:cubicBezTo>
                <a:cubicBezTo>
                  <a:pt x="1007534" y="3188304"/>
                  <a:pt x="114905" y="3889828"/>
                  <a:pt x="0" y="4151085"/>
                </a:cubicBezTo>
              </a:path>
            </a:pathLst>
          </a:cu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0" y="4167314"/>
            <a:ext cx="3200400" cy="978000"/>
          </a:xfrm>
          <a:custGeom>
            <a:avLst/>
            <a:gdLst>
              <a:gd name="connsiteX0" fmla="*/ 0 w 3200400"/>
              <a:gd name="connsiteY0" fmla="*/ 295829 h 978000"/>
              <a:gd name="connsiteX1" fmla="*/ 1959429 w 3200400"/>
              <a:gd name="connsiteY1" fmla="*/ 34572 h 978000"/>
              <a:gd name="connsiteX2" fmla="*/ 3200400 w 3200400"/>
              <a:gd name="connsiteY2" fmla="*/ 978000 h 9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400" h="978000">
                <a:moveTo>
                  <a:pt x="0" y="295829"/>
                </a:moveTo>
                <a:cubicBezTo>
                  <a:pt x="713014" y="108353"/>
                  <a:pt x="1426029" y="-79123"/>
                  <a:pt x="1959429" y="34572"/>
                </a:cubicBezTo>
                <a:cubicBezTo>
                  <a:pt x="2492829" y="148267"/>
                  <a:pt x="2877457" y="794152"/>
                  <a:pt x="3200400" y="978000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9711" flipH="1">
            <a:off x="6800609" y="2581063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502" y="1360770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703" y="1465496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95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2599"/>
            <a:ext cx="756084" cy="9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1465496"/>
            <a:ext cx="309634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3" y="1478923"/>
            <a:ext cx="518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Days" panose="02000505050000020004" pitchFamily="2" charset="0"/>
              </a:rPr>
              <a:t>Этапы развития сервиса (2)</a:t>
            </a:r>
            <a:endParaRPr lang="ru-RU" sz="2400" dirty="0">
              <a:latin typeface="Days" panose="02000505050000020004" pitchFamily="2" charset="0"/>
            </a:endParaRPr>
          </a:p>
        </p:txBody>
      </p:sp>
      <p:pic>
        <p:nvPicPr>
          <p:cNvPr id="8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1060"/>
            <a:ext cx="5832648" cy="6124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C:\Users\klonb\OneDrive\Рабочий стол\ол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285" y="4215699"/>
            <a:ext cx="1200042" cy="2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lonb\OneDrive\Рабочий стол\Logo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7" y="339502"/>
            <a:ext cx="1627967" cy="4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47292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latin typeface="PT Sans" panose="020B0503020203020204" pitchFamily="34" charset="-52"/>
              </a:rPr>
              <a:t>12</a:t>
            </a:fld>
            <a:endParaRPr lang="ru-RU" dirty="0">
              <a:latin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2185576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Следующий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этап развития позволит оказывать дополнительные транспортно-логистические услуги по грузоперевозкам, доставке и подключению курьеров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0" y="1342571"/>
            <a:ext cx="2953657" cy="3802743"/>
          </a:xfrm>
          <a:custGeom>
            <a:avLst/>
            <a:gdLst>
              <a:gd name="connsiteX0" fmla="*/ 0 w 2989943"/>
              <a:gd name="connsiteY0" fmla="*/ 0 h 3802743"/>
              <a:gd name="connsiteX1" fmla="*/ 1422400 w 2989943"/>
              <a:gd name="connsiteY1" fmla="*/ 740229 h 3802743"/>
              <a:gd name="connsiteX2" fmla="*/ 1306286 w 2989943"/>
              <a:gd name="connsiteY2" fmla="*/ 2721429 h 3802743"/>
              <a:gd name="connsiteX3" fmla="*/ 2989943 w 29899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943" h="3802743">
                <a:moveTo>
                  <a:pt x="0" y="0"/>
                </a:moveTo>
                <a:cubicBezTo>
                  <a:pt x="602343" y="143329"/>
                  <a:pt x="1204686" y="286658"/>
                  <a:pt x="1422400" y="740229"/>
                </a:cubicBezTo>
                <a:cubicBezTo>
                  <a:pt x="1640114" y="1193800"/>
                  <a:pt x="1045029" y="2211010"/>
                  <a:pt x="1306286" y="2721429"/>
                </a:cubicBezTo>
                <a:cubicBezTo>
                  <a:pt x="1567543" y="3231848"/>
                  <a:pt x="2463800" y="3651552"/>
                  <a:pt x="2989943" y="3802743"/>
                </a:cubicBezTo>
              </a:path>
            </a:pathLst>
          </a:cu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69314" y="1465496"/>
            <a:ext cx="2474686" cy="3694333"/>
          </a:xfrm>
          <a:custGeom>
            <a:avLst/>
            <a:gdLst>
              <a:gd name="connsiteX0" fmla="*/ 2452915 w 2452915"/>
              <a:gd name="connsiteY0" fmla="*/ 0 h 3599543"/>
              <a:gd name="connsiteX1" fmla="*/ 1502229 w 2452915"/>
              <a:gd name="connsiteY1" fmla="*/ 1400628 h 3599543"/>
              <a:gd name="connsiteX2" fmla="*/ 1589315 w 2452915"/>
              <a:gd name="connsiteY2" fmla="*/ 2612571 h 3599543"/>
              <a:gd name="connsiteX3" fmla="*/ 0 w 2452915"/>
              <a:gd name="connsiteY3" fmla="*/ 3599543 h 35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5" h="3599543">
                <a:moveTo>
                  <a:pt x="2452915" y="0"/>
                </a:moveTo>
                <a:cubicBezTo>
                  <a:pt x="2049538" y="482599"/>
                  <a:pt x="1646162" y="965199"/>
                  <a:pt x="1502229" y="1400628"/>
                </a:cubicBezTo>
                <a:cubicBezTo>
                  <a:pt x="1358296" y="1836057"/>
                  <a:pt x="1839686" y="2246085"/>
                  <a:pt x="1589315" y="2612571"/>
                </a:cubicBezTo>
                <a:cubicBezTo>
                  <a:pt x="1338944" y="2979057"/>
                  <a:pt x="287867" y="3489476"/>
                  <a:pt x="0" y="3599543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0797" flipH="1">
            <a:off x="7921999" y="2000492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58" y="3259620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60" y="3387354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klonb\OneDrive\Рабочий стол\апап\Экран отображающий маршрут по нескольким точкам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0"/>
          <a:stretch/>
        </p:blipFill>
        <p:spPr bwMode="auto">
          <a:xfrm rot="466409">
            <a:off x="789752" y="1305393"/>
            <a:ext cx="1173299" cy="227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231">
            <a:off x="708337" y="1136649"/>
            <a:ext cx="1322909" cy="2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klonb\OneDrive\Рабочий стол\Экран поиска автомобиля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231">
            <a:off x="1753552" y="2375958"/>
            <a:ext cx="1142737" cy="23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231">
            <a:off x="1640146" y="2288777"/>
            <a:ext cx="1322909" cy="2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78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2599"/>
            <a:ext cx="756084" cy="9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1203598"/>
            <a:ext cx="3096344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217025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Days" panose="02000505050000020004" pitchFamily="2" charset="0"/>
              </a:rPr>
              <a:t>Этапы развития сервиса (3)</a:t>
            </a:r>
            <a:endParaRPr lang="ru-RU" sz="2400" dirty="0">
              <a:latin typeface="Days" panose="02000505050000020004" pitchFamily="2" charset="0"/>
            </a:endParaRPr>
          </a:p>
        </p:txBody>
      </p:sp>
      <p:pic>
        <p:nvPicPr>
          <p:cNvPr id="8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1060"/>
            <a:ext cx="5832648" cy="6124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C:\Users\klonb\OneDrive\Рабочий стол\ол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285" y="4215699"/>
            <a:ext cx="1200042" cy="2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lonb\OneDrive\Рабочий стол\Logo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7" y="339502"/>
            <a:ext cx="1627967" cy="4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47292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latin typeface="PT Sans" panose="020B0503020203020204" pitchFamily="34" charset="-52"/>
              </a:rPr>
              <a:t>13</a:t>
            </a:fld>
            <a:endParaRPr lang="ru-RU" dirty="0">
              <a:latin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1923678"/>
            <a:ext cx="302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Завершающим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этапом развития сервиса будет создание электронного справочника с картами городов. Где можно разместить рекламные статьи на объекты, их характеристики и другую информацию.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0" y="1342571"/>
            <a:ext cx="2953657" cy="3802743"/>
          </a:xfrm>
          <a:custGeom>
            <a:avLst/>
            <a:gdLst>
              <a:gd name="connsiteX0" fmla="*/ 0 w 2989943"/>
              <a:gd name="connsiteY0" fmla="*/ 0 h 3802743"/>
              <a:gd name="connsiteX1" fmla="*/ 1422400 w 2989943"/>
              <a:gd name="connsiteY1" fmla="*/ 740229 h 3802743"/>
              <a:gd name="connsiteX2" fmla="*/ 1306286 w 2989943"/>
              <a:gd name="connsiteY2" fmla="*/ 2721429 h 3802743"/>
              <a:gd name="connsiteX3" fmla="*/ 2989943 w 2989943"/>
              <a:gd name="connsiteY3" fmla="*/ 3802743 h 380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943" h="3802743">
                <a:moveTo>
                  <a:pt x="0" y="0"/>
                </a:moveTo>
                <a:cubicBezTo>
                  <a:pt x="602343" y="143329"/>
                  <a:pt x="1204686" y="286658"/>
                  <a:pt x="1422400" y="740229"/>
                </a:cubicBezTo>
                <a:cubicBezTo>
                  <a:pt x="1640114" y="1193800"/>
                  <a:pt x="1045029" y="2211010"/>
                  <a:pt x="1306286" y="2721429"/>
                </a:cubicBezTo>
                <a:cubicBezTo>
                  <a:pt x="1567543" y="3231848"/>
                  <a:pt x="2463800" y="3651552"/>
                  <a:pt x="2989943" y="3802743"/>
                </a:cubicBezTo>
              </a:path>
            </a:pathLst>
          </a:cu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69314" y="1465496"/>
            <a:ext cx="2474686" cy="3694333"/>
          </a:xfrm>
          <a:custGeom>
            <a:avLst/>
            <a:gdLst>
              <a:gd name="connsiteX0" fmla="*/ 2452915 w 2452915"/>
              <a:gd name="connsiteY0" fmla="*/ 0 h 3599543"/>
              <a:gd name="connsiteX1" fmla="*/ 1502229 w 2452915"/>
              <a:gd name="connsiteY1" fmla="*/ 1400628 h 3599543"/>
              <a:gd name="connsiteX2" fmla="*/ 1589315 w 2452915"/>
              <a:gd name="connsiteY2" fmla="*/ 2612571 h 3599543"/>
              <a:gd name="connsiteX3" fmla="*/ 0 w 2452915"/>
              <a:gd name="connsiteY3" fmla="*/ 3599543 h 35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5" h="3599543">
                <a:moveTo>
                  <a:pt x="2452915" y="0"/>
                </a:moveTo>
                <a:cubicBezTo>
                  <a:pt x="2049538" y="482599"/>
                  <a:pt x="1646162" y="965199"/>
                  <a:pt x="1502229" y="1400628"/>
                </a:cubicBezTo>
                <a:cubicBezTo>
                  <a:pt x="1358296" y="1836057"/>
                  <a:pt x="1839686" y="2246085"/>
                  <a:pt x="1589315" y="2612571"/>
                </a:cubicBezTo>
                <a:cubicBezTo>
                  <a:pt x="1338944" y="2979057"/>
                  <a:pt x="287867" y="3489476"/>
                  <a:pt x="0" y="3599543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62" y="1184506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063" y="1289232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lonb\OneDrive\Рабочий стол\апап\Новая папка\1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12" y="2030436"/>
            <a:ext cx="1206653" cy="261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lonb\OneDrive\Рабочий стол\апап\Новая папка\2-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1"/>
          <a:stretch/>
        </p:blipFill>
        <p:spPr bwMode="auto">
          <a:xfrm>
            <a:off x="7594041" y="2193054"/>
            <a:ext cx="1206653" cy="24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lonb\OneDrive\Рабочий стол\апап\Новая папка\Выбор точки отрпаления на карте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8144"/>
          <a:stretch/>
        </p:blipFill>
        <p:spPr bwMode="auto">
          <a:xfrm>
            <a:off x="405765" y="1137920"/>
            <a:ext cx="1241936" cy="25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3233"/>
            <a:ext cx="1430604" cy="28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65" y="2029847"/>
            <a:ext cx="1410415" cy="27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4" y="971287"/>
            <a:ext cx="1430604" cy="28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lonb\OneDrive\Рабочий стол\апап\Новая папка\Об объекте подробнее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24992"/>
          <a:stretch/>
        </p:blipFill>
        <p:spPr bwMode="auto">
          <a:xfrm>
            <a:off x="1476828" y="2260014"/>
            <a:ext cx="1222964" cy="24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07" y="2101855"/>
            <a:ext cx="1410415" cy="27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0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48264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4" y="182533"/>
            <a:ext cx="758794" cy="9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35920" y="339502"/>
            <a:ext cx="5340336" cy="5608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11288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14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203598"/>
            <a:ext cx="2664296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1753" y="1203598"/>
            <a:ext cx="3700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Days" panose="02000505050000020004" pitchFamily="2" charset="0"/>
              </a:rPr>
              <a:t>Развитие проекта (1)</a:t>
            </a:r>
            <a:endParaRPr lang="ru-RU" sz="2400" dirty="0">
              <a:latin typeface="Days" panose="02000505050000020004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759057"/>
            <a:ext cx="54726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Применение собственного решения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сервиса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Карт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Линии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коммуникаций: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Управление участками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теплосетей;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Характеристики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теплосетей;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Анализ и данные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теплосетей;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Обслуживание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ремонт;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Управление данными 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ремонтах;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Отчеты 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аналитика;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Интеграция с внешними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системами;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Управление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пользователями;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Карта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теплосетей;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Настройки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системы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PT Sans" panose="020B0503020203020204" pitchFamily="34" charset="-52"/>
            </a:endParaRPr>
          </a:p>
        </p:txBody>
      </p:sp>
      <p:pic>
        <p:nvPicPr>
          <p:cNvPr id="18" name="Picture 2" descr="C:\Users\klonb\OneDrive\Рабочий стол\Logo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80" y="209683"/>
            <a:ext cx="1627967" cy="4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6059714" y="1001486"/>
            <a:ext cx="3156294" cy="4151085"/>
          </a:xfrm>
          <a:custGeom>
            <a:avLst/>
            <a:gdLst>
              <a:gd name="connsiteX0" fmla="*/ 3069772 w 3069772"/>
              <a:gd name="connsiteY0" fmla="*/ 0 h 4151085"/>
              <a:gd name="connsiteX1" fmla="*/ 1226457 w 3069772"/>
              <a:gd name="connsiteY1" fmla="*/ 653143 h 4151085"/>
              <a:gd name="connsiteX2" fmla="*/ 1211943 w 3069772"/>
              <a:gd name="connsiteY2" fmla="*/ 2605314 h 4151085"/>
              <a:gd name="connsiteX3" fmla="*/ 0 w 3069772"/>
              <a:gd name="connsiteY3" fmla="*/ 4151085 h 415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9772" h="4151085">
                <a:moveTo>
                  <a:pt x="3069772" y="0"/>
                </a:moveTo>
                <a:cubicBezTo>
                  <a:pt x="2302933" y="109462"/>
                  <a:pt x="1536095" y="218924"/>
                  <a:pt x="1226457" y="653143"/>
                </a:cubicBezTo>
                <a:cubicBezTo>
                  <a:pt x="916819" y="1087362"/>
                  <a:pt x="1416352" y="2022324"/>
                  <a:pt x="1211943" y="2605314"/>
                </a:cubicBezTo>
                <a:cubicBezTo>
                  <a:pt x="1007534" y="3188304"/>
                  <a:pt x="114905" y="3889828"/>
                  <a:pt x="0" y="4151085"/>
                </a:cubicBezTo>
              </a:path>
            </a:pathLst>
          </a:cu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502" y="1360770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703" y="1465496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lonb\OneDrive\Рабочий стол\апап\Карт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24" y="2213299"/>
            <a:ext cx="5070523" cy="251869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0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48264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4" y="182533"/>
            <a:ext cx="758794" cy="9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35920" y="339502"/>
            <a:ext cx="5340336" cy="5608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11288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15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203598"/>
            <a:ext cx="2664296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1753" y="1203598"/>
            <a:ext cx="3796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Days" panose="02000505050000020004" pitchFamily="2" charset="0"/>
              </a:rPr>
              <a:t>Развитие проекта </a:t>
            </a:r>
            <a:r>
              <a:rPr lang="ru-RU" sz="2400" dirty="0" smtClean="0">
                <a:latin typeface="Days" panose="02000505050000020004" pitchFamily="2" charset="0"/>
              </a:rPr>
              <a:t>(2)</a:t>
            </a:r>
            <a:endParaRPr lang="ru-RU" sz="2400" dirty="0">
              <a:latin typeface="Days" panose="02000505050000020004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759057"/>
            <a:ext cx="54726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Применение собственного решения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сервиса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Карт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Карты полей: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Управление земельными </a:t>
            </a:r>
            <a:r>
              <a:rPr lang="ru-RU" sz="1400" dirty="0" smtClean="0">
                <a:latin typeface="PT Sans" panose="020B0503020203020204" pitchFamily="34" charset="-52"/>
              </a:rPr>
              <a:t>участками;</a:t>
            </a:r>
            <a:endParaRPr lang="ru-RU" sz="1400" dirty="0"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Характеристики </a:t>
            </a:r>
            <a:r>
              <a:rPr lang="ru-RU" sz="1400" dirty="0" smtClean="0">
                <a:latin typeface="PT Sans" panose="020B0503020203020204" pitchFamily="34" charset="-52"/>
              </a:rPr>
              <a:t>почвы;</a:t>
            </a:r>
            <a:endParaRPr lang="ru-RU" sz="1400" dirty="0"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Анализ и данные </a:t>
            </a:r>
            <a:r>
              <a:rPr lang="ru-RU" sz="1400" dirty="0" smtClean="0">
                <a:latin typeface="PT Sans" panose="020B0503020203020204" pitchFamily="34" charset="-52"/>
              </a:rPr>
              <a:t>почвы;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Sans" panose="020B0503020203020204" pitchFamily="34" charset="-52"/>
              </a:rPr>
              <a:t>Рекомендации </a:t>
            </a:r>
            <a:r>
              <a:rPr lang="ru-RU" sz="1400" dirty="0">
                <a:latin typeface="PT Sans" panose="020B0503020203020204" pitchFamily="34" charset="-52"/>
              </a:rPr>
              <a:t>по </a:t>
            </a:r>
            <a:r>
              <a:rPr lang="ru-RU" sz="1400" dirty="0" smtClean="0">
                <a:latin typeface="PT Sans" panose="020B0503020203020204" pitchFamily="34" charset="-52"/>
              </a:rPr>
              <a:t>посеву;</a:t>
            </a:r>
            <a:endParaRPr lang="ru-RU" sz="1400" dirty="0"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Управление данными о </a:t>
            </a:r>
            <a:r>
              <a:rPr lang="ru-RU" sz="1400" dirty="0" smtClean="0">
                <a:latin typeface="PT Sans" panose="020B0503020203020204" pitchFamily="34" charset="-52"/>
              </a:rPr>
              <a:t>посевах;</a:t>
            </a:r>
            <a:endParaRPr lang="ru-RU" sz="1400" dirty="0"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Отчеты и </a:t>
            </a:r>
            <a:r>
              <a:rPr lang="ru-RU" sz="1400" dirty="0" smtClean="0">
                <a:latin typeface="PT Sans" panose="020B0503020203020204" pitchFamily="34" charset="-52"/>
              </a:rPr>
              <a:t>аналитика;</a:t>
            </a:r>
            <a:endParaRPr lang="ru-RU" sz="1400" dirty="0"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Интеграция с внешними </a:t>
            </a:r>
            <a:r>
              <a:rPr lang="ru-RU" sz="1400" dirty="0" smtClean="0">
                <a:latin typeface="PT Sans" panose="020B0503020203020204" pitchFamily="34" charset="-52"/>
              </a:rPr>
              <a:t>системами;</a:t>
            </a:r>
            <a:endParaRPr lang="ru-RU" sz="1400" dirty="0"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Управление </a:t>
            </a:r>
            <a:r>
              <a:rPr lang="ru-RU" sz="1400" dirty="0" smtClean="0">
                <a:latin typeface="PT Sans" panose="020B0503020203020204" pitchFamily="34" charset="-52"/>
              </a:rPr>
              <a:t>пользователями;</a:t>
            </a:r>
            <a:endParaRPr lang="ru-RU" sz="1400" dirty="0"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Карта земельных </a:t>
            </a:r>
            <a:r>
              <a:rPr lang="ru-RU" sz="1400" dirty="0" smtClean="0">
                <a:latin typeface="PT Sans" panose="020B0503020203020204" pitchFamily="34" charset="-52"/>
              </a:rPr>
              <a:t>участков;</a:t>
            </a:r>
            <a:endParaRPr lang="ru-RU" sz="1400" dirty="0">
              <a:latin typeface="PT Sans" panose="020B0503020203020204" pitchFamily="34" charset="-5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</a:rPr>
              <a:t>Настройки системы</a:t>
            </a:r>
          </a:p>
        </p:txBody>
      </p:sp>
      <p:pic>
        <p:nvPicPr>
          <p:cNvPr id="18" name="Picture 2" descr="C:\Users\klonb\OneDrive\Рабочий стол\Logo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80" y="209683"/>
            <a:ext cx="1627967" cy="4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6059714" y="1001486"/>
            <a:ext cx="3156294" cy="4151085"/>
          </a:xfrm>
          <a:custGeom>
            <a:avLst/>
            <a:gdLst>
              <a:gd name="connsiteX0" fmla="*/ 3069772 w 3069772"/>
              <a:gd name="connsiteY0" fmla="*/ 0 h 4151085"/>
              <a:gd name="connsiteX1" fmla="*/ 1226457 w 3069772"/>
              <a:gd name="connsiteY1" fmla="*/ 653143 h 4151085"/>
              <a:gd name="connsiteX2" fmla="*/ 1211943 w 3069772"/>
              <a:gd name="connsiteY2" fmla="*/ 2605314 h 4151085"/>
              <a:gd name="connsiteX3" fmla="*/ 0 w 3069772"/>
              <a:gd name="connsiteY3" fmla="*/ 4151085 h 415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9772" h="4151085">
                <a:moveTo>
                  <a:pt x="3069772" y="0"/>
                </a:moveTo>
                <a:cubicBezTo>
                  <a:pt x="2302933" y="109462"/>
                  <a:pt x="1536095" y="218924"/>
                  <a:pt x="1226457" y="653143"/>
                </a:cubicBezTo>
                <a:cubicBezTo>
                  <a:pt x="916819" y="1087362"/>
                  <a:pt x="1416352" y="2022324"/>
                  <a:pt x="1211943" y="2605314"/>
                </a:cubicBezTo>
                <a:cubicBezTo>
                  <a:pt x="1007534" y="3188304"/>
                  <a:pt x="114905" y="3889828"/>
                  <a:pt x="0" y="4151085"/>
                </a:cubicBezTo>
              </a:path>
            </a:pathLst>
          </a:cu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502" y="1360770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703" y="1465496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klonb\OneDrive\Рабочий стол\апап\Карта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24" y="2213298"/>
            <a:ext cx="5070522" cy="251869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4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klonb\OneDrive\Рабочий стол\blurred-cars-in-traffic-with-city-scap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3408936"/>
            <a:ext cx="2664296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03" y="339502"/>
            <a:ext cx="758794" cy="9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748193" y="3555660"/>
            <a:ext cx="1601894" cy="168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1581" y="2643758"/>
            <a:ext cx="5400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Days" panose="02000505050000020004" pitchFamily="2" charset="0"/>
              </a:rPr>
              <a:t>Благодарим за внимание!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8F5E-67AB-4607-A488-F73D71105469}" type="slidenum">
              <a:rPr lang="ru-RU" smtClean="0"/>
              <a:t>16</a:t>
            </a:fld>
            <a:endParaRPr lang="ru-RU"/>
          </a:p>
        </p:txBody>
      </p:sp>
      <p:pic>
        <p:nvPicPr>
          <p:cNvPr id="3074" name="Picture 2" descr="C:\Users\klonb\OneDrive\Рабочий стол\ааа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0" y="1707654"/>
            <a:ext cx="2298220" cy="60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3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klonb\OneDrive\Рабочий стол\Frame 3133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0320"/>
          </a:xfrm>
          <a:prstGeom prst="rect">
            <a:avLst/>
          </a:prstGeom>
          <a:noFill/>
          <a:effectLst>
            <a:softEdge rad="635000"/>
          </a:effectLst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lonb\OneDrive\Рабочий стол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42" y="1347614"/>
            <a:ext cx="1973188" cy="168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lonb\OneDrive\Рабочий стол\меню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"/>
          <a:stretch/>
        </p:blipFill>
        <p:spPr bwMode="auto">
          <a:xfrm rot="463231">
            <a:off x="2261374" y="373379"/>
            <a:ext cx="1142738" cy="23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lonb\OneDrive\Рабочий стол\Авторизация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/>
        </p:blipFill>
        <p:spPr bwMode="auto">
          <a:xfrm rot="463231">
            <a:off x="656551" y="697580"/>
            <a:ext cx="1162470" cy="23531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231">
            <a:off x="560025" y="560585"/>
            <a:ext cx="1322909" cy="2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" r="-51"/>
          <a:stretch/>
        </p:blipFill>
        <p:spPr bwMode="auto">
          <a:xfrm rot="463231">
            <a:off x="2144202" y="272553"/>
            <a:ext cx="1322909" cy="2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lonb\OneDrive\Рабочий стол\Экран поиска автомобил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231">
            <a:off x="1249496" y="2375958"/>
            <a:ext cx="1142737" cy="23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231">
            <a:off x="1136090" y="2288777"/>
            <a:ext cx="1322909" cy="26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2599"/>
            <a:ext cx="756084" cy="9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83968" y="3321923"/>
            <a:ext cx="2016224" cy="4019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252921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Days" panose="02000505050000020004" pitchFamily="2" charset="0"/>
              </a:rPr>
              <a:t>Сервис «Такси» </a:t>
            </a:r>
          </a:p>
          <a:p>
            <a:pPr algn="ctr"/>
            <a:r>
              <a:rPr lang="ru-RU" sz="2400" b="1" dirty="0">
                <a:latin typeface="PT Sans" panose="020B0503020203020204" pitchFamily="34" charset="-52"/>
              </a:rPr>
              <a:t>с собственным навигационным решением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5428343" y="4383300"/>
            <a:ext cx="3468914" cy="769271"/>
          </a:xfrm>
          <a:custGeom>
            <a:avLst/>
            <a:gdLst>
              <a:gd name="connsiteX0" fmla="*/ 0 w 3468914"/>
              <a:gd name="connsiteY0" fmla="*/ 769271 h 769271"/>
              <a:gd name="connsiteX1" fmla="*/ 1016000 w 3468914"/>
              <a:gd name="connsiteY1" fmla="*/ 14 h 769271"/>
              <a:gd name="connsiteX2" fmla="*/ 3468914 w 3468914"/>
              <a:gd name="connsiteY2" fmla="*/ 747500 h 76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8914" h="769271">
                <a:moveTo>
                  <a:pt x="0" y="769271"/>
                </a:moveTo>
                <a:cubicBezTo>
                  <a:pt x="218924" y="386456"/>
                  <a:pt x="437848" y="3642"/>
                  <a:pt x="1016000" y="14"/>
                </a:cubicBezTo>
                <a:cubicBezTo>
                  <a:pt x="1594152" y="-3615"/>
                  <a:pt x="3040743" y="674928"/>
                  <a:pt x="3468914" y="747500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426857" y="0"/>
            <a:ext cx="4731657" cy="2968171"/>
          </a:xfrm>
          <a:custGeom>
            <a:avLst/>
            <a:gdLst>
              <a:gd name="connsiteX0" fmla="*/ 4731657 w 4731657"/>
              <a:gd name="connsiteY0" fmla="*/ 2968171 h 2968171"/>
              <a:gd name="connsiteX1" fmla="*/ 3229429 w 4731657"/>
              <a:gd name="connsiteY1" fmla="*/ 2380343 h 2968171"/>
              <a:gd name="connsiteX2" fmla="*/ 3120572 w 4731657"/>
              <a:gd name="connsiteY2" fmla="*/ 1095829 h 2968171"/>
              <a:gd name="connsiteX3" fmla="*/ 2474686 w 4731657"/>
              <a:gd name="connsiteY3" fmla="*/ 624114 h 2968171"/>
              <a:gd name="connsiteX4" fmla="*/ 1335314 w 4731657"/>
              <a:gd name="connsiteY4" fmla="*/ 791029 h 2968171"/>
              <a:gd name="connsiteX5" fmla="*/ 0 w 4731657"/>
              <a:gd name="connsiteY5" fmla="*/ 0 h 296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1657" h="2968171">
                <a:moveTo>
                  <a:pt x="4731657" y="2968171"/>
                </a:moveTo>
                <a:cubicBezTo>
                  <a:pt x="4114800" y="2830285"/>
                  <a:pt x="3497943" y="2692400"/>
                  <a:pt x="3229429" y="2380343"/>
                </a:cubicBezTo>
                <a:cubicBezTo>
                  <a:pt x="2960915" y="2068286"/>
                  <a:pt x="3246362" y="1388534"/>
                  <a:pt x="3120572" y="1095829"/>
                </a:cubicBezTo>
                <a:cubicBezTo>
                  <a:pt x="2994781" y="803124"/>
                  <a:pt x="2772229" y="674914"/>
                  <a:pt x="2474686" y="624114"/>
                </a:cubicBezTo>
                <a:cubicBezTo>
                  <a:pt x="2177143" y="573314"/>
                  <a:pt x="1747762" y="895048"/>
                  <a:pt x="1335314" y="791029"/>
                </a:cubicBezTo>
                <a:cubicBezTo>
                  <a:pt x="922866" y="687010"/>
                  <a:pt x="164495" y="22981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34485">
            <a:off x="7682602" y="2187695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47292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latin typeface="PT Sans" panose="020B0503020203020204" pitchFamily="34" charset="-52"/>
              </a:rPr>
              <a:t>2</a:t>
            </a:fld>
            <a:endParaRPr lang="ru-RU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7812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57028" y="1462013"/>
            <a:ext cx="33038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2063626"/>
            <a:ext cx="6243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PT Sans" panose="020B0503020203020204" pitchFamily="34" charset="-52"/>
              </a:rPr>
              <a:t>Проблемы с существующими сервисами такси:</a:t>
            </a:r>
            <a:r>
              <a:rPr lang="ru-RU" dirty="0">
                <a:latin typeface="PT Sans" panose="020B0503020203020204" pitchFamily="34" charset="-52"/>
              </a:rPr>
              <a:t/>
            </a:r>
            <a:br>
              <a:rPr lang="ru-RU" dirty="0">
                <a:latin typeface="PT Sans" panose="020B0503020203020204" pitchFamily="34" charset="-52"/>
              </a:rPr>
            </a:b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Высокие комиссии;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</a:t>
            </a: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Отсутствие гибкости в ценообразовании;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Проблемы с навигацией и маршрутизацией;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</a:t>
            </a: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Монополия крупных иностранных сервисов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Яндекс.Такси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,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InDriver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, 2Gis;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Необходимость более точного и эффективного навигационного решения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2699" y="1462013"/>
            <a:ext cx="4410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Days" panose="02000505050000020004" pitchFamily="2" charset="0"/>
              </a:rPr>
              <a:t>ПРОБЛЕМА</a:t>
            </a:r>
            <a:r>
              <a:rPr lang="en-US" sz="2400" b="1" dirty="0">
                <a:latin typeface="Days" panose="02000505050000020004" pitchFamily="2" charset="0"/>
              </a:rPr>
              <a:t> </a:t>
            </a:r>
            <a:r>
              <a:rPr lang="ru-RU" sz="2400" b="1" dirty="0">
                <a:latin typeface="Days" panose="02000505050000020004" pitchFamily="2" charset="0"/>
              </a:rPr>
              <a:t>НА РЫНКЕ </a:t>
            </a:r>
          </a:p>
        </p:txBody>
      </p:sp>
      <p:pic>
        <p:nvPicPr>
          <p:cNvPr id="11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2599"/>
            <a:ext cx="756084" cy="9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lonb\OneDrive\Рабочий стол\Экран отображающий маршрут по нескольким точка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2"/>
          <a:stretch/>
        </p:blipFill>
        <p:spPr bwMode="auto">
          <a:xfrm rot="383972">
            <a:off x="726474" y="1214096"/>
            <a:ext cx="1656184" cy="33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972">
            <a:off x="590917" y="1010103"/>
            <a:ext cx="1905895" cy="37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klonb\OneDrive\Рабочий стол\ол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285" y="4289147"/>
            <a:ext cx="1200042" cy="2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lonb\OneDrive\Рабочий стол\Logo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7" y="339502"/>
            <a:ext cx="1627967" cy="4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44" y="4180968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49775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7141029" y="841829"/>
            <a:ext cx="1612943" cy="4303485"/>
          </a:xfrm>
          <a:custGeom>
            <a:avLst/>
            <a:gdLst>
              <a:gd name="connsiteX0" fmla="*/ 0 w 1612943"/>
              <a:gd name="connsiteY0" fmla="*/ 0 h 4303485"/>
              <a:gd name="connsiteX1" fmla="*/ 1364342 w 1612943"/>
              <a:gd name="connsiteY1" fmla="*/ 1262742 h 4303485"/>
              <a:gd name="connsiteX2" fmla="*/ 1538514 w 1612943"/>
              <a:gd name="connsiteY2" fmla="*/ 3018971 h 4303485"/>
              <a:gd name="connsiteX3" fmla="*/ 522514 w 1612943"/>
              <a:gd name="connsiteY3" fmla="*/ 3730171 h 4303485"/>
              <a:gd name="connsiteX4" fmla="*/ 224971 w 1612943"/>
              <a:gd name="connsiteY4" fmla="*/ 4303485 h 430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943" h="4303485">
                <a:moveTo>
                  <a:pt x="0" y="0"/>
                </a:moveTo>
                <a:cubicBezTo>
                  <a:pt x="553961" y="379790"/>
                  <a:pt x="1107923" y="759580"/>
                  <a:pt x="1364342" y="1262742"/>
                </a:cubicBezTo>
                <a:cubicBezTo>
                  <a:pt x="1620761" y="1765904"/>
                  <a:pt x="1678819" y="2607733"/>
                  <a:pt x="1538514" y="3018971"/>
                </a:cubicBezTo>
                <a:cubicBezTo>
                  <a:pt x="1398209" y="3430209"/>
                  <a:pt x="741438" y="3516085"/>
                  <a:pt x="522514" y="3730171"/>
                </a:cubicBezTo>
                <a:cubicBezTo>
                  <a:pt x="303590" y="3944257"/>
                  <a:pt x="102809" y="4282923"/>
                  <a:pt x="224971" y="4303485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4852">
            <a:off x="7970634" y="1646702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1060"/>
            <a:ext cx="5832648" cy="6124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47292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latin typeface="PT Sans" panose="020B0503020203020204" pitchFamily="34" charset="-52"/>
              </a:rPr>
              <a:t>3</a:t>
            </a:fld>
            <a:endParaRPr lang="ru-RU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7427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1306777"/>
            <a:ext cx="33038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C:\Users\klonb\OneDrive\Рабочий стол\о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55979" y="3495619"/>
            <a:ext cx="1200042" cy="2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4" y="182533"/>
            <a:ext cx="758794" cy="9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485" y="1306776"/>
            <a:ext cx="4232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Days" panose="02000505050000020004" pitchFamily="2" charset="0"/>
              </a:rPr>
              <a:t>ОСНОВНЫЕ ФУНКЦИИ</a:t>
            </a:r>
          </a:p>
        </p:txBody>
      </p:sp>
      <p:pic>
        <p:nvPicPr>
          <p:cNvPr id="4098" name="Picture 2" descr="C:\Users\klonb\OneDrive\Рабочий стол\Выбор точки отрпаления на карте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6"/>
          <a:stretch/>
        </p:blipFill>
        <p:spPr bwMode="auto">
          <a:xfrm rot="21314098">
            <a:off x="6576648" y="1245331"/>
            <a:ext cx="1684481" cy="342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4098">
            <a:off x="6431146" y="1046805"/>
            <a:ext cx="1945702" cy="38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19" y="1991618"/>
            <a:ext cx="50884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Поиск местоположений и построение маршрутов;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Автоматическое определение оптимального маршрута;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Добавление и редактирование объектов на карте через админ-панель;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</a:t>
            </a: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Интеграция с мобильными платформами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(IOS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Android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)</a:t>
            </a:r>
          </a:p>
        </p:txBody>
      </p:sp>
      <p:pic>
        <p:nvPicPr>
          <p:cNvPr id="5122" name="Picture 2" descr="C:\Users\klonb\OneDrive\Рабочий стол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90" y="4326271"/>
            <a:ext cx="1844320" cy="4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60" y="339503"/>
            <a:ext cx="3804040" cy="3994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35920" y="339502"/>
            <a:ext cx="3804040" cy="3994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910" y="990785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78" y="1181285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5129395" y="747486"/>
            <a:ext cx="934940" cy="4405085"/>
          </a:xfrm>
          <a:custGeom>
            <a:avLst/>
            <a:gdLst>
              <a:gd name="connsiteX0" fmla="*/ 117519 w 934940"/>
              <a:gd name="connsiteY0" fmla="*/ 0 h 4405085"/>
              <a:gd name="connsiteX1" fmla="*/ 66719 w 934940"/>
              <a:gd name="connsiteY1" fmla="*/ 1197428 h 4405085"/>
              <a:gd name="connsiteX2" fmla="*/ 915805 w 934940"/>
              <a:gd name="connsiteY2" fmla="*/ 2351314 h 4405085"/>
              <a:gd name="connsiteX3" fmla="*/ 705348 w 934940"/>
              <a:gd name="connsiteY3" fmla="*/ 4405085 h 440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4940" h="4405085">
                <a:moveTo>
                  <a:pt x="117519" y="0"/>
                </a:moveTo>
                <a:cubicBezTo>
                  <a:pt x="25595" y="402771"/>
                  <a:pt x="-66329" y="805542"/>
                  <a:pt x="66719" y="1197428"/>
                </a:cubicBezTo>
                <a:cubicBezTo>
                  <a:pt x="199767" y="1589314"/>
                  <a:pt x="809367" y="1816705"/>
                  <a:pt x="915805" y="2351314"/>
                </a:cubicBezTo>
                <a:cubicBezTo>
                  <a:pt x="1022243" y="2885923"/>
                  <a:pt x="647291" y="4083352"/>
                  <a:pt x="705348" y="4405085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7624">
            <a:off x="5091175" y="1943173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7257" y="4513856"/>
            <a:ext cx="3410857" cy="645973"/>
          </a:xfrm>
          <a:custGeom>
            <a:avLst/>
            <a:gdLst>
              <a:gd name="connsiteX0" fmla="*/ 0 w 3410857"/>
              <a:gd name="connsiteY0" fmla="*/ 609687 h 645973"/>
              <a:gd name="connsiteX1" fmla="*/ 1465943 w 3410857"/>
              <a:gd name="connsiteY1" fmla="*/ 87 h 645973"/>
              <a:gd name="connsiteX2" fmla="*/ 3410857 w 3410857"/>
              <a:gd name="connsiteY2" fmla="*/ 645973 h 64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0857" h="645973">
                <a:moveTo>
                  <a:pt x="0" y="609687"/>
                </a:moveTo>
                <a:cubicBezTo>
                  <a:pt x="448733" y="301863"/>
                  <a:pt x="897467" y="-5961"/>
                  <a:pt x="1465943" y="87"/>
                </a:cubicBezTo>
                <a:cubicBezTo>
                  <a:pt x="2034419" y="6135"/>
                  <a:pt x="2959705" y="541954"/>
                  <a:pt x="3410857" y="645973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199" y="4767263"/>
            <a:ext cx="2411001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4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365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6" descr="C:\Users\klonb\OneDrive\Рабочий стол\о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285" y="4289147"/>
            <a:ext cx="1200042" cy="2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klonb\OneDrive\Рабочий стол\Logo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7" y="339502"/>
            <a:ext cx="1627967" cy="4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11760" y="1499986"/>
            <a:ext cx="2610498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1060"/>
            <a:ext cx="5832648" cy="6124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2996"/>
            <a:ext cx="758794" cy="9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70030" y="1491630"/>
            <a:ext cx="3183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Days" panose="02000505050000020004" pitchFamily="2" charset="0"/>
              </a:rPr>
              <a:t>НАШЕ РЕШЕНИЕ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8132" y="2139702"/>
            <a:ext cx="54644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 Представление сервиса такси с интеграцией собственного картографического решения;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Возможность пассажирам предлагать свою цену за поездку;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 Водители могут выбирать ареал принятия заказов;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Высокая точность и актуальность картографии 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7257143" y="1494971"/>
            <a:ext cx="1879600" cy="3650343"/>
          </a:xfrm>
          <a:custGeom>
            <a:avLst/>
            <a:gdLst>
              <a:gd name="connsiteX0" fmla="*/ 0 w 1879600"/>
              <a:gd name="connsiteY0" fmla="*/ 3650343 h 3650343"/>
              <a:gd name="connsiteX1" fmla="*/ 1480457 w 1879600"/>
              <a:gd name="connsiteY1" fmla="*/ 2699658 h 3650343"/>
              <a:gd name="connsiteX2" fmla="*/ 1270000 w 1879600"/>
              <a:gd name="connsiteY2" fmla="*/ 1124858 h 3650343"/>
              <a:gd name="connsiteX3" fmla="*/ 1879600 w 1879600"/>
              <a:gd name="connsiteY3" fmla="*/ 0 h 365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600" h="3650343">
                <a:moveTo>
                  <a:pt x="0" y="3650343"/>
                </a:moveTo>
                <a:cubicBezTo>
                  <a:pt x="634395" y="3385457"/>
                  <a:pt x="1268790" y="3120572"/>
                  <a:pt x="1480457" y="2699658"/>
                </a:cubicBezTo>
                <a:cubicBezTo>
                  <a:pt x="1692124" y="2278744"/>
                  <a:pt x="1203476" y="1574801"/>
                  <a:pt x="1270000" y="1124858"/>
                </a:cubicBezTo>
                <a:cubicBezTo>
                  <a:pt x="1336524" y="674915"/>
                  <a:pt x="1750181" y="67733"/>
                  <a:pt x="1879600" y="0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21771" y="1845188"/>
            <a:ext cx="3730171" cy="3292869"/>
          </a:xfrm>
          <a:custGeom>
            <a:avLst/>
            <a:gdLst>
              <a:gd name="connsiteX0" fmla="*/ 0 w 3730171"/>
              <a:gd name="connsiteY0" fmla="*/ 48926 h 3292869"/>
              <a:gd name="connsiteX1" fmla="*/ 1284514 w 3730171"/>
              <a:gd name="connsiteY1" fmla="*/ 77955 h 3292869"/>
              <a:gd name="connsiteX2" fmla="*/ 1734457 w 3730171"/>
              <a:gd name="connsiteY2" fmla="*/ 781898 h 3292869"/>
              <a:gd name="connsiteX3" fmla="*/ 1371600 w 3730171"/>
              <a:gd name="connsiteY3" fmla="*/ 1921269 h 3292869"/>
              <a:gd name="connsiteX4" fmla="*/ 1589314 w 3730171"/>
              <a:gd name="connsiteY4" fmla="*/ 2712298 h 3292869"/>
              <a:gd name="connsiteX5" fmla="*/ 2801257 w 3730171"/>
              <a:gd name="connsiteY5" fmla="*/ 2988069 h 3292869"/>
              <a:gd name="connsiteX6" fmla="*/ 3730171 w 3730171"/>
              <a:gd name="connsiteY6" fmla="*/ 3292869 h 32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0171" h="3292869">
                <a:moveTo>
                  <a:pt x="0" y="48926"/>
                </a:moveTo>
                <a:cubicBezTo>
                  <a:pt x="497719" y="2359"/>
                  <a:pt x="995438" y="-44207"/>
                  <a:pt x="1284514" y="77955"/>
                </a:cubicBezTo>
                <a:cubicBezTo>
                  <a:pt x="1573590" y="200117"/>
                  <a:pt x="1719943" y="474679"/>
                  <a:pt x="1734457" y="781898"/>
                </a:cubicBezTo>
                <a:cubicBezTo>
                  <a:pt x="1748971" y="1089117"/>
                  <a:pt x="1395790" y="1599536"/>
                  <a:pt x="1371600" y="1921269"/>
                </a:cubicBezTo>
                <a:cubicBezTo>
                  <a:pt x="1347410" y="2243002"/>
                  <a:pt x="1351038" y="2534498"/>
                  <a:pt x="1589314" y="2712298"/>
                </a:cubicBezTo>
                <a:cubicBezTo>
                  <a:pt x="1827590" y="2890098"/>
                  <a:pt x="2444448" y="2891307"/>
                  <a:pt x="2801257" y="2988069"/>
                </a:cubicBezTo>
                <a:cubicBezTo>
                  <a:pt x="3158066" y="3084831"/>
                  <a:pt x="3489476" y="3286821"/>
                  <a:pt x="3730171" y="3292869"/>
                </a:cubicBezTo>
              </a:path>
            </a:pathLst>
          </a:cu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7852">
            <a:off x="1099044" y="2515383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7607">
            <a:off x="8118150" y="3744514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88" y="1187163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55970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50002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latin typeface="PT Sans" panose="020B0503020203020204" pitchFamily="34" charset="-52"/>
              </a:rPr>
              <a:t>5</a:t>
            </a:fld>
            <a:endParaRPr lang="ru-RU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8776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76256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725714" y="738972"/>
            <a:ext cx="5834622" cy="4399085"/>
          </a:xfrm>
          <a:custGeom>
            <a:avLst/>
            <a:gdLst>
              <a:gd name="connsiteX0" fmla="*/ 0 w 5725886"/>
              <a:gd name="connsiteY0" fmla="*/ 4368800 h 4368800"/>
              <a:gd name="connsiteX1" fmla="*/ 1161143 w 5725886"/>
              <a:gd name="connsiteY1" fmla="*/ 3868057 h 4368800"/>
              <a:gd name="connsiteX2" fmla="*/ 2866572 w 5725886"/>
              <a:gd name="connsiteY2" fmla="*/ 4034972 h 4368800"/>
              <a:gd name="connsiteX3" fmla="*/ 4201886 w 5725886"/>
              <a:gd name="connsiteY3" fmla="*/ 4027714 h 4368800"/>
              <a:gd name="connsiteX4" fmla="*/ 5050972 w 5725886"/>
              <a:gd name="connsiteY4" fmla="*/ 2895600 h 4368800"/>
              <a:gd name="connsiteX5" fmla="*/ 3875315 w 5725886"/>
              <a:gd name="connsiteY5" fmla="*/ 1683657 h 4368800"/>
              <a:gd name="connsiteX6" fmla="*/ 3628572 w 5725886"/>
              <a:gd name="connsiteY6" fmla="*/ 711200 h 4368800"/>
              <a:gd name="connsiteX7" fmla="*/ 3824515 w 5725886"/>
              <a:gd name="connsiteY7" fmla="*/ 326572 h 4368800"/>
              <a:gd name="connsiteX8" fmla="*/ 4288972 w 5725886"/>
              <a:gd name="connsiteY8" fmla="*/ 261257 h 4368800"/>
              <a:gd name="connsiteX9" fmla="*/ 5283200 w 5725886"/>
              <a:gd name="connsiteY9" fmla="*/ 406400 h 4368800"/>
              <a:gd name="connsiteX10" fmla="*/ 5725886 w 5725886"/>
              <a:gd name="connsiteY10" fmla="*/ 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5886" h="4368800">
                <a:moveTo>
                  <a:pt x="0" y="4368800"/>
                </a:moveTo>
                <a:cubicBezTo>
                  <a:pt x="341690" y="4146247"/>
                  <a:pt x="683381" y="3923695"/>
                  <a:pt x="1161143" y="3868057"/>
                </a:cubicBezTo>
                <a:cubicBezTo>
                  <a:pt x="1638905" y="3812419"/>
                  <a:pt x="2359782" y="4008363"/>
                  <a:pt x="2866572" y="4034972"/>
                </a:cubicBezTo>
                <a:cubicBezTo>
                  <a:pt x="3373362" y="4061581"/>
                  <a:pt x="3837819" y="4217609"/>
                  <a:pt x="4201886" y="4027714"/>
                </a:cubicBezTo>
                <a:cubicBezTo>
                  <a:pt x="4565953" y="3837819"/>
                  <a:pt x="5105401" y="3286276"/>
                  <a:pt x="5050972" y="2895600"/>
                </a:cubicBezTo>
                <a:cubicBezTo>
                  <a:pt x="4996544" y="2504924"/>
                  <a:pt x="4112382" y="2047724"/>
                  <a:pt x="3875315" y="1683657"/>
                </a:cubicBezTo>
                <a:cubicBezTo>
                  <a:pt x="3638248" y="1319590"/>
                  <a:pt x="3637039" y="937381"/>
                  <a:pt x="3628572" y="711200"/>
                </a:cubicBezTo>
                <a:cubicBezTo>
                  <a:pt x="3620105" y="485019"/>
                  <a:pt x="3714448" y="401562"/>
                  <a:pt x="3824515" y="326572"/>
                </a:cubicBezTo>
                <a:cubicBezTo>
                  <a:pt x="3934582" y="251582"/>
                  <a:pt x="4045858" y="247952"/>
                  <a:pt x="4288972" y="261257"/>
                </a:cubicBezTo>
                <a:cubicBezTo>
                  <a:pt x="4532086" y="274562"/>
                  <a:pt x="5043714" y="449943"/>
                  <a:pt x="5283200" y="406400"/>
                </a:cubicBezTo>
                <a:cubicBezTo>
                  <a:pt x="5522686" y="362857"/>
                  <a:pt x="5625496" y="10886"/>
                  <a:pt x="5725886" y="0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306777"/>
            <a:ext cx="33038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C:\Users\klonb\OneDrive\Рабочий стол\о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07" y="987197"/>
            <a:ext cx="1200042" cy="2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4" y="182533"/>
            <a:ext cx="758794" cy="9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lonb\OneDrive\Рабочий стол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12" y="1433071"/>
            <a:ext cx="1844320" cy="4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814" y="1995686"/>
            <a:ext cx="3567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Использование собственного картографического решения;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Возможность добавления новых объектов (дороги, строения и т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. д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.);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Интеграция с сервисом такси для построения эффективных маршрутов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144" y="1310693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Days" panose="02000505050000020004" pitchFamily="2" charset="0"/>
              </a:rPr>
              <a:t>Карты и Навигация</a:t>
            </a:r>
          </a:p>
        </p:txBody>
      </p:sp>
      <p:pic>
        <p:nvPicPr>
          <p:cNvPr id="6146" name="Picture 2" descr="C:\Users\klonb\OneDrive\Рабочий стол\Карт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9702"/>
            <a:ext cx="4924041" cy="244592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60" y="339503"/>
            <a:ext cx="3804040" cy="3994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35920" y="339502"/>
            <a:ext cx="3804040" cy="3994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8425">
            <a:off x="2103089" y="4146841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11288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6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213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2599"/>
            <a:ext cx="756084" cy="9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5" y="17076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PT Sans" panose="020B0503020203020204" pitchFamily="34" charset="-52"/>
              </a:rPr>
              <a:t>Мобильное приложение для </a:t>
            </a:r>
            <a:r>
              <a:rPr lang="ru-RU" dirty="0" smtClean="0">
                <a:latin typeface="PT Sans" panose="020B0503020203020204" pitchFamily="34" charset="-52"/>
              </a:rPr>
              <a:t>IOS </a:t>
            </a:r>
            <a:r>
              <a:rPr lang="ru-RU" dirty="0">
                <a:latin typeface="PT Sans" panose="020B0503020203020204" pitchFamily="34" charset="-52"/>
              </a:rPr>
              <a:t>и </a:t>
            </a:r>
            <a:r>
              <a:rPr lang="ru-RU" dirty="0" err="1">
                <a:latin typeface="PT Sans" panose="020B0503020203020204" pitchFamily="34" charset="-52"/>
              </a:rPr>
              <a:t>Android</a:t>
            </a:r>
            <a:r>
              <a:rPr lang="ru-RU" dirty="0">
                <a:latin typeface="PT Sans" panose="020B0503020203020204" pitchFamily="34" charset="-52"/>
              </a:rPr>
              <a:t> </a:t>
            </a:r>
          </a:p>
        </p:txBody>
      </p:sp>
      <p:pic>
        <p:nvPicPr>
          <p:cNvPr id="11" name="Picture 6" descr="C:\Users\klonb\OneDrive\Рабочий стол\о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285" y="4167784"/>
            <a:ext cx="1200042" cy="2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lonb\OneDrive\Рабочий стол\оооо\Экран поиска автомобил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67" y="2355726"/>
            <a:ext cx="1166281" cy="25278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lonb\OneDrive\Рабочий стол\оооо\Авторизац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5785"/>
            <a:ext cx="1166281" cy="25278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lonb\OneDrive\Рабочий стол\оооо\Ввод адрес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28" y="2366560"/>
            <a:ext cx="1166281" cy="25278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lonb\OneDrive\Рабочий стол\оооо\Выбор тарифного пла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88" y="2375785"/>
            <a:ext cx="1166281" cy="25278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klonb\OneDrive\Рабочий стол\оооо\меню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08" y="2366560"/>
            <a:ext cx="1166281" cy="25278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klonb\OneDrive\Рабочий стол\оооо\Экран отображающий маршрут по нескольким точкам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48" y="2355726"/>
            <a:ext cx="1166281" cy="252784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203598"/>
            <a:ext cx="158417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16750" y="1203597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Days" panose="02000505050000020004" pitchFamily="2" charset="0"/>
              </a:rPr>
              <a:t>Платформа </a:t>
            </a:r>
          </a:p>
        </p:txBody>
      </p:sp>
      <p:pic>
        <p:nvPicPr>
          <p:cNvPr id="16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1060"/>
            <a:ext cx="5832648" cy="6124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klonb\OneDrive\Рабочий стол\Logo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7" y="339502"/>
            <a:ext cx="1627967" cy="4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-7257" y="856343"/>
            <a:ext cx="2583543" cy="1248228"/>
          </a:xfrm>
          <a:custGeom>
            <a:avLst/>
            <a:gdLst>
              <a:gd name="connsiteX0" fmla="*/ 0 w 2583543"/>
              <a:gd name="connsiteY0" fmla="*/ 1248228 h 1248228"/>
              <a:gd name="connsiteX1" fmla="*/ 573314 w 2583543"/>
              <a:gd name="connsiteY1" fmla="*/ 587828 h 1248228"/>
              <a:gd name="connsiteX2" fmla="*/ 1763486 w 2583543"/>
              <a:gd name="connsiteY2" fmla="*/ 558800 h 1248228"/>
              <a:gd name="connsiteX3" fmla="*/ 2583543 w 2583543"/>
              <a:gd name="connsiteY3" fmla="*/ 0 h 12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543" h="1248228">
                <a:moveTo>
                  <a:pt x="0" y="1248228"/>
                </a:moveTo>
                <a:cubicBezTo>
                  <a:pt x="139700" y="975480"/>
                  <a:pt x="279400" y="702733"/>
                  <a:pt x="573314" y="587828"/>
                </a:cubicBezTo>
                <a:cubicBezTo>
                  <a:pt x="867228" y="472923"/>
                  <a:pt x="1428448" y="656771"/>
                  <a:pt x="1763486" y="558800"/>
                </a:cubicBezTo>
                <a:cubicBezTo>
                  <a:pt x="2098524" y="460829"/>
                  <a:pt x="2428724" y="72571"/>
                  <a:pt x="2583543" y="0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5849257" y="863600"/>
            <a:ext cx="3294743" cy="771795"/>
          </a:xfrm>
          <a:custGeom>
            <a:avLst/>
            <a:gdLst>
              <a:gd name="connsiteX0" fmla="*/ 0 w 3280229"/>
              <a:gd name="connsiteY0" fmla="*/ 0 h 771795"/>
              <a:gd name="connsiteX1" fmla="*/ 471714 w 3280229"/>
              <a:gd name="connsiteY1" fmla="*/ 428171 h 771795"/>
              <a:gd name="connsiteX2" fmla="*/ 1313543 w 3280229"/>
              <a:gd name="connsiteY2" fmla="*/ 370114 h 771795"/>
              <a:gd name="connsiteX3" fmla="*/ 1857829 w 3280229"/>
              <a:gd name="connsiteY3" fmla="*/ 420914 h 771795"/>
              <a:gd name="connsiteX4" fmla="*/ 2271486 w 3280229"/>
              <a:gd name="connsiteY4" fmla="*/ 762000 h 771795"/>
              <a:gd name="connsiteX5" fmla="*/ 3280229 w 3280229"/>
              <a:gd name="connsiteY5" fmla="*/ 696686 h 77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0229" h="771795">
                <a:moveTo>
                  <a:pt x="0" y="0"/>
                </a:moveTo>
                <a:cubicBezTo>
                  <a:pt x="126395" y="183242"/>
                  <a:pt x="252790" y="366485"/>
                  <a:pt x="471714" y="428171"/>
                </a:cubicBezTo>
                <a:cubicBezTo>
                  <a:pt x="690638" y="489857"/>
                  <a:pt x="1082524" y="371323"/>
                  <a:pt x="1313543" y="370114"/>
                </a:cubicBezTo>
                <a:cubicBezTo>
                  <a:pt x="1544562" y="368905"/>
                  <a:pt x="1698172" y="355600"/>
                  <a:pt x="1857829" y="420914"/>
                </a:cubicBezTo>
                <a:cubicBezTo>
                  <a:pt x="2017486" y="486228"/>
                  <a:pt x="2034419" y="716038"/>
                  <a:pt x="2271486" y="762000"/>
                </a:cubicBezTo>
                <a:cubicBezTo>
                  <a:pt x="2508553" y="807962"/>
                  <a:pt x="3092753" y="676124"/>
                  <a:pt x="3280229" y="696686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8291">
            <a:off x="6926319" y="753532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2" y="1227788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0" y="1490377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latin typeface="PT Sans" panose="020B0503020203020204" pitchFamily="34" charset="-52"/>
              </a:rPr>
              <a:t>7</a:t>
            </a:fld>
            <a:endParaRPr lang="ru-RU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870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76256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klonb\Downloads\pngegg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39" y="927626"/>
            <a:ext cx="6160196" cy="39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1635413"/>
            <a:ext cx="2570319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6" descr="C:\Users\klonb\OneDrive\Рабочий стол\о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91918" y="3711643"/>
            <a:ext cx="1200042" cy="2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4" y="182533"/>
            <a:ext cx="758794" cy="9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lonb\OneDrive\Рабочий стол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90752"/>
            <a:ext cx="1844320" cy="4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944" y="2307525"/>
            <a:ext cx="5840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Запуск в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Улытауской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области, города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Жезказган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 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Сатпаев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;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Масштабирование до всей Р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еспублике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;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Целевая аудитория: все возрастные группы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4977" y="1624129"/>
            <a:ext cx="333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Days" panose="02000505050000020004" pitchFamily="2" charset="0"/>
              </a:rPr>
              <a:t>Пилотный проект</a:t>
            </a:r>
          </a:p>
        </p:txBody>
      </p:sp>
      <p:pic>
        <p:nvPicPr>
          <p:cNvPr id="15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60" y="339503"/>
            <a:ext cx="3804040" cy="3994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35920" y="339502"/>
            <a:ext cx="3804040" cy="39947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лилиния 16"/>
          <p:cNvSpPr/>
          <p:nvPr/>
        </p:nvSpPr>
        <p:spPr>
          <a:xfrm>
            <a:off x="-14514" y="3790809"/>
            <a:ext cx="2049841" cy="1354505"/>
          </a:xfrm>
          <a:custGeom>
            <a:avLst/>
            <a:gdLst>
              <a:gd name="connsiteX0" fmla="*/ 0 w 2049841"/>
              <a:gd name="connsiteY0" fmla="*/ 4677 h 1354505"/>
              <a:gd name="connsiteX1" fmla="*/ 1908628 w 2049841"/>
              <a:gd name="connsiteY1" fmla="*/ 207877 h 1354505"/>
              <a:gd name="connsiteX2" fmla="*/ 2017485 w 2049841"/>
              <a:gd name="connsiteY2" fmla="*/ 1354505 h 135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9841" h="1354505">
                <a:moveTo>
                  <a:pt x="0" y="4677"/>
                </a:moveTo>
                <a:cubicBezTo>
                  <a:pt x="786190" y="-6209"/>
                  <a:pt x="1572381" y="-17094"/>
                  <a:pt x="1908628" y="207877"/>
                </a:cubicBezTo>
                <a:cubicBezTo>
                  <a:pt x="2244876" y="432848"/>
                  <a:pt x="1852990" y="1147677"/>
                  <a:pt x="2017485" y="1354505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955143" y="1197429"/>
            <a:ext cx="5188857" cy="3969657"/>
          </a:xfrm>
          <a:custGeom>
            <a:avLst/>
            <a:gdLst>
              <a:gd name="connsiteX0" fmla="*/ 5217886 w 5217886"/>
              <a:gd name="connsiteY0" fmla="*/ 0 h 3969657"/>
              <a:gd name="connsiteX1" fmla="*/ 3069771 w 5217886"/>
              <a:gd name="connsiteY1" fmla="*/ 537028 h 3969657"/>
              <a:gd name="connsiteX2" fmla="*/ 2431143 w 5217886"/>
              <a:gd name="connsiteY2" fmla="*/ 2641600 h 3969657"/>
              <a:gd name="connsiteX3" fmla="*/ 841828 w 5217886"/>
              <a:gd name="connsiteY3" fmla="*/ 3345542 h 3969657"/>
              <a:gd name="connsiteX4" fmla="*/ 0 w 5217886"/>
              <a:gd name="connsiteY4" fmla="*/ 3969657 h 396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7886" h="3969657">
                <a:moveTo>
                  <a:pt x="5217886" y="0"/>
                </a:moveTo>
                <a:cubicBezTo>
                  <a:pt x="4376057" y="48380"/>
                  <a:pt x="3534228" y="96761"/>
                  <a:pt x="3069771" y="537028"/>
                </a:cubicBezTo>
                <a:cubicBezTo>
                  <a:pt x="2605314" y="977295"/>
                  <a:pt x="2802467" y="2173514"/>
                  <a:pt x="2431143" y="2641600"/>
                </a:cubicBezTo>
                <a:cubicBezTo>
                  <a:pt x="2059819" y="3109686"/>
                  <a:pt x="1247018" y="3124199"/>
                  <a:pt x="841828" y="3345542"/>
                </a:cubicBezTo>
                <a:cubicBezTo>
                  <a:pt x="436638" y="3566885"/>
                  <a:pt x="85876" y="3863219"/>
                  <a:pt x="0" y="3969657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5486" flipH="1">
            <a:off x="6126476" y="2491203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74" y="3940313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0" y="4130813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83296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fld>
            <a:endParaRPr lang="ru-RU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54242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267744" cy="51503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klonb\OneDrive\Рабочий стол\prognoz.k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82599"/>
            <a:ext cx="756084" cy="9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klonb\OneDrive\Рабочий стол\о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285" y="4215699"/>
            <a:ext cx="1200042" cy="2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95936" y="1554704"/>
            <a:ext cx="2664296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2196609"/>
            <a:ext cx="45941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Интеграция платежной системы с возможностью привязки карт;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Зачисление сумм на баланс, аккумулирование денег на счету водителей;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Вывод сумм на карты водителей;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</a:br>
            <a:r>
              <a:rPr lang="ru-RU" dirty="0">
                <a:solidFill>
                  <a:srgbClr val="FFC000"/>
                </a:solidFill>
                <a:latin typeface="PT Sans" panose="020B0503020203020204" pitchFamily="34" charset="-52"/>
              </a:rPr>
              <a:t>•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panose="020B0503020203020204" pitchFamily="34" charset="-52"/>
              </a:rPr>
              <a:t>Безопасность и шифрование данных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543197"/>
            <a:ext cx="3724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Days" panose="02000505050000020004" pitchFamily="2" charset="0"/>
              </a:rPr>
              <a:t>Платежная система </a:t>
            </a:r>
          </a:p>
        </p:txBody>
      </p:sp>
      <p:pic>
        <p:nvPicPr>
          <p:cNvPr id="8194" name="Picture 2" descr="C:\Users\klonb\OneDrive\Рабочий стол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4"/>
          <a:stretch/>
        </p:blipFill>
        <p:spPr bwMode="auto">
          <a:xfrm>
            <a:off x="2170894" y="1695422"/>
            <a:ext cx="1440160" cy="28625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lonb\OneDrive\Рабочий стол\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1"/>
          <a:stretch/>
        </p:blipFill>
        <p:spPr bwMode="auto">
          <a:xfrm>
            <a:off x="590432" y="1306787"/>
            <a:ext cx="1369722" cy="27668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0"/>
            <a:ext cx="1598446" cy="314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Yuwert\Desktop\17532-replacement-for-samsung-galaxy-s9-front-glass-lens-black-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95" y="1515182"/>
            <a:ext cx="1653609" cy="32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klonb\OneDrive\Рабочий стол\о.png"/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1060"/>
            <a:ext cx="5832648" cy="61249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klonb\OneDrive\Рабочий стол\Logo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7" y="339502"/>
            <a:ext cx="1627967" cy="42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7888490" y="1074057"/>
            <a:ext cx="1262767" cy="4064000"/>
          </a:xfrm>
          <a:custGeom>
            <a:avLst/>
            <a:gdLst>
              <a:gd name="connsiteX0" fmla="*/ 1262767 w 1262767"/>
              <a:gd name="connsiteY0" fmla="*/ 0 h 4064000"/>
              <a:gd name="connsiteX1" fmla="*/ 232253 w 1262767"/>
              <a:gd name="connsiteY1" fmla="*/ 1444172 h 4064000"/>
              <a:gd name="connsiteX2" fmla="*/ 740253 w 1262767"/>
              <a:gd name="connsiteY2" fmla="*/ 3048000 h 4064000"/>
              <a:gd name="connsiteX3" fmla="*/ 24 w 1262767"/>
              <a:gd name="connsiteY3" fmla="*/ 406400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67" h="4064000">
                <a:moveTo>
                  <a:pt x="1262767" y="0"/>
                </a:moveTo>
                <a:cubicBezTo>
                  <a:pt x="791053" y="468086"/>
                  <a:pt x="319339" y="936172"/>
                  <a:pt x="232253" y="1444172"/>
                </a:cubicBezTo>
                <a:cubicBezTo>
                  <a:pt x="145167" y="1952172"/>
                  <a:pt x="778958" y="2611362"/>
                  <a:pt x="740253" y="3048000"/>
                </a:cubicBezTo>
                <a:cubicBezTo>
                  <a:pt x="701548" y="3484638"/>
                  <a:pt x="-4814" y="3893457"/>
                  <a:pt x="24" y="4064000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 descr="C:\Users\klonb\OneDrive\Рабочий стол\ca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0951" flipH="1">
            <a:off x="7794293" y="1656767"/>
            <a:ext cx="1011380" cy="9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klonb\OneDrive\Рабочий стол\ic_setloc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15" y="4219173"/>
            <a:ext cx="2603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klonb\OneDrive\Рабочий стол\ic_loc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16" y="4323899"/>
            <a:ext cx="552548" cy="5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447292" cy="273844"/>
          </a:xfrm>
        </p:spPr>
        <p:txBody>
          <a:bodyPr/>
          <a:lstStyle/>
          <a:p>
            <a:fld id="{3C118F5E-67AB-4607-A488-F73D71105469}" type="slidenum">
              <a:rPr lang="ru-RU" smtClean="0">
                <a:latin typeface="PT Sans" panose="020B0503020203020204" pitchFamily="34" charset="-52"/>
              </a:rPr>
              <a:t>9</a:t>
            </a:fld>
            <a:endParaRPr lang="ru-RU" dirty="0"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21849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320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Days</vt:lpstr>
      <vt:lpstr>PT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Астафьева</dc:creator>
  <cp:lastModifiedBy>Ольга Александровна Лаптанович</cp:lastModifiedBy>
  <cp:revision>50</cp:revision>
  <dcterms:created xsi:type="dcterms:W3CDTF">2024-05-29T06:45:24Z</dcterms:created>
  <dcterms:modified xsi:type="dcterms:W3CDTF">2024-10-10T11:25:15Z</dcterms:modified>
</cp:coreProperties>
</file>