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243489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b="1" spc="-18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Партнерство в успехе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3493175"/>
            <a:ext cx="747760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Добрый день! Мы рады представить вам наш бизнес-план, который описывает нашу компанию и стратегию развития. Мы уверены, что наше партнерство приведет к взаимной выгоде и успешному сотрудничеству. В этом плане вы найдете подробную информацию о наших продуктах и услугах, целевой аудитории, маркетинговой стратегии, организационной структуре, финансовых показателях и конкурентных преимуществах. Мы верим, что это сотрудничество станет ключом к успеху для нашего бизнеса.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6586299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19" y="6593919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99686" y="6591776"/>
            <a:ext cx="2774156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Sardar Tasbolatov</a:t>
            </a:r>
            <a:endParaRPr lang="en-US" sz="2187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26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249091" y="586502"/>
            <a:ext cx="533269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249"/>
              </a:lnSpc>
              <a:buNone/>
            </a:pPr>
            <a:r>
              <a:rPr lang="en-US" sz="4199" b="1" spc="-12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Продукты/услуги</a:t>
            </a:r>
            <a:endParaRPr lang="en-US" sz="4199" dirty="0"/>
          </a:p>
        </p:txBody>
      </p:sp>
      <p:sp>
        <p:nvSpPr>
          <p:cNvPr id="5" name="Text 3"/>
          <p:cNvSpPr/>
          <p:nvPr/>
        </p:nvSpPr>
        <p:spPr>
          <a:xfrm>
            <a:off x="2249091" y="1786176"/>
            <a:ext cx="2731532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2100" b="1" spc="-63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Юридические услуги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2249091" y="2332553"/>
            <a:ext cx="3030141" cy="51202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87"/>
              </a:lnSpc>
              <a:buNone/>
            </a:pPr>
            <a:r>
              <a:rPr lang="en-US" sz="1680" spc="-3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Наша компания предлагает широкий спектр юридических услуг, включая регистрацию бизнеса, составление договоров, юридическое сопровождение сделок и представительство в судах. Мы гордимся нашей командой опытных юристов, которые всегда готовы предоставить квалифицированную помощь и защитить интересы наших клиентов.</a:t>
            </a:r>
            <a:endParaRPr lang="en-US" sz="1680" dirty="0"/>
          </a:p>
        </p:txBody>
      </p:sp>
      <p:sp>
        <p:nvSpPr>
          <p:cNvPr id="7" name="Text 5"/>
          <p:cNvSpPr/>
          <p:nvPr/>
        </p:nvSpPr>
        <p:spPr>
          <a:xfrm>
            <a:off x="5807154" y="1786176"/>
            <a:ext cx="2825948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2100" b="1" spc="-63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Бухгалтерские услуги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5807154" y="2332553"/>
            <a:ext cx="3030141" cy="47789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87"/>
              </a:lnSpc>
              <a:buNone/>
            </a:pPr>
            <a:r>
              <a:rPr lang="en-US" sz="1680" spc="-3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 также предлагаем полный спектр бухгалтерских услуг, от ведения учета и составления отчетности до налогового планирования и консультаций. Наши высококвалифицированные бухгалтеры используют самые современные технологии, чтобы обеспечить точность и своевременность финансовой информации.</a:t>
            </a:r>
            <a:endParaRPr lang="en-US" sz="1680" dirty="0"/>
          </a:p>
        </p:txBody>
      </p:sp>
      <p:sp>
        <p:nvSpPr>
          <p:cNvPr id="9" name="Text 7"/>
          <p:cNvSpPr/>
          <p:nvPr/>
        </p:nvSpPr>
        <p:spPr>
          <a:xfrm>
            <a:off x="9365218" y="1786176"/>
            <a:ext cx="3030141" cy="666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2100" b="1" spc="-63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Маркетинговые решения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9365218" y="2665690"/>
            <a:ext cx="3030141" cy="44375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87"/>
              </a:lnSpc>
              <a:buNone/>
            </a:pPr>
            <a:r>
              <a:rPr lang="en-US" sz="1680" spc="-3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Кроме того, мы предоставляем комплексные маркетинговые решения, включая разработку брендинга, создание рекламных кампаний, управление социальными сетями и анализ эффективности. Наша цель - помочь нашим клиентам эффективно продвигать свой бизнес и привлекать новых клиентов.</a:t>
            </a:r>
            <a:endParaRPr lang="en-US" sz="1680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74926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Целевая аудитория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06156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11348" y="2103239"/>
            <a:ext cx="1531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79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213788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Малый бизнес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2618303"/>
            <a:ext cx="444400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Наша основная целевая аудитория - владельцы и руководители малого бизнеса, которым необходима профессиональная поддержка в юридических, бухгалтерских и маркетинговых вопросах.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06156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76185" y="2103239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79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2137886"/>
            <a:ext cx="44440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Индивидуальные предприниматели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2965490"/>
            <a:ext cx="444400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 также предоставляем услуги индивидуальным предпринимателям, помогая им соответствовать законодательным требованиям и эффективно продвигать свой бизнес.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51464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183011" y="5188148"/>
            <a:ext cx="2097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79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2227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Стартапы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703213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Кроме того, мы активно сотрудничаем со стартап-компаниями, предоставляя им комплексную поддержку на всех этапах развития их бизнеса.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1464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68208" y="5188148"/>
            <a:ext cx="21597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79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222796"/>
            <a:ext cx="333422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Корпоративные клиенты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703213"/>
            <a:ext cx="444400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Наши услуги также востребованы среди крупных корпоративных клиентов, которым требуется профессиональное юридическое, бухгалтерское и маркетинговое сопровождение.</a:t>
            </a:r>
            <a:endParaRPr lang="en-US" sz="1750" dirty="0"/>
          </a:p>
        </p:txBody>
      </p:sp>
      <p:pic>
        <p:nvPicPr>
          <p:cNvPr id="2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196983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19441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621167" y="2371844"/>
            <a:ext cx="4116229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827"/>
              </a:lnSpc>
              <a:buNone/>
            </a:pPr>
            <a:r>
              <a:rPr lang="en-US" sz="3062" b="1" spc="-92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Маркетинг и продажи</a:t>
            </a:r>
            <a:endParaRPr lang="en-US" sz="3062" dirty="0"/>
          </a:p>
        </p:txBody>
      </p:sp>
      <p:sp>
        <p:nvSpPr>
          <p:cNvPr id="6" name="Shape 3"/>
          <p:cNvSpPr/>
          <p:nvPr/>
        </p:nvSpPr>
        <p:spPr>
          <a:xfrm>
            <a:off x="7299722" y="3091101"/>
            <a:ext cx="31075" cy="5678210"/>
          </a:xfrm>
          <a:prstGeom prst="roundRect">
            <a:avLst>
              <a:gd name="adj" fmla="val 225238"/>
            </a:avLst>
          </a:prstGeom>
          <a:solidFill>
            <a:srgbClr val="C0C1D7"/>
          </a:solidFill>
          <a:ln/>
        </p:spPr>
      </p:sp>
      <p:sp>
        <p:nvSpPr>
          <p:cNvPr id="7" name="Shape 4"/>
          <p:cNvSpPr/>
          <p:nvPr/>
        </p:nvSpPr>
        <p:spPr>
          <a:xfrm>
            <a:off x="6595884" y="3371910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C0C1D7"/>
          </a:solidFill>
          <a:ln/>
        </p:spPr>
      </p:sp>
      <p:sp>
        <p:nvSpPr>
          <p:cNvPr id="8" name="Shape 5"/>
          <p:cNvSpPr/>
          <p:nvPr/>
        </p:nvSpPr>
        <p:spPr>
          <a:xfrm>
            <a:off x="7140238" y="3212544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261562" y="3241596"/>
            <a:ext cx="107156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296"/>
              </a:lnSpc>
              <a:buNone/>
            </a:pPr>
            <a:r>
              <a:rPr lang="en-US" sz="1837" b="1" spc="-5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837" dirty="0"/>
          </a:p>
        </p:txBody>
      </p:sp>
      <p:sp>
        <p:nvSpPr>
          <p:cNvPr id="10" name="Text 7"/>
          <p:cNvSpPr/>
          <p:nvPr/>
        </p:nvSpPr>
        <p:spPr>
          <a:xfrm>
            <a:off x="4484608" y="3246596"/>
            <a:ext cx="1975128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1914"/>
              </a:lnSpc>
              <a:buNone/>
            </a:pPr>
            <a:r>
              <a:rPr lang="en-US" sz="1531" b="1" spc="-4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Онлайн-присутствие</a:t>
            </a:r>
            <a:endParaRPr lang="en-US" sz="1531" dirty="0"/>
          </a:p>
        </p:txBody>
      </p:sp>
      <p:sp>
        <p:nvSpPr>
          <p:cNvPr id="11" name="Text 8"/>
          <p:cNvSpPr/>
          <p:nvPr/>
        </p:nvSpPr>
        <p:spPr>
          <a:xfrm>
            <a:off x="3621167" y="3582829"/>
            <a:ext cx="2838569" cy="19897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1960"/>
              </a:lnSpc>
              <a:buNone/>
            </a:pPr>
            <a:r>
              <a:rPr lang="en-US" sz="1225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 уделяем большое внимание онлайн-присутствию нашей компании. Это включает в себя создание и поддержку современного, информативного веб-сайта, ведение аккаунтов в социальных сетях и регулярную публикацию полезного контента.</a:t>
            </a:r>
            <a:endParaRPr lang="en-US" sz="1225" dirty="0"/>
          </a:p>
        </p:txBody>
      </p:sp>
      <p:sp>
        <p:nvSpPr>
          <p:cNvPr id="12" name="Shape 9"/>
          <p:cNvSpPr/>
          <p:nvPr/>
        </p:nvSpPr>
        <p:spPr>
          <a:xfrm>
            <a:off x="7490162" y="4149507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C0C1D7"/>
          </a:solidFill>
          <a:ln/>
        </p:spPr>
      </p:sp>
      <p:sp>
        <p:nvSpPr>
          <p:cNvPr id="13" name="Shape 10"/>
          <p:cNvSpPr/>
          <p:nvPr/>
        </p:nvSpPr>
        <p:spPr>
          <a:xfrm>
            <a:off x="7140238" y="3990142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245132" y="4019193"/>
            <a:ext cx="140018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296"/>
              </a:lnSpc>
              <a:buNone/>
            </a:pPr>
            <a:r>
              <a:rPr lang="en-US" sz="1837" b="1" spc="-5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837" dirty="0"/>
          </a:p>
        </p:txBody>
      </p:sp>
      <p:sp>
        <p:nvSpPr>
          <p:cNvPr id="15" name="Text 12"/>
          <p:cNvSpPr/>
          <p:nvPr/>
        </p:nvSpPr>
        <p:spPr>
          <a:xfrm>
            <a:off x="8170664" y="4024193"/>
            <a:ext cx="245614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1914"/>
              </a:lnSpc>
              <a:buNone/>
            </a:pPr>
            <a:r>
              <a:rPr lang="en-US" sz="1531" b="1" spc="-4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Таргетированная реклама</a:t>
            </a:r>
            <a:endParaRPr lang="en-US" sz="1531" dirty="0"/>
          </a:p>
        </p:txBody>
      </p:sp>
      <p:sp>
        <p:nvSpPr>
          <p:cNvPr id="16" name="Text 13"/>
          <p:cNvSpPr/>
          <p:nvPr/>
        </p:nvSpPr>
        <p:spPr>
          <a:xfrm>
            <a:off x="8170664" y="4360426"/>
            <a:ext cx="2838569" cy="17410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225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Наша маркетинговая стратегия также включает в себя использование таргетированной рекламы в Интернете, которая позволяет нам точно достигать нашей целевой аудитории и повышать узнаваемость бренда.</a:t>
            </a:r>
            <a:endParaRPr lang="en-US" sz="1225" dirty="0"/>
          </a:p>
        </p:txBody>
      </p:sp>
      <p:sp>
        <p:nvSpPr>
          <p:cNvPr id="17" name="Shape 14"/>
          <p:cNvSpPr/>
          <p:nvPr/>
        </p:nvSpPr>
        <p:spPr>
          <a:xfrm>
            <a:off x="6595884" y="6164401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C0C1D7"/>
          </a:solidFill>
          <a:ln/>
        </p:spPr>
      </p:sp>
      <p:sp>
        <p:nvSpPr>
          <p:cNvPr id="18" name="Shape 15"/>
          <p:cNvSpPr/>
          <p:nvPr/>
        </p:nvSpPr>
        <p:spPr>
          <a:xfrm>
            <a:off x="7140238" y="6005036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241679" y="6034088"/>
            <a:ext cx="146923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296"/>
              </a:lnSpc>
              <a:buNone/>
            </a:pPr>
            <a:r>
              <a:rPr lang="en-US" sz="1837" b="1" spc="-5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837" dirty="0"/>
          </a:p>
        </p:txBody>
      </p:sp>
      <p:sp>
        <p:nvSpPr>
          <p:cNvPr id="20" name="Text 17"/>
          <p:cNvSpPr/>
          <p:nvPr/>
        </p:nvSpPr>
        <p:spPr>
          <a:xfrm>
            <a:off x="4515564" y="6039088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1914"/>
              </a:lnSpc>
              <a:buNone/>
            </a:pPr>
            <a:r>
              <a:rPr lang="en-US" sz="1531" b="1" spc="-4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Личные продажи</a:t>
            </a:r>
            <a:endParaRPr lang="en-US" sz="1531" dirty="0"/>
          </a:p>
        </p:txBody>
      </p:sp>
      <p:sp>
        <p:nvSpPr>
          <p:cNvPr id="21" name="Text 18"/>
          <p:cNvSpPr/>
          <p:nvPr/>
        </p:nvSpPr>
        <p:spPr>
          <a:xfrm>
            <a:off x="3621167" y="6375321"/>
            <a:ext cx="2838569" cy="2238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1960"/>
              </a:lnSpc>
              <a:buNone/>
            </a:pPr>
            <a:r>
              <a:rPr lang="en-US" sz="1225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Кроме того, мы уделяем большое внимание личным продажам и прямому взаимодействию с клиентами. Наши квалифицированные менеджеры по продажам всегда готовы проконсультировать клиентов и помочь им найти оптимальное решение для их бизнеса.</a:t>
            </a:r>
            <a:endParaRPr lang="en-US" sz="1225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647224"/>
            <a:ext cx="762869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Организационная структура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1674852"/>
            <a:ext cx="3370064" cy="5907405"/>
          </a:xfrm>
          <a:prstGeom prst="roundRect">
            <a:avLst>
              <a:gd name="adj" fmla="val 296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67783" y="1904643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Управленческая команда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267783" y="2732246"/>
            <a:ext cx="2910483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 главе нашей компании стоит сильная управленческая команда с многолетним опытом в юриспруденции, бухгалтерии и маркетинге. Они обеспечивают стратегическое руководство и принимают ключевые решения для развития бизнеса.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630228" y="1674852"/>
            <a:ext cx="3370064" cy="5907405"/>
          </a:xfrm>
          <a:prstGeom prst="roundRect">
            <a:avLst>
              <a:gd name="adj" fmla="val 296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860018" y="1904643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Высококвалифицированные специалисты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5860018" y="2732246"/>
            <a:ext cx="2910483" cy="462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 гордимся нашей командой профессионалов, которые являются экспертами в своих областях. Это опытные юристы, бухгалтеры, маркетологи и аналитики, которые работают слаженно, чтобы предоставлять нашим клиентам высококачественные услуги.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1674852"/>
            <a:ext cx="3370064" cy="5907405"/>
          </a:xfrm>
          <a:prstGeom prst="roundRect">
            <a:avLst>
              <a:gd name="adj" fmla="val 296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452253" y="1904643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Корпоративная культура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9452253" y="2732246"/>
            <a:ext cx="2910483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 также уделяем большое внимание корпоративной культуре, поощряя командную работу, инновации и постоянное обучение. Наши сотрудники разделяют общие ценности и стремятся к достижению амбициозных целей компании.</a:t>
            </a:r>
            <a:endParaRPr lang="en-US" sz="1750" dirty="0"/>
          </a:p>
        </p:txBody>
      </p:sp>
      <p:pic>
        <p:nvPicPr>
          <p:cNvPr id="16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2826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Финансовый план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57806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Доходы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147417"/>
            <a:ext cx="3156347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Наш финансовый план предусматривает стабильный рост доходов в течение ближайших трех лет. Это будет достигнуто за счет увеличения числа клиентов, расширения спектра предоставляемых услуг и повышения средней стоимости заказов.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257806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Расходы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3147417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 тщательно контролируем расходы, оптимизируя затраты на персонал, аренду офиса, технологии и другие операционные расходы. Это позволяет нам сохранять высокую рентабельность и направлять больше средств на развитие бизнеса.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257806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Инвестиции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3147417"/>
            <a:ext cx="3156347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Кроме того, мы планируем привлечь дополнительные инвестиции для расширения географии присутствия, внедрения новых технологий и усиления маркетинговых активностей. Это позволит нам ускорить темпы роста и укрепить наши лидирующие позиции на рынке.</a:t>
            </a:r>
            <a:endParaRPr lang="en-US" sz="1750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788075"/>
            <a:ext cx="805517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Конкурентные преимущества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993" y="1926788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2704386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Качество услуг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3184803"/>
            <a:ext cx="2388632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 гордимся высоким качеством наших услуг, которое подтверждается многочисленными положительными отзывами наших клиентов.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881" y="1926788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2704386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Глубокая экспертиза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759881" y="3531989"/>
            <a:ext cx="2388632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Наша команда обладает глубокими знаниями и опытом в сфере юриспруденции, бухгалтерии и маркетинга, что позволяет нам предлагать комплексные решения для бизнеса.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768" y="1926788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2704386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Клиентоориентированность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3531989"/>
            <a:ext cx="2388632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 ставим потребности наших клиентов в приоритет и всегда стремимся предоставлять им индивидуальный подход и высокий уровень сервиса.</a:t>
            </a:r>
            <a:endParaRPr lang="en-US" sz="175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656" y="1926788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2704386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Инновационный подход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203656" y="3531989"/>
            <a:ext cx="2388751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 постоянно совершенствуем наши услуги и внедряем новые технологии, чтобы обеспечивать максимальную эффективность и удобство для наших клиентов.</a:t>
            </a:r>
            <a:endParaRPr lang="en-US" sz="1750" dirty="0"/>
          </a:p>
        </p:txBody>
      </p:sp>
      <p:pic>
        <p:nvPicPr>
          <p:cNvPr id="17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642128" y="976789"/>
            <a:ext cx="4738807" cy="5923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664"/>
              </a:lnSpc>
              <a:buNone/>
            </a:pPr>
            <a:r>
              <a:rPr lang="en-US" sz="3731" b="1" spc="-112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Заключение</a:t>
            </a:r>
            <a:endParaRPr lang="en-US" sz="3731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128" y="1853446"/>
            <a:ext cx="947737" cy="200191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874187" y="2042993"/>
            <a:ext cx="2369344" cy="296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332"/>
              </a:lnSpc>
              <a:buNone/>
            </a:pPr>
            <a:r>
              <a:rPr lang="en-US" sz="1866" b="1" spc="-5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Синергия</a:t>
            </a:r>
            <a:endParaRPr lang="en-US" sz="1866" dirty="0"/>
          </a:p>
        </p:txBody>
      </p:sp>
      <p:sp>
        <p:nvSpPr>
          <p:cNvPr id="8" name="Text 4"/>
          <p:cNvSpPr/>
          <p:nvPr/>
        </p:nvSpPr>
        <p:spPr>
          <a:xfrm>
            <a:off x="5874187" y="2452807"/>
            <a:ext cx="7771686" cy="12130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388"/>
              </a:lnSpc>
              <a:buNone/>
            </a:pPr>
            <a:r>
              <a:rPr lang="en-US" sz="1493" spc="-30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Наша компания готова стать надежным партнером для вашего бизнеса. Мы уверены, что наши комплексные услуги, глубокая экспертиза и клиентоориентированный подход позволят нам достичь синергетического эффекта и обеспечить взаимовыгодное сотрудничество.</a:t>
            </a:r>
            <a:endParaRPr lang="en-US" sz="1493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128" y="3855363"/>
            <a:ext cx="947737" cy="169866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74187" y="4044910"/>
            <a:ext cx="2369344" cy="296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332"/>
              </a:lnSpc>
              <a:buNone/>
            </a:pPr>
            <a:r>
              <a:rPr lang="en-US" sz="1866" b="1" spc="-5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Рост и развитие</a:t>
            </a:r>
            <a:endParaRPr lang="en-US" sz="1866" dirty="0"/>
          </a:p>
        </p:txBody>
      </p:sp>
      <p:sp>
        <p:nvSpPr>
          <p:cNvPr id="11" name="Text 6"/>
          <p:cNvSpPr/>
          <p:nvPr/>
        </p:nvSpPr>
        <p:spPr>
          <a:xfrm>
            <a:off x="5874187" y="4454723"/>
            <a:ext cx="7771686" cy="909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388"/>
              </a:lnSpc>
              <a:buNone/>
            </a:pPr>
            <a:r>
              <a:rPr lang="en-US" sz="1493" spc="-30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 твердо верим, что наше партнерство станет ключом к успеху и позволит вашему бизнесу выйти на новый уровень роста и развития. Мы готовы предложить весь спектр наших услуг и поддержать вас на пути к достижению ваших целей.</a:t>
            </a:r>
            <a:endParaRPr lang="en-US" sz="1493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128" y="5554028"/>
            <a:ext cx="947737" cy="169866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874187" y="5743575"/>
            <a:ext cx="2369344" cy="296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332"/>
              </a:lnSpc>
              <a:buNone/>
            </a:pPr>
            <a:r>
              <a:rPr lang="en-US" sz="1866" b="1" spc="-5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Взаимная выгода</a:t>
            </a:r>
            <a:endParaRPr lang="en-US" sz="1866" dirty="0"/>
          </a:p>
        </p:txBody>
      </p:sp>
      <p:sp>
        <p:nvSpPr>
          <p:cNvPr id="14" name="Text 8"/>
          <p:cNvSpPr/>
          <p:nvPr/>
        </p:nvSpPr>
        <p:spPr>
          <a:xfrm>
            <a:off x="5874187" y="6153388"/>
            <a:ext cx="7771686" cy="909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388"/>
              </a:lnSpc>
              <a:buNone/>
            </a:pPr>
            <a:r>
              <a:rPr lang="en-US" sz="1493" spc="-30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 уверены, что наше сотрудничество принесет взаимную выгоду. Вы получите высококачественные услуги, а мы сможем расширить нашу клиентскую базу и укрепить свои позиции на рынке. Вместе мы сможем достичь больших успехов.</a:t>
            </a:r>
            <a:endParaRPr lang="en-US" sz="1493" dirty="0"/>
          </a:p>
        </p:txBody>
      </p:sp>
      <p:pic>
        <p:nvPicPr>
          <p:cNvPr id="15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2024-04-22T07:09:00Z</dcterms:created>
  <dcterms:modified xsi:type="dcterms:W3CDTF">2024-04-22T07:09:00Z</dcterms:modified>
</cp:coreProperties>
</file>