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64" r:id="rId4"/>
    <p:sldId id="260" r:id="rId5"/>
    <p:sldId id="265" r:id="rId6"/>
    <p:sldId id="268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62" autoAdjust="0"/>
  </p:normalViewPr>
  <p:slideViewPr>
    <p:cSldViewPr snapToGrid="0">
      <p:cViewPr varScale="1">
        <p:scale>
          <a:sx n="66" d="100"/>
          <a:sy n="66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9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9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8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8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0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19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1BEA-D86E-4D61-B91C-74412BAE992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2E55-39D9-42F5-BB2E-A8DA71095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Берик\Работа\АПК\Презентации\ПРогноз по ШПЗ\бекпик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76153" y="139830"/>
            <a:ext cx="6898664" cy="82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Монодистрибьютор</a:t>
            </a:r>
            <a:r>
              <a:rPr lang="ru-RU" sz="25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sz="25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Шымкентского</a:t>
            </a:r>
            <a:r>
              <a:rPr lang="ru-RU" sz="25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 Пивоваренного Завода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096000" y="5879398"/>
            <a:ext cx="5634407" cy="821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Шатманов</a:t>
            </a:r>
            <a:r>
              <a:rPr lang="ru-RU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Берик</a:t>
            </a:r>
            <a:r>
              <a:rPr lang="ru-RU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Жомартович</a:t>
            </a:r>
            <a:r>
              <a:rPr lang="ru-RU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, </a:t>
            </a:r>
            <a:r>
              <a:rPr 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MBA</a:t>
            </a:r>
            <a:endParaRPr lang="ru-RU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r"/>
            <a:r>
              <a:rPr lang="ru-RU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Алматы 2021</a:t>
            </a:r>
          </a:p>
        </p:txBody>
      </p:sp>
      <p:pic>
        <p:nvPicPr>
          <p:cNvPr id="6" name="Рисунок 5" descr="C:\Users\Sales\Desktop\ыфф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58" y="2055304"/>
            <a:ext cx="4729054" cy="289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19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728006-EDB4-4BD0-B230-59694D39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77855" y="361837"/>
            <a:ext cx="5698522" cy="613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altLang="ru-RU" sz="2500" i="1" dirty="0">
                <a:solidFill>
                  <a:schemeClr val="bg1"/>
                </a:solidFill>
              </a:rPr>
              <a:t>Алатауский район – 74 точки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500" i="1" dirty="0" err="1">
                <a:solidFill>
                  <a:schemeClr val="bg1"/>
                </a:solidFill>
              </a:rPr>
              <a:t>Ауезовский</a:t>
            </a:r>
            <a:r>
              <a:rPr lang="ru-RU" altLang="ru-RU" sz="2500" i="1" dirty="0">
                <a:solidFill>
                  <a:schemeClr val="bg1"/>
                </a:solidFill>
              </a:rPr>
              <a:t> район – 54 точек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500" i="1" dirty="0">
                <a:solidFill>
                  <a:schemeClr val="bg1"/>
                </a:solidFill>
              </a:rPr>
              <a:t>Бостандыкский район – 49 точка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500" i="1" dirty="0" err="1">
                <a:solidFill>
                  <a:schemeClr val="bg1"/>
                </a:solidFill>
              </a:rPr>
              <a:t>Жетысуйский</a:t>
            </a:r>
            <a:r>
              <a:rPr lang="ru-RU" altLang="ru-RU" sz="2500" i="1" dirty="0">
                <a:solidFill>
                  <a:schemeClr val="bg1"/>
                </a:solidFill>
              </a:rPr>
              <a:t> район – 50 точек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500" i="1" dirty="0">
                <a:solidFill>
                  <a:schemeClr val="bg1"/>
                </a:solidFill>
              </a:rPr>
              <a:t>Медеуский район – 45 точек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500" i="1" dirty="0">
                <a:solidFill>
                  <a:schemeClr val="bg1"/>
                </a:solidFill>
              </a:rPr>
              <a:t>Турксибский район – 67 точек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altLang="ru-RU" sz="2500" i="1" dirty="0">
                <a:solidFill>
                  <a:schemeClr val="bg1"/>
                </a:solidFill>
              </a:rPr>
              <a:t>Область – 23 точек</a:t>
            </a:r>
          </a:p>
          <a:p>
            <a:pPr marL="514350" indent="-514350">
              <a:buFont typeface="+mj-lt"/>
              <a:buAutoNum type="arabicPeriod"/>
            </a:pPr>
            <a:endParaRPr lang="ru-RU" altLang="ru-RU" sz="2500" i="1" dirty="0">
              <a:solidFill>
                <a:schemeClr val="bg1"/>
              </a:solidFill>
            </a:endParaRPr>
          </a:p>
          <a:p>
            <a:r>
              <a:rPr lang="ru-RU" altLang="ru-RU" sz="2500" i="1" dirty="0">
                <a:solidFill>
                  <a:schemeClr val="bg1"/>
                </a:solidFill>
              </a:rPr>
              <a:t>Итого 362 точек</a:t>
            </a:r>
            <a:endParaRPr lang="fr-FR" altLang="ru-RU" sz="2500" i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C:\Users\Sales\Desktop\ыфф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70" y="5449864"/>
            <a:ext cx="2145130" cy="140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76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Берик\Работа\АПК\Презентации\ПРогноз по ШПЗ\130139244-mug-glass-dark-color-beer-foam-on-a-brown-background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621"/>
            <a:ext cx="12191999" cy="688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09330" y="106398"/>
            <a:ext cx="737333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n w="0"/>
                <a:solidFill>
                  <a:schemeClr val="bg1"/>
                </a:solidFill>
                <a:latin typeface="+mn-lt"/>
              </a:rPr>
              <a:t>20</a:t>
            </a:r>
            <a:r>
              <a:rPr lang="kk-KZ" sz="3500" b="1" dirty="0">
                <a:ln w="0"/>
                <a:solidFill>
                  <a:schemeClr val="bg1"/>
                </a:solidFill>
                <a:latin typeface="+mn-lt"/>
              </a:rPr>
              <a:t>20</a:t>
            </a:r>
            <a:r>
              <a:rPr lang="en-US" sz="3500" b="1" dirty="0">
                <a:ln w="0"/>
                <a:solidFill>
                  <a:schemeClr val="bg1"/>
                </a:solidFill>
                <a:latin typeface="+mn-lt"/>
              </a:rPr>
              <a:t> </a:t>
            </a:r>
            <a:r>
              <a:rPr lang="kk-KZ" sz="3500" b="1" dirty="0">
                <a:ln w="0"/>
                <a:solidFill>
                  <a:schemeClr val="bg1"/>
                </a:solidFill>
                <a:latin typeface="+mn-lt"/>
              </a:rPr>
              <a:t>ГОД</a:t>
            </a:r>
            <a:endParaRPr lang="en-US" sz="3500" b="1" dirty="0">
              <a:ln w="0"/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545" y="5329451"/>
            <a:ext cx="2292824" cy="1528549"/>
          </a:xfrm>
          <a:prstGeom prst="rect">
            <a:avLst/>
          </a:prstGeom>
        </p:spPr>
      </p:pic>
      <p:pic>
        <p:nvPicPr>
          <p:cNvPr id="6" name="Рисунок 5" descr="C:\Users\Sales\Desktop\ыффы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70" y="5389657"/>
            <a:ext cx="2145130" cy="140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8239771-39A6-434B-9E7B-B3771003C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896978"/>
              </p:ext>
            </p:extLst>
          </p:nvPr>
        </p:nvGraphicFramePr>
        <p:xfrm>
          <a:off x="283026" y="1828524"/>
          <a:ext cx="11625946" cy="190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7184">
                  <a:extLst>
                    <a:ext uri="{9D8B030D-6E8A-4147-A177-3AD203B41FA5}">
                      <a16:colId xmlns:a16="http://schemas.microsoft.com/office/drawing/2014/main" val="1725159692"/>
                    </a:ext>
                  </a:extLst>
                </a:gridCol>
                <a:gridCol w="911525">
                  <a:extLst>
                    <a:ext uri="{9D8B030D-6E8A-4147-A177-3AD203B41FA5}">
                      <a16:colId xmlns:a16="http://schemas.microsoft.com/office/drawing/2014/main" val="3244747278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3316903981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1055427723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668901860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298277906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197192166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45628194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792915364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3712021132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2823398965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1335104727"/>
                    </a:ext>
                  </a:extLst>
                </a:gridCol>
                <a:gridCol w="831567">
                  <a:extLst>
                    <a:ext uri="{9D8B030D-6E8A-4147-A177-3AD203B41FA5}">
                      <a16:colId xmlns:a16="http://schemas.microsoft.com/office/drawing/2014/main" val="3399325596"/>
                    </a:ext>
                  </a:extLst>
                </a:gridCol>
              </a:tblGrid>
              <a:tr h="47701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янв.20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фев.20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мар.20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апр.20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май.20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июн.20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июл.20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авг.20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сен.20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окт.20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ноя.20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дек.20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86088"/>
                  </a:ext>
                </a:extLst>
              </a:tr>
              <a:tr h="477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продажи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14 421 700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19 651 600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23 158 650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19 454 650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25 094 440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40 871 070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39 597 210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43 530 920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26 596 012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18 638 010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17 892 250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21 036 280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025023"/>
                  </a:ext>
                </a:extLst>
              </a:tr>
              <a:tr h="477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количество литров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65 650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73 900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86 400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66 930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89 890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140 390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136 440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154 560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108 989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72 560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61 570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72 450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034265"/>
                  </a:ext>
                </a:extLst>
              </a:tr>
              <a:tr h="477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количество </a:t>
                      </a:r>
                      <a:r>
                        <a:rPr lang="ru-RU" sz="1400" u="none" strike="noStrike" dirty="0" err="1">
                          <a:effectLst/>
                        </a:rPr>
                        <a:t>кег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1 313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1 478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1 728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1 339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1 798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2 808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2 729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3 091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2 180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1 451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1 231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1 449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66851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704FA07-196F-4B79-886A-0DF2E8998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72205"/>
              </p:ext>
            </p:extLst>
          </p:nvPr>
        </p:nvGraphicFramePr>
        <p:xfrm>
          <a:off x="3743732" y="4066423"/>
          <a:ext cx="3889829" cy="166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9376">
                  <a:extLst>
                    <a:ext uri="{9D8B030D-6E8A-4147-A177-3AD203B41FA5}">
                      <a16:colId xmlns:a16="http://schemas.microsoft.com/office/drawing/2014/main" val="3469344590"/>
                    </a:ext>
                  </a:extLst>
                </a:gridCol>
                <a:gridCol w="1430453">
                  <a:extLst>
                    <a:ext uri="{9D8B030D-6E8A-4147-A177-3AD203B41FA5}">
                      <a16:colId xmlns:a16="http://schemas.microsoft.com/office/drawing/2014/main" val="3123913374"/>
                    </a:ext>
                  </a:extLst>
                </a:gridCol>
              </a:tblGrid>
              <a:tr h="34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513496"/>
                  </a:ext>
                </a:extLst>
              </a:tr>
              <a:tr h="62557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продажи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309 942 792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5244448"/>
                  </a:ext>
                </a:extLst>
              </a:tr>
              <a:tr h="34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количество литров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>
                          <a:effectLst/>
                        </a:rPr>
                        <a:t>1 129 729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9471062"/>
                  </a:ext>
                </a:extLst>
              </a:tr>
              <a:tr h="34562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количество </a:t>
                      </a:r>
                      <a:r>
                        <a:rPr lang="ru-RU" sz="2000" b="1" u="none" strike="noStrike" dirty="0" err="1">
                          <a:effectLst/>
                        </a:rPr>
                        <a:t>кег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22 595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539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49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Берик\Работа\АПК\Презентации\ПРогноз по ШПЗ\1626744323_32-kartinkin-com-p-razlivnoe-pivo-fon-krasivo-35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09330" y="106398"/>
            <a:ext cx="737333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n w="0"/>
                <a:solidFill>
                  <a:schemeClr val="bg1"/>
                </a:solidFill>
                <a:latin typeface="+mn-lt"/>
              </a:rPr>
              <a:t>20</a:t>
            </a:r>
            <a:r>
              <a:rPr lang="ru-RU" sz="3500" b="1" dirty="0">
                <a:ln w="0"/>
                <a:solidFill>
                  <a:schemeClr val="bg1"/>
                </a:solidFill>
                <a:latin typeface="+mn-lt"/>
              </a:rPr>
              <a:t>21</a:t>
            </a:r>
            <a:r>
              <a:rPr lang="en-US" sz="3500" b="1" dirty="0">
                <a:ln w="0"/>
                <a:solidFill>
                  <a:schemeClr val="bg1"/>
                </a:solidFill>
                <a:latin typeface="+mn-lt"/>
              </a:rPr>
              <a:t> </a:t>
            </a:r>
            <a:r>
              <a:rPr lang="kk-KZ" sz="3500" b="1" dirty="0">
                <a:ln w="0"/>
                <a:solidFill>
                  <a:schemeClr val="bg1"/>
                </a:solidFill>
                <a:latin typeface="+mn-lt"/>
              </a:rPr>
              <a:t>ГОД</a:t>
            </a:r>
            <a:endParaRPr lang="en-US" sz="3500" b="1" dirty="0">
              <a:ln w="0"/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2824" cy="15285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9975" y="1882880"/>
            <a:ext cx="11167918" cy="4517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500" b="1" dirty="0">
              <a:ln w="0"/>
              <a:solidFill>
                <a:schemeClr val="bg1"/>
              </a:solidFill>
              <a:latin typeface="+mn-lt"/>
            </a:endParaRPr>
          </a:p>
          <a:p>
            <a:pPr algn="l"/>
            <a:endParaRPr lang="en-US" sz="2500" b="1" dirty="0">
              <a:ln w="0"/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C:\Users\Sales\Desktop\ыффы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70" y="5449864"/>
            <a:ext cx="2145130" cy="140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97287"/>
              </p:ext>
            </p:extLst>
          </p:nvPr>
        </p:nvGraphicFramePr>
        <p:xfrm>
          <a:off x="442860" y="1681083"/>
          <a:ext cx="11185031" cy="302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6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24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янв.21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февр.21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март.21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апр.21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май.21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июнь.21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июль.21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авг.21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52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>
                          <a:effectLst/>
                        </a:rPr>
                        <a:t>продажи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13 955 300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19 469 450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16 691 750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6 520 900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22 469 170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31 679 150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34 853 200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27 016 800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>
                          <a:effectLst/>
                        </a:rPr>
                        <a:t>количество литров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48 500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68 050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67 500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31 650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74 200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104 200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114 650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89 050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4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u="none" strike="noStrike">
                          <a:effectLst/>
                        </a:rPr>
                        <a:t>количество кег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970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1 361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1 350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633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1 484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2 084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>
                          <a:effectLst/>
                        </a:rPr>
                        <a:t>2 293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>
                          <a:effectLst/>
                        </a:rPr>
                        <a:t>1 781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Берик\Работа\АПК\Презентации\ПРогноз по ШПЗ\nBkSUhL2hFUjnc20JL6BvMKnxdDs95C-miTNnuWR9mOBdDebBizCnTY8qdJf6ReJ58vU9meMMok3Ee2nhSR6ISeO9G1N_wjJ=HHujY3Sii0xWRosVlfanwQ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843535" y="200981"/>
            <a:ext cx="737333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ln w="0"/>
                <a:solidFill>
                  <a:schemeClr val="bg1"/>
                </a:solidFill>
                <a:latin typeface="+mn-lt"/>
              </a:rPr>
              <a:t>ТОО «АПК»</a:t>
            </a:r>
            <a:endParaRPr lang="en-US" sz="3500" b="1" dirty="0">
              <a:ln w="0"/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C:\Users\Sales\Desktop\ыфф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870" y="5389657"/>
            <a:ext cx="2145130" cy="140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DBEFAFB-5DA2-4D1A-A613-E85A45623F79}"/>
              </a:ext>
            </a:extLst>
          </p:cNvPr>
          <p:cNvSpPr txBox="1">
            <a:spLocks/>
          </p:cNvSpPr>
          <p:nvPr/>
        </p:nvSpPr>
        <p:spPr>
          <a:xfrm>
            <a:off x="616773" y="1290583"/>
            <a:ext cx="7118152" cy="5220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Общая рабочая база: 362 точки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Инвестиции в развитие компании:</a:t>
            </a:r>
          </a:p>
          <a:p>
            <a:pPr algn="l"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более 80 000 000 тенге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Развитая логистическая сеть </a:t>
            </a:r>
          </a:p>
          <a:p>
            <a:pPr algn="l"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(свой автопарк)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Оптимизированная маршрутизация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Активное подключение Бань и Саун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Увеличение бонусной части торговых агентов в 3 раза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Официальное трудоустройство и соц. пакет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Отапливаемый склад 1000 </a:t>
            </a:r>
            <a:r>
              <a:rPr lang="ru-RU" sz="2200" b="1" dirty="0" err="1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кв.м</a:t>
            </a: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Парк баллонов СО2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u-RU" sz="2200" b="1" dirty="0">
                <a:ln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Программа обучения 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307071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Hp\Desktop\Берик\Работа\АПК\Презентации\ПРогноз по ШПЗ\00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5284" y="-109044"/>
            <a:ext cx="7373339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ln w="0"/>
                <a:solidFill>
                  <a:schemeClr val="bg1"/>
                </a:solidFill>
                <a:latin typeface="+mn-lt"/>
              </a:rPr>
              <a:t>Инвестиции ТОО «АПК»</a:t>
            </a:r>
            <a:endParaRPr lang="en-US" sz="3500" b="1" dirty="0">
              <a:ln w="0"/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AutoShape 2" descr="https://www.desktopbackground.org/p/2010/05/07/13751_top-craft-beer-wallpaper-images-for-pinterest_1600x1200_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3479"/>
              </p:ext>
            </p:extLst>
          </p:nvPr>
        </p:nvGraphicFramePr>
        <p:xfrm>
          <a:off x="460375" y="959377"/>
          <a:ext cx="11276922" cy="5621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29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кол-во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стоимость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ГАЗель-33025-750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7 480 000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29 920 000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Пищевая трубка 7*12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9 200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2 300 000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Головка заборная тип А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12 500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448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5 600 000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Хомут одноразовый 13,3 мм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25 000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1 000 000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Аппарат для охлаждения напитков 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250 000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17 500 000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Пивной </a:t>
                      </a:r>
                      <a:r>
                        <a:rPr lang="ru-RU" sz="15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пеногаситель</a:t>
                      </a:r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22 000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9 240 000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кран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8 500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3 910 000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Штуцер прямой d7mm, уплотнение гайка 5/8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450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38 250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Концентрат непенного сильнощелочного средства "Алкалайн 30-0" 25 кг.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10 500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1 260 000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Холодильный шкаф Effes под бардак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1 250 000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Барные стойки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Аренда складского помещения для холодильного оборудования в месяц с мая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250 000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7 000 000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Организация рабочего места "золотая лагуна"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501 000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501 000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Организация рабочего места "РАКСА"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461 000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461 000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Покупка Рохли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500 000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Промывочные бочки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150 000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900 000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2295"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81 780 250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84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 descr="C:\Users\Sales\Desktop\ыфф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82" y="365125"/>
            <a:ext cx="2330547" cy="163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323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532</Words>
  <Application>Microsoft Office PowerPoint</Application>
  <PresentationFormat>Широкоэкранный</PresentationFormat>
  <Paragraphs>216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44</cp:revision>
  <dcterms:created xsi:type="dcterms:W3CDTF">2020-11-24T13:49:06Z</dcterms:created>
  <dcterms:modified xsi:type="dcterms:W3CDTF">2022-10-31T13:23:23Z</dcterms:modified>
</cp:coreProperties>
</file>