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69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D5DEE-4BC3-46CD-A68B-0E122B2B4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err="1"/>
              <a:t>Глэмпинг</a:t>
            </a:r>
            <a:r>
              <a:rPr lang="ru-RU" sz="4800" dirty="0"/>
              <a:t> «Эко </a:t>
            </a:r>
            <a:r>
              <a:rPr lang="ru-RU" sz="4800" dirty="0" err="1"/>
              <a:t>Саумал</a:t>
            </a:r>
            <a:r>
              <a:rPr lang="ru-RU" sz="4800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C91A50-1935-4996-A204-E60781E40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Презентация Бизнес проекта</a:t>
            </a:r>
          </a:p>
          <a:p>
            <a:endParaRPr lang="ru-RU" dirty="0"/>
          </a:p>
          <a:p>
            <a:r>
              <a:rPr lang="ru-RU" dirty="0"/>
              <a:t>Досумбеков 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5C2B2-8AB9-43BC-AC2B-3A3263308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6" y="4018443"/>
            <a:ext cx="3851829" cy="2567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BB0E73-0101-4E1F-831B-B97BCB46E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531" y="144936"/>
            <a:ext cx="2678135" cy="29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F511C-344C-498E-B294-D427B4B8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2852"/>
            <a:ext cx="9601196" cy="834887"/>
          </a:xfrm>
        </p:spPr>
        <p:txBody>
          <a:bodyPr/>
          <a:lstStyle/>
          <a:p>
            <a:r>
              <a:rPr lang="ru-RU" dirty="0"/>
              <a:t>Наши преимущества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01976-0D5A-423E-A14B-9D93AD51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77009"/>
            <a:ext cx="9601196" cy="429885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Уникальное расположение в экологическом плодовом саду где растут вишни, сливы, алыча, черешня, яблони, груши, боярышник, малина, лечебные травы. Обширная территория (12 га)</a:t>
            </a:r>
          </a:p>
          <a:p>
            <a:r>
              <a:rPr lang="ru-RU" dirty="0"/>
              <a:t>Экологически чистые продукты и </a:t>
            </a:r>
            <a:r>
              <a:rPr lang="ru-RU" dirty="0" err="1"/>
              <a:t>саумал</a:t>
            </a:r>
            <a:r>
              <a:rPr lang="ru-RU" dirty="0"/>
              <a:t>.</a:t>
            </a:r>
          </a:p>
          <a:p>
            <a:r>
              <a:rPr lang="ru-RU" dirty="0"/>
              <a:t>Комфортный климат, отсутствие комаров, нет изнуряющего летнего зноя, чистый воздух, уединенность.</a:t>
            </a:r>
          </a:p>
          <a:p>
            <a:r>
              <a:rPr lang="ru-RU" dirty="0"/>
              <a:t>Бюджетные цены на проживание, условия все включено. Бесплатный трансфер с аэропорта Тараз (45 мин. Пути) Шымкент (1 час пути) ж/д вокзалов Тараза, Бурное (15 минут), Шымкент.</a:t>
            </a:r>
          </a:p>
          <a:p>
            <a:r>
              <a:rPr lang="ru-RU" dirty="0"/>
              <a:t>Дойка кобылиц на глазах у гостей, что обеспечивает прием самого свежего </a:t>
            </a:r>
            <a:r>
              <a:rPr lang="ru-RU" dirty="0" err="1"/>
              <a:t>саумала</a:t>
            </a:r>
            <a:r>
              <a:rPr lang="ru-RU" dirty="0"/>
              <a:t>, кобылы гуляют по саду и нет запахов навоза.</a:t>
            </a:r>
          </a:p>
          <a:p>
            <a:r>
              <a:rPr lang="ru-RU" dirty="0"/>
              <a:t>Возможность быстрого масштабирования за счет расширения номерного фонда</a:t>
            </a:r>
          </a:p>
          <a:p>
            <a:r>
              <a:rPr lang="ru-RU" dirty="0"/>
              <a:t>На территории имеется скважина питьевой воды, бассейн,  электричество - планируется установка солнечных панелей.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73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9CD5C-481F-4009-A583-424A8DBF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1"/>
            <a:ext cx="9601196" cy="927652"/>
          </a:xfrm>
        </p:spPr>
        <p:txBody>
          <a:bodyPr>
            <a:normAutofit/>
          </a:bodyPr>
          <a:lstStyle/>
          <a:p>
            <a:r>
              <a:rPr lang="ru-RU" dirty="0"/>
              <a:t>Фото с локации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BFD765-BAA4-4691-9FE5-C6DF77C45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667568"/>
            <a:ext cx="3197085" cy="426278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8385C2-4459-42CF-9819-2E4D34B0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230" y="1667568"/>
            <a:ext cx="5666035" cy="42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0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97360-FA93-46EE-90AE-DA97FA2B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5862"/>
            <a:ext cx="9601196" cy="1020416"/>
          </a:xfrm>
        </p:spPr>
        <p:txBody>
          <a:bodyPr/>
          <a:lstStyle/>
          <a:p>
            <a:r>
              <a:rPr lang="ru-RU" dirty="0"/>
              <a:t>Еще фото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A24297-8CDF-426B-8C5C-4CB8C29DE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855" y="1696279"/>
            <a:ext cx="6548721" cy="43268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3AC27-2D2A-450D-ACAA-CFB7185AF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671" y="1696278"/>
            <a:ext cx="3193473" cy="43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7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19BFF-86DC-4B82-871A-659901A6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6104"/>
            <a:ext cx="9601196" cy="795131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B101A-A462-4BE2-AA86-898C53AE7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77009"/>
            <a:ext cx="9601196" cy="424069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Управляющий – Досумбеков Альтаир</a:t>
            </a:r>
          </a:p>
          <a:p>
            <a:r>
              <a:rPr lang="ru-RU" dirty="0"/>
              <a:t>Администратор – </a:t>
            </a:r>
            <a:r>
              <a:rPr lang="ru-RU" dirty="0" err="1"/>
              <a:t>Досумбекова</a:t>
            </a:r>
            <a:r>
              <a:rPr lang="ru-RU" dirty="0"/>
              <a:t> </a:t>
            </a:r>
            <a:r>
              <a:rPr lang="ru-RU" dirty="0" err="1"/>
              <a:t>Балжан</a:t>
            </a:r>
            <a:endParaRPr lang="ru-RU" dirty="0"/>
          </a:p>
          <a:p>
            <a:r>
              <a:rPr lang="ru-RU" dirty="0"/>
              <a:t>Повара – </a:t>
            </a:r>
            <a:r>
              <a:rPr lang="ru-RU" dirty="0" err="1"/>
              <a:t>Коралбаева</a:t>
            </a:r>
            <a:r>
              <a:rPr lang="ru-RU" dirty="0"/>
              <a:t> </a:t>
            </a:r>
            <a:r>
              <a:rPr lang="ru-RU" dirty="0" err="1"/>
              <a:t>Камшат</a:t>
            </a:r>
            <a:r>
              <a:rPr lang="ru-RU" dirty="0"/>
              <a:t>, </a:t>
            </a:r>
            <a:r>
              <a:rPr lang="ru-RU" dirty="0" err="1"/>
              <a:t>Саттарова</a:t>
            </a:r>
            <a:r>
              <a:rPr lang="ru-RU" dirty="0"/>
              <a:t> Гульназ</a:t>
            </a:r>
          </a:p>
          <a:p>
            <a:r>
              <a:rPr lang="ru-RU" dirty="0"/>
              <a:t>Горничная – </a:t>
            </a:r>
            <a:r>
              <a:rPr lang="ru-RU" dirty="0" err="1"/>
              <a:t>Ещанова</a:t>
            </a:r>
            <a:r>
              <a:rPr lang="ru-RU" dirty="0"/>
              <a:t> Фируза</a:t>
            </a:r>
          </a:p>
          <a:p>
            <a:r>
              <a:rPr lang="ru-RU" dirty="0"/>
              <a:t>Технический работник – </a:t>
            </a:r>
            <a:r>
              <a:rPr lang="ru-RU" dirty="0" err="1"/>
              <a:t>Рахимбердиев</a:t>
            </a:r>
            <a:r>
              <a:rPr lang="ru-RU" dirty="0"/>
              <a:t> </a:t>
            </a:r>
            <a:r>
              <a:rPr lang="ru-RU" dirty="0" err="1"/>
              <a:t>Мадибек</a:t>
            </a:r>
            <a:endParaRPr lang="ru-RU" dirty="0"/>
          </a:p>
          <a:p>
            <a:r>
              <a:rPr lang="ru-RU" dirty="0" err="1"/>
              <a:t>Аутсортсеры</a:t>
            </a:r>
            <a:r>
              <a:rPr lang="ru-RU" dirty="0"/>
              <a:t> :</a:t>
            </a:r>
          </a:p>
          <a:p>
            <a:r>
              <a:rPr lang="ru-RU" dirty="0"/>
              <a:t>Конюхи – </a:t>
            </a:r>
            <a:r>
              <a:rPr lang="ru-RU" dirty="0" err="1"/>
              <a:t>Айып</a:t>
            </a:r>
            <a:r>
              <a:rPr lang="ru-RU" dirty="0"/>
              <a:t>, Аман, Мурат</a:t>
            </a:r>
          </a:p>
          <a:p>
            <a:r>
              <a:rPr lang="en-US" dirty="0"/>
              <a:t>PR – </a:t>
            </a:r>
            <a:r>
              <a:rPr lang="ru-RU" dirty="0"/>
              <a:t>менеджер</a:t>
            </a:r>
          </a:p>
          <a:p>
            <a:r>
              <a:rPr lang="ru-RU" dirty="0"/>
              <a:t>Бухгалтер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3FA2B-E203-462A-AD13-4ED5BC20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78" y="3429000"/>
            <a:ext cx="3929712" cy="27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17819-CBAE-4387-BCAF-D366A692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2852"/>
            <a:ext cx="9601196" cy="834887"/>
          </a:xfrm>
        </p:spPr>
        <p:txBody>
          <a:bodyPr/>
          <a:lstStyle/>
          <a:p>
            <a:r>
              <a:rPr lang="ru-RU" dirty="0"/>
              <a:t>Бизнес 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4F75A-2576-46F3-A37A-40B0245A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15547"/>
            <a:ext cx="9601196" cy="422744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расчетах бизнес модели мы взяли среднюю загрузку номерного фонда – 70% . Сезон работы </a:t>
            </a:r>
            <a:r>
              <a:rPr lang="ru-RU" dirty="0" err="1"/>
              <a:t>глэмпинга</a:t>
            </a:r>
            <a:r>
              <a:rPr lang="ru-RU" dirty="0"/>
              <a:t> 6 месяцев.</a:t>
            </a:r>
          </a:p>
          <a:p>
            <a:r>
              <a:rPr lang="ru-RU" dirty="0"/>
              <a:t>Предполагается продажа путевок на 7, 10, 14 дней. Стоимость одного дня проживания 2-х местная юрта 15 000 с чел. 4-х местная юрта 12 000 с чел.</a:t>
            </a:r>
          </a:p>
          <a:p>
            <a:r>
              <a:rPr lang="ru-RU" dirty="0"/>
              <a:t>В итого 10 – </a:t>
            </a:r>
            <a:r>
              <a:rPr lang="ru-RU" dirty="0" err="1"/>
              <a:t>ти</a:t>
            </a:r>
            <a:r>
              <a:rPr lang="ru-RU" dirty="0"/>
              <a:t> дневная путевка жителю Атырау с размещением 2-х местной юрте, с перелетом Атырау –Тараз- Атырау (50 000тнг.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Scat</a:t>
            </a:r>
            <a:r>
              <a:rPr lang="ru-RU" dirty="0"/>
              <a:t> ) обойдется 200 000 </a:t>
            </a:r>
            <a:r>
              <a:rPr lang="ru-RU" dirty="0" err="1"/>
              <a:t>тнг</a:t>
            </a:r>
            <a:r>
              <a:rPr lang="ru-RU" dirty="0"/>
              <a:t>. </a:t>
            </a:r>
          </a:p>
          <a:p>
            <a:r>
              <a:rPr lang="ru-RU" dirty="0"/>
              <a:t>Средний чек с учетом дополнительных услуг составляет 14000 в день. (14 000*24чел = 336 000 </a:t>
            </a:r>
            <a:r>
              <a:rPr lang="ru-RU" dirty="0" err="1"/>
              <a:t>тг</a:t>
            </a:r>
            <a:r>
              <a:rPr lang="ru-RU" dirty="0"/>
              <a:t>)</a:t>
            </a:r>
          </a:p>
          <a:p>
            <a:r>
              <a:rPr lang="ru-RU" dirty="0"/>
              <a:t>Всего расходы на пребывания 1 человека в день составляют 7 850 в день. Прибыль 6150 * 24=147 600тнг. В день</a:t>
            </a:r>
          </a:p>
          <a:p>
            <a:r>
              <a:rPr lang="ru-RU" dirty="0"/>
              <a:t>Производство </a:t>
            </a:r>
            <a:r>
              <a:rPr lang="ru-RU" dirty="0" err="1"/>
              <a:t>саумала</a:t>
            </a:r>
            <a:r>
              <a:rPr lang="ru-RU" dirty="0"/>
              <a:t> и кумыса на аутсорсинге позволяет существенно сократить первоначальные инвестиции, минимизировать штат сотрудников, избежать рисков связанных с владением кобыльем стадом.</a:t>
            </a:r>
          </a:p>
          <a:p>
            <a:r>
              <a:rPr lang="ru-RU" dirty="0"/>
              <a:t>Продажа путевок через собственный сайт, социальные сети, размещение на туристических платформах, в сотрудничестве с туристическими агентствами. В сотрудничестве с профсоюзными организациями промышленных предприятий.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9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CDC53-FE95-457E-90C7-A3EA6B4D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9358"/>
            <a:ext cx="9601196" cy="795129"/>
          </a:xfrm>
        </p:spPr>
        <p:txBody>
          <a:bodyPr/>
          <a:lstStyle/>
          <a:p>
            <a:r>
              <a:rPr lang="ru-RU" dirty="0"/>
              <a:t>Финансы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93246E-AA6C-4613-9CD5-E0CECFAA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03513"/>
            <a:ext cx="9601196" cy="4272355"/>
          </a:xfrm>
        </p:spPr>
        <p:txBody>
          <a:bodyPr/>
          <a:lstStyle/>
          <a:p>
            <a:r>
              <a:rPr lang="ru-RU" dirty="0"/>
              <a:t>Инвестиции – 20 млн. тенге . Из них 18 660 000 в активы (юрты, баня столовая, мебель, оборудование) 1 340 000 ( создание сайта, реклама, благоустройство территории)</a:t>
            </a:r>
          </a:p>
          <a:p>
            <a:r>
              <a:rPr lang="ru-RU" dirty="0"/>
              <a:t>Окупаемость инвестиций 7 месяцев работы (т.к. сезон работы 6 мес. То окупаемость переходит на следующий год)</a:t>
            </a:r>
          </a:p>
          <a:p>
            <a:r>
              <a:rPr lang="ru-RU" dirty="0"/>
              <a:t>В приведенной ниже таблице расчет финансовых потоков с учетом инвестиций в 2024г.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2E442D-A973-4AFA-B12E-27E15D3D0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3122"/>
              </p:ext>
            </p:extLst>
          </p:nvPr>
        </p:nvGraphicFramePr>
        <p:xfrm>
          <a:off x="1775791" y="4505571"/>
          <a:ext cx="8772938" cy="1721622"/>
        </p:xfrm>
        <a:graphic>
          <a:graphicData uri="http://schemas.openxmlformats.org/drawingml/2006/table">
            <a:tbl>
              <a:tblPr/>
              <a:tblGrid>
                <a:gridCol w="2275575">
                  <a:extLst>
                    <a:ext uri="{9D8B030D-6E8A-4147-A177-3AD203B41FA5}">
                      <a16:colId xmlns:a16="http://schemas.microsoft.com/office/drawing/2014/main" val="79822839"/>
                    </a:ext>
                  </a:extLst>
                </a:gridCol>
                <a:gridCol w="1377321">
                  <a:extLst>
                    <a:ext uri="{9D8B030D-6E8A-4147-A177-3AD203B41FA5}">
                      <a16:colId xmlns:a16="http://schemas.microsoft.com/office/drawing/2014/main" val="3133870976"/>
                    </a:ext>
                  </a:extLst>
                </a:gridCol>
                <a:gridCol w="1317438">
                  <a:extLst>
                    <a:ext uri="{9D8B030D-6E8A-4147-A177-3AD203B41FA5}">
                      <a16:colId xmlns:a16="http://schemas.microsoft.com/office/drawing/2014/main" val="24980396"/>
                    </a:ext>
                  </a:extLst>
                </a:gridCol>
                <a:gridCol w="1317438">
                  <a:extLst>
                    <a:ext uri="{9D8B030D-6E8A-4147-A177-3AD203B41FA5}">
                      <a16:colId xmlns:a16="http://schemas.microsoft.com/office/drawing/2014/main" val="4038351061"/>
                    </a:ext>
                  </a:extLst>
                </a:gridCol>
                <a:gridCol w="1287495">
                  <a:extLst>
                    <a:ext uri="{9D8B030D-6E8A-4147-A177-3AD203B41FA5}">
                      <a16:colId xmlns:a16="http://schemas.microsoft.com/office/drawing/2014/main" val="441035911"/>
                    </a:ext>
                  </a:extLst>
                </a:gridCol>
                <a:gridCol w="1197671">
                  <a:extLst>
                    <a:ext uri="{9D8B030D-6E8A-4147-A177-3AD203B41FA5}">
                      <a16:colId xmlns:a16="http://schemas.microsoft.com/office/drawing/2014/main" val="723861692"/>
                    </a:ext>
                  </a:extLst>
                </a:gridCol>
              </a:tblGrid>
              <a:tr h="293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Расчет финансовых потоков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5209"/>
                  </a:ext>
                </a:extLst>
              </a:tr>
              <a:tr h="279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92590"/>
                  </a:ext>
                </a:extLst>
              </a:tr>
              <a:tr h="279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Приход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42 336 000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45 838 000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09148"/>
                  </a:ext>
                </a:extLst>
              </a:tr>
              <a:tr h="279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45725480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27869270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27869270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27869270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27869270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125131"/>
                  </a:ext>
                </a:extLst>
              </a:tr>
              <a:tr h="279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Баланс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-3 389 480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17 968 730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17 968 730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17 968 730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17 968 730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874800"/>
                  </a:ext>
                </a:extLst>
              </a:tr>
              <a:tr h="293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Накопленный баланс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-3 389 480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14 579 250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32 547 980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50 516 710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68 485 440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3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57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AB0E7-52F5-4786-88EA-E4E23BC5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6105"/>
            <a:ext cx="9601196" cy="755374"/>
          </a:xfrm>
        </p:spPr>
        <p:txBody>
          <a:bodyPr>
            <a:normAutofit fontScale="90000"/>
          </a:bodyPr>
          <a:lstStyle/>
          <a:p>
            <a:r>
              <a:rPr lang="ru-RU" dirty="0"/>
              <a:t>Финансы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85E65-BCCC-4673-8E80-7CB038B5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69774"/>
            <a:ext cx="9601196" cy="4206094"/>
          </a:xfrm>
        </p:spPr>
        <p:txBody>
          <a:bodyPr/>
          <a:lstStyle/>
          <a:p>
            <a:r>
              <a:rPr lang="ru-RU" dirty="0"/>
              <a:t>В приведенной ниже таблицы инвестиционные расходы по статьям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8418511-CC96-4483-9EB6-FFFBF7115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49102"/>
              </p:ext>
            </p:extLst>
          </p:nvPr>
        </p:nvGraphicFramePr>
        <p:xfrm>
          <a:off x="1295401" y="2425145"/>
          <a:ext cx="9157252" cy="3789045"/>
        </p:xfrm>
        <a:graphic>
          <a:graphicData uri="http://schemas.openxmlformats.org/drawingml/2006/table">
            <a:tbl>
              <a:tblPr/>
              <a:tblGrid>
                <a:gridCol w="661833">
                  <a:extLst>
                    <a:ext uri="{9D8B030D-6E8A-4147-A177-3AD203B41FA5}">
                      <a16:colId xmlns:a16="http://schemas.microsoft.com/office/drawing/2014/main" val="3028452835"/>
                    </a:ext>
                  </a:extLst>
                </a:gridCol>
                <a:gridCol w="3674311">
                  <a:extLst>
                    <a:ext uri="{9D8B030D-6E8A-4147-A177-3AD203B41FA5}">
                      <a16:colId xmlns:a16="http://schemas.microsoft.com/office/drawing/2014/main" val="3378764072"/>
                    </a:ext>
                  </a:extLst>
                </a:gridCol>
                <a:gridCol w="1283727">
                  <a:extLst>
                    <a:ext uri="{9D8B030D-6E8A-4147-A177-3AD203B41FA5}">
                      <a16:colId xmlns:a16="http://schemas.microsoft.com/office/drawing/2014/main" val="3508574363"/>
                    </a:ext>
                  </a:extLst>
                </a:gridCol>
                <a:gridCol w="1757279">
                  <a:extLst>
                    <a:ext uri="{9D8B030D-6E8A-4147-A177-3AD203B41FA5}">
                      <a16:colId xmlns:a16="http://schemas.microsoft.com/office/drawing/2014/main" val="2838367210"/>
                    </a:ext>
                  </a:extLst>
                </a:gridCol>
                <a:gridCol w="1780102">
                  <a:extLst>
                    <a:ext uri="{9D8B030D-6E8A-4147-A177-3AD203B41FA5}">
                      <a16:colId xmlns:a16="http://schemas.microsoft.com/office/drawing/2014/main" val="4194477082"/>
                    </a:ext>
                  </a:extLst>
                </a:gridCol>
              </a:tblGrid>
              <a:tr h="219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Статья затрат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 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922911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Юрта люкс (4*4)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67552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Юрта комфорт (6*6)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605817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Основание под юрту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317491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Мебель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768271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Белье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63227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Столовая юрта 8*8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580226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Баня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60097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Оборудование для кухни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152407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Посуда в столовую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740281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Душевая - Уборная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442228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Водопровод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818896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Электричество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89101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 территории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63176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Реклама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44498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сайта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72122"/>
                  </a:ext>
                </a:extLst>
              </a:tr>
              <a:tr h="219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80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C2D94-3B8D-4924-881A-1D4EB502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2610"/>
            <a:ext cx="9601196" cy="834886"/>
          </a:xfrm>
        </p:spPr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5F43B-01BD-4735-9761-1760ADD1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22783"/>
            <a:ext cx="9601196" cy="41530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Инвестировав 20 млн. тенге , можно в течении месяца запустить прибыльный бизнес  с годовым оборотом 45 млн. (</a:t>
            </a:r>
            <a:r>
              <a:rPr lang="en-US" dirty="0"/>
              <a:t>IRR – 83%)</a:t>
            </a:r>
            <a:endParaRPr lang="ru-RU" dirty="0"/>
          </a:p>
          <a:p>
            <a:r>
              <a:rPr lang="ru-RU" dirty="0"/>
              <a:t>Деньги поступают раньше чем мы оказываем услуги</a:t>
            </a:r>
            <a:endParaRPr lang="en-US" dirty="0"/>
          </a:p>
          <a:p>
            <a:pPr algn="just"/>
            <a:r>
              <a:rPr lang="ru-RU" dirty="0"/>
              <a:t>При благоприятных условиях можно быстро масштабировать в несколько раз </a:t>
            </a:r>
          </a:p>
          <a:p>
            <a:r>
              <a:rPr lang="ru-RU" dirty="0"/>
              <a:t>Есть хорошая перспектива развить направление зимней базы отдыха, продавать франшизу.</a:t>
            </a:r>
          </a:p>
          <a:p>
            <a:r>
              <a:rPr lang="ru-RU" dirty="0"/>
              <a:t>Для реализации данного инвестпроекта есть все условия: удобная и уникальная локация, опытная высокомотивированная команда, большая востребованность наших услуг.</a:t>
            </a:r>
          </a:p>
          <a:p>
            <a:r>
              <a:rPr lang="ru-RU" dirty="0"/>
              <a:t>Гости получат качественный сервис, незабываемые впечатления, уютный отдых, поправят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241587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6AD3134-4E91-47AB-80DE-C0141572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1174568"/>
          </a:xfrm>
        </p:spPr>
        <p:txBody>
          <a:bodyPr>
            <a:normAutofit/>
          </a:bodyPr>
          <a:lstStyle/>
          <a:p>
            <a:r>
              <a:rPr lang="ru-RU" sz="3200" dirty="0"/>
              <a:t>Спасибо за Внимание!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1A71FE-D989-4658-8887-198C9E08FA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84" b="15084"/>
          <a:stretch>
            <a:fillRect/>
          </a:stretch>
        </p:blipFill>
        <p:spPr>
          <a:xfrm>
            <a:off x="820105" y="736599"/>
            <a:ext cx="10105972" cy="3774016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C86AEB16-3DB7-4F0D-AC9B-B2E092C08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5816601"/>
            <a:ext cx="9609666" cy="592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22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1E91E-F6A9-4CF1-A4CC-01356432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Цель проекта: Предоставление лечебно-оздоровительного, экологического отдыха в живописном предгорье </a:t>
            </a:r>
            <a:r>
              <a:rPr lang="ru-RU" sz="3200" dirty="0" err="1"/>
              <a:t>Таласского</a:t>
            </a:r>
            <a:r>
              <a:rPr lang="ru-RU" sz="3200" dirty="0"/>
              <a:t> Алатау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584A0-2D53-4488-925E-C0CEEBA5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Проживание в комфортабельных 2-х и 4-х местных юртах (24 койко-мест)</a:t>
            </a:r>
          </a:p>
          <a:p>
            <a:r>
              <a:rPr lang="ru-RU" dirty="0"/>
              <a:t>Расположение </a:t>
            </a:r>
            <a:r>
              <a:rPr lang="ru-RU" dirty="0" err="1"/>
              <a:t>глэмпинга</a:t>
            </a:r>
            <a:r>
              <a:rPr lang="ru-RU" dirty="0"/>
              <a:t> на высоте 1200 метров над уровнем моря, в уединенном экологическом плодовом саду, обеспечивает комфортный климат, чистый воздух, живописные пейзажи.</a:t>
            </a:r>
          </a:p>
          <a:p>
            <a:r>
              <a:rPr lang="ru-RU" dirty="0"/>
              <a:t>Лечебная программа : </a:t>
            </a:r>
            <a:r>
              <a:rPr lang="ru-RU" dirty="0" err="1"/>
              <a:t>Саумал</a:t>
            </a:r>
            <a:r>
              <a:rPr lang="ru-RU" dirty="0"/>
              <a:t> терапия, кумысолечение, фито сауна, баня с бассейном.</a:t>
            </a:r>
          </a:p>
          <a:p>
            <a:r>
              <a:rPr lang="ru-RU" dirty="0"/>
              <a:t>Четырехразовое здоровое питание</a:t>
            </a:r>
          </a:p>
          <a:p>
            <a:r>
              <a:rPr lang="ru-RU" dirty="0"/>
              <a:t>Посещение экскурсий, конные прогулки, игровой досуг, тематические мастер классы .Лавка уникальных эко-продуктов и сувениров. Уникальные блюда авторской кухни по заказу.</a:t>
            </a:r>
          </a:p>
        </p:txBody>
      </p:sp>
    </p:spTree>
    <p:extLst>
      <p:ext uri="{BB962C8B-B14F-4D97-AF65-F5344CB8AC3E}">
        <p14:creationId xmlns:p14="http://schemas.microsoft.com/office/powerpoint/2010/main" val="293534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32760-F23D-418F-8D1A-A39E4A01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5861"/>
            <a:ext cx="9601196" cy="914400"/>
          </a:xfrm>
        </p:spPr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D685D-A169-4027-8D42-2B18FED5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90261"/>
            <a:ext cx="9601196" cy="42856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Жители Западного региона Казахстана (Актау, Атырау, Актобе, Кызылорда) С средним доходом, возрастной категории 40+</a:t>
            </a:r>
          </a:p>
          <a:p>
            <a:r>
              <a:rPr lang="ru-RU" dirty="0"/>
              <a:t>Работники вредных производств</a:t>
            </a:r>
          </a:p>
          <a:p>
            <a:r>
              <a:rPr lang="ru-RU" dirty="0"/>
              <a:t>Люди страдающие заболеваниями дыхательных путей и ЖКТ</a:t>
            </a:r>
            <a:endParaRPr lang="en-US" dirty="0"/>
          </a:p>
          <a:p>
            <a:r>
              <a:rPr lang="ru-RU" dirty="0"/>
              <a:t>Пациенты нуждающиеся в посткоронавирусной  реабилитации</a:t>
            </a:r>
          </a:p>
          <a:p>
            <a:r>
              <a:rPr lang="ru-RU" dirty="0"/>
              <a:t>Любители экологического туризма</a:t>
            </a:r>
          </a:p>
          <a:p>
            <a:r>
              <a:rPr lang="ru-RU" dirty="0"/>
              <a:t>Люди ищущие комфортный и уединенный отдых по бюджетной цене</a:t>
            </a:r>
          </a:p>
          <a:p>
            <a:r>
              <a:rPr lang="ru-RU" dirty="0"/>
              <a:t>Люди стремящиеся к оздоровлению и релаксации</a:t>
            </a:r>
          </a:p>
          <a:p>
            <a:r>
              <a:rPr lang="ru-RU" dirty="0"/>
              <a:t>Любители эксклюзивного опыта и уникальных методов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0122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38B1D9-000B-4FA4-91A4-66E544A8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31" y="3708741"/>
            <a:ext cx="2637748" cy="24866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37FECD-BB65-4179-AEEB-3398FA6B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31" y="1603513"/>
            <a:ext cx="2637748" cy="21052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12237-EA94-413C-A0D5-B4213EDC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2610"/>
            <a:ext cx="9601196" cy="808381"/>
          </a:xfrm>
        </p:spPr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43B30-1A44-45C1-9D72-9CCA1F24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603513"/>
            <a:ext cx="7823748" cy="425604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Жители Западных регионов живут в тяжелых климатических и экологических условиях: множество промышленных предприятий осуществляют огромное количество выбросов вредных веществ в атмосферу, особенно остро это ощущается в таких городах как Атырау и Актобе . Летом невыносимый зной, комары, тяжелый воздух, пыльные бури.</a:t>
            </a:r>
          </a:p>
          <a:p>
            <a:r>
              <a:rPr lang="ru-RU" dirty="0"/>
              <a:t>Людям со средним достатком негде отдохнуть и поправить свое здоровье, в основном они едут в Боровое, Сарыагаш, Мерке. Летом в этих курортах огромное количество отдыхающих, что создает понятные неудобства.</a:t>
            </a:r>
          </a:p>
          <a:p>
            <a:r>
              <a:rPr lang="ru-RU" dirty="0"/>
              <a:t>В западном регионе скудные пастбища не позволяют разводить достаточное количество дойного поголовья лошадей и найти свежий </a:t>
            </a:r>
            <a:r>
              <a:rPr lang="ru-RU" dirty="0" err="1"/>
              <a:t>саумал</a:t>
            </a:r>
            <a:r>
              <a:rPr lang="ru-RU" dirty="0"/>
              <a:t> там  серьезная проблема.</a:t>
            </a:r>
          </a:p>
        </p:txBody>
      </p:sp>
    </p:spTree>
    <p:extLst>
      <p:ext uri="{BB962C8B-B14F-4D97-AF65-F5344CB8AC3E}">
        <p14:creationId xmlns:p14="http://schemas.microsoft.com/office/powerpoint/2010/main" val="267964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73E8D-CAA2-4A8B-AB12-EE26B22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5862"/>
            <a:ext cx="9601196" cy="967408"/>
          </a:xfrm>
        </p:spPr>
        <p:txBody>
          <a:bodyPr/>
          <a:lstStyle/>
          <a:p>
            <a:r>
              <a:rPr lang="ru-RU" dirty="0" err="1"/>
              <a:t>Саумал</a:t>
            </a:r>
            <a:r>
              <a:rPr lang="ru-RU" dirty="0"/>
              <a:t>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2D05D-88FC-4766-87AC-11C71B11A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43271"/>
            <a:ext cx="9601196" cy="423259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Заключается в 4-х разовом приеме парного кобыльего молока по 250мл</a:t>
            </a:r>
          </a:p>
          <a:p>
            <a:r>
              <a:rPr lang="ru-RU" dirty="0"/>
              <a:t> </a:t>
            </a:r>
            <a:r>
              <a:rPr lang="ru-RU" dirty="0" err="1"/>
              <a:t>Саумал</a:t>
            </a:r>
            <a:r>
              <a:rPr lang="ru-RU" dirty="0"/>
              <a:t> - парное кобылье молоко. физиологичный, нежный, легкоусвояемый биологически активный продукт.  содержит большее количество биологических компонентов, важных для организма человека: аминокислоты, жиры , ферменты, большое количество микроэлементов и витаминов Применяется когда требуется особо нежная, щадящая диета. Использование </a:t>
            </a:r>
            <a:r>
              <a:rPr lang="ru-RU" dirty="0" err="1"/>
              <a:t>саумал</a:t>
            </a:r>
            <a:r>
              <a:rPr lang="ru-RU" dirty="0"/>
              <a:t> с признанными лечебными свойствами  способствует восстановлению нарушенных функций поврежденных органов и тканей. Может играть роль вспомогательной патогенетической терапии, прежде всего, при некоторых хронических заболеваниях органов пищеварения, дыхательных путей, печени.</a:t>
            </a:r>
          </a:p>
          <a:p>
            <a:r>
              <a:rPr lang="ru-RU" dirty="0"/>
              <a:t> </a:t>
            </a:r>
            <a:r>
              <a:rPr lang="ru-RU" dirty="0" err="1"/>
              <a:t>Саумал</a:t>
            </a:r>
            <a:r>
              <a:rPr lang="ru-RU" dirty="0"/>
              <a:t> нужно употреблять в первые 15 минут после дойки. Минимальная продолжительность курса лечения составляет 7 дней. Это главный залог успешного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66014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B47DA-E97E-4C41-8403-79AC06FF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2852"/>
            <a:ext cx="9601196" cy="848139"/>
          </a:xfrm>
        </p:spPr>
        <p:txBody>
          <a:bodyPr/>
          <a:lstStyle/>
          <a:p>
            <a:r>
              <a:rPr lang="ru-RU" dirty="0"/>
              <a:t>Кумысолечение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A4893-1769-4239-B44B-D8303A8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03513"/>
            <a:ext cx="9601196" cy="427235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Кумыс – продукт спиртового и молочнокислого брожения кобыльего молока на основе особой закваски. В результате брожения получается напиток голубовато-молочного цвета, сладковато-кислого, терпкого вкуса, со своеобразным ароматом и характеризуется сложным химическим составом. С одной стороны, компоненты, входящие в него, связаны с исходным составом кобыльего молока, с другой – являются результатом жизнедеятельности микроорганизмов закваски.</a:t>
            </a:r>
          </a:p>
          <a:p>
            <a:r>
              <a:rPr lang="ru-RU" dirty="0"/>
              <a:t>Кумыс из кобыльего молока является природным лечебным физическим фактором Казахстана, издавна известен своей эффективностью в лечении больных с бронхолегочными заболеваниями, туберкулезом легких. Благодаря своему химическому составу, кумыс оказывает противовоспалительный, антиоксидантный, антибактериальный, иммуномодулирующий эффекты, что является основанием к его применению в терапии и реабилитации пациентов с заболеваниями органов дыхания, в т.ч. после перенесенной пневмонии, ассоциированной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инфекцией.</a:t>
            </a:r>
          </a:p>
        </p:txBody>
      </p:sp>
    </p:spTree>
    <p:extLst>
      <p:ext uri="{BB962C8B-B14F-4D97-AF65-F5344CB8AC3E}">
        <p14:creationId xmlns:p14="http://schemas.microsoft.com/office/powerpoint/2010/main" val="139390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F5B6E-B8F8-4140-AB3E-F1737001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6104"/>
            <a:ext cx="9601196" cy="954157"/>
          </a:xfrm>
        </p:spPr>
        <p:txBody>
          <a:bodyPr/>
          <a:lstStyle/>
          <a:p>
            <a:r>
              <a:rPr lang="ru-RU" dirty="0"/>
              <a:t>Оценка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F7E8A-F281-4DB1-9E47-64D24E0A7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96279"/>
            <a:ext cx="9601196" cy="4179590"/>
          </a:xfrm>
        </p:spPr>
        <p:txBody>
          <a:bodyPr>
            <a:normAutofit/>
          </a:bodyPr>
          <a:lstStyle/>
          <a:p>
            <a:r>
              <a:rPr lang="ru-RU" b="1" dirty="0"/>
              <a:t>Согласно официальной статистики </a:t>
            </a:r>
            <a:r>
              <a:rPr lang="ru-RU" b="1" dirty="0" err="1"/>
              <a:t>обьем</a:t>
            </a:r>
            <a:r>
              <a:rPr lang="ru-RU" b="1" dirty="0"/>
              <a:t> оказанных услуг внутреннего туристического рынка  Казахстана за 2023г. Составил 175 739 237,4 тыс. тенге(4 009 объектов), Из них пансионаты, туристические базы и дома отдыха (196 объектов)  составили 4 531 382,1 тысяч тенге.</a:t>
            </a:r>
          </a:p>
          <a:p>
            <a:r>
              <a:rPr lang="ru-RU" b="1" dirty="0"/>
              <a:t>Средняя стоимость </a:t>
            </a:r>
            <a:r>
              <a:rPr lang="ru-RU" b="1" dirty="0" err="1"/>
              <a:t>койко</a:t>
            </a:r>
            <a:r>
              <a:rPr lang="ru-RU" b="1" dirty="0"/>
              <a:t> мест,  составляет 12 053 тенге, </a:t>
            </a:r>
            <a:endParaRPr lang="ru-RU" dirty="0"/>
          </a:p>
          <a:p>
            <a:r>
              <a:rPr lang="ru-RU" b="1" dirty="0"/>
              <a:t>Причем если разобрать по категориям номеров то номера в категории 15 520 тенге занимают 46% от общей сдачи номеров.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9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177FB-B320-45B6-9667-B2C36C0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6105"/>
            <a:ext cx="9601196" cy="1007166"/>
          </a:xfrm>
        </p:spPr>
        <p:txBody>
          <a:bodyPr/>
          <a:lstStyle/>
          <a:p>
            <a:r>
              <a:rPr lang="ru-RU" dirty="0"/>
              <a:t>Оценка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A6DF7-CBC1-4785-9A82-966424E41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24001"/>
            <a:ext cx="9601196" cy="4351868"/>
          </a:xfrm>
        </p:spPr>
        <p:txBody>
          <a:bodyPr/>
          <a:lstStyle/>
          <a:p>
            <a:r>
              <a:rPr lang="ru-RU" b="1" dirty="0"/>
              <a:t>Число заболевших Коронавирусом в РК 1 305 649 чел. (март 2024)</a:t>
            </a:r>
          </a:p>
          <a:p>
            <a:r>
              <a:rPr lang="ru-RU" b="1" dirty="0"/>
              <a:t>Согласно данным департамента статистики количество людей отдыхающих в </a:t>
            </a:r>
            <a:r>
              <a:rPr lang="ru-RU" b="1" dirty="0" err="1"/>
              <a:t>саноторно</a:t>
            </a:r>
            <a:r>
              <a:rPr lang="ru-RU" b="1" dirty="0"/>
              <a:t> курортных организациях Республики Казахстан показывает возрастающую тенденцию, за исключением 2020 года из-за </a:t>
            </a:r>
            <a:r>
              <a:rPr lang="ru-RU" b="1" dirty="0" err="1"/>
              <a:t>Ковидных</a:t>
            </a:r>
            <a:r>
              <a:rPr lang="ru-RU" b="1" dirty="0"/>
              <a:t> ограничений, и после </a:t>
            </a:r>
            <a:r>
              <a:rPr lang="ru-RU" b="1" dirty="0" err="1"/>
              <a:t>пандемийный</a:t>
            </a:r>
            <a:r>
              <a:rPr lang="ru-RU" b="1" dirty="0"/>
              <a:t> период заметен резкий всплеск посетителей.</a:t>
            </a:r>
          </a:p>
          <a:p>
            <a:endParaRPr lang="ru-RU" b="1" dirty="0"/>
          </a:p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6AD3185-F8EB-421B-8C1F-7ADAF2361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01014"/>
              </p:ext>
            </p:extLst>
          </p:nvPr>
        </p:nvGraphicFramePr>
        <p:xfrm>
          <a:off x="1709531" y="4094921"/>
          <a:ext cx="9051235" cy="1895058"/>
        </p:xfrm>
        <a:graphic>
          <a:graphicData uri="http://schemas.openxmlformats.org/drawingml/2006/table">
            <a:tbl>
              <a:tblPr/>
              <a:tblGrid>
                <a:gridCol w="1256275">
                  <a:extLst>
                    <a:ext uri="{9D8B030D-6E8A-4147-A177-3AD203B41FA5}">
                      <a16:colId xmlns:a16="http://schemas.microsoft.com/office/drawing/2014/main" val="1304069913"/>
                    </a:ext>
                  </a:extLst>
                </a:gridCol>
                <a:gridCol w="1558992">
                  <a:extLst>
                    <a:ext uri="{9D8B030D-6E8A-4147-A177-3AD203B41FA5}">
                      <a16:colId xmlns:a16="http://schemas.microsoft.com/office/drawing/2014/main" val="1251102536"/>
                    </a:ext>
                  </a:extLst>
                </a:gridCol>
                <a:gridCol w="1558992">
                  <a:extLst>
                    <a:ext uri="{9D8B030D-6E8A-4147-A177-3AD203B41FA5}">
                      <a16:colId xmlns:a16="http://schemas.microsoft.com/office/drawing/2014/main" val="1465540451"/>
                    </a:ext>
                  </a:extLst>
                </a:gridCol>
                <a:gridCol w="1558992">
                  <a:extLst>
                    <a:ext uri="{9D8B030D-6E8A-4147-A177-3AD203B41FA5}">
                      <a16:colId xmlns:a16="http://schemas.microsoft.com/office/drawing/2014/main" val="2334918725"/>
                    </a:ext>
                  </a:extLst>
                </a:gridCol>
                <a:gridCol w="1558992">
                  <a:extLst>
                    <a:ext uri="{9D8B030D-6E8A-4147-A177-3AD203B41FA5}">
                      <a16:colId xmlns:a16="http://schemas.microsoft.com/office/drawing/2014/main" val="2326530696"/>
                    </a:ext>
                  </a:extLst>
                </a:gridCol>
                <a:gridCol w="1558992">
                  <a:extLst>
                    <a:ext uri="{9D8B030D-6E8A-4147-A177-3AD203B41FA5}">
                      <a16:colId xmlns:a16="http://schemas.microsoft.com/office/drawing/2014/main" val="1137019669"/>
                    </a:ext>
                  </a:extLst>
                </a:gridCol>
              </a:tblGrid>
              <a:tr h="46791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отдыхавших в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саноторно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курортных организациях Казахстана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304802"/>
                  </a:ext>
                </a:extLst>
              </a:tr>
              <a:tr h="46791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794818"/>
                  </a:ext>
                </a:extLst>
              </a:tr>
              <a:tr h="46791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человек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866452"/>
                  </a:ext>
                </a:extLst>
              </a:tr>
              <a:tr h="49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+46,2%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403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5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FBE6A-4FB8-4D08-8842-91060D36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6105"/>
            <a:ext cx="9601196" cy="781878"/>
          </a:xfrm>
        </p:spPr>
        <p:txBody>
          <a:bodyPr/>
          <a:lstStyle/>
          <a:p>
            <a:r>
              <a:rPr lang="ru-RU" dirty="0"/>
              <a:t>Конкуренты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0ACD6-B076-41C2-930C-1C6EF348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75" y="1603513"/>
            <a:ext cx="9915938" cy="42937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 Западных регионах Казахстана подобных объектов нет.</a:t>
            </a:r>
          </a:p>
          <a:p>
            <a:r>
              <a:rPr lang="ru-RU" b="1" dirty="0"/>
              <a:t>Алматинская область</a:t>
            </a:r>
            <a:endParaRPr lang="ru-RU" dirty="0"/>
          </a:p>
          <a:p>
            <a:r>
              <a:rPr lang="ru-RU" b="1" dirty="0" err="1"/>
              <a:t>Глэмпинг</a:t>
            </a:r>
            <a:r>
              <a:rPr lang="ru-RU" b="1" dirty="0"/>
              <a:t> </a:t>
            </a:r>
            <a:r>
              <a:rPr lang="ru-RU" b="1" dirty="0" err="1"/>
              <a:t>Каркара</a:t>
            </a:r>
            <a:r>
              <a:rPr lang="ru-RU" b="1" dirty="0"/>
              <a:t> – 2-х местная юрта 20000 с чел. </a:t>
            </a:r>
            <a:r>
              <a:rPr lang="ru-RU" b="1" dirty="0" err="1"/>
              <a:t>Саумал</a:t>
            </a:r>
            <a:r>
              <a:rPr lang="ru-RU" b="1" dirty="0"/>
              <a:t> отдельно 4000 </a:t>
            </a:r>
            <a:r>
              <a:rPr lang="ru-RU" b="1" dirty="0" err="1"/>
              <a:t>тнг</a:t>
            </a:r>
            <a:r>
              <a:rPr lang="ru-RU" b="1" dirty="0"/>
              <a:t>   в день. </a:t>
            </a:r>
            <a:r>
              <a:rPr lang="en-US" b="1" dirty="0"/>
              <a:t>https://baigroupkz.com/saumal</a:t>
            </a:r>
            <a:endParaRPr lang="ru-RU" dirty="0"/>
          </a:p>
          <a:p>
            <a:r>
              <a:rPr lang="ru-RU" b="1" dirty="0"/>
              <a:t>Гостевой дом </a:t>
            </a:r>
            <a:r>
              <a:rPr lang="en-US" b="1" dirty="0" err="1"/>
              <a:t>Saymal</a:t>
            </a:r>
            <a:r>
              <a:rPr lang="en-US" b="1" dirty="0"/>
              <a:t> Deluxe</a:t>
            </a:r>
            <a:r>
              <a:rPr lang="ru-RU" b="1" dirty="0"/>
              <a:t> – 17 000 с чел. Питание + </a:t>
            </a:r>
            <a:r>
              <a:rPr lang="ru-RU" b="1" dirty="0" err="1"/>
              <a:t>саумал</a:t>
            </a:r>
            <a:r>
              <a:rPr lang="ru-RU" b="1" dirty="0"/>
              <a:t> </a:t>
            </a:r>
            <a:r>
              <a:rPr lang="en-US" b="1" dirty="0"/>
              <a:t>http://saumaldeluxe.kz/</a:t>
            </a:r>
            <a:endParaRPr lang="ru-RU" dirty="0"/>
          </a:p>
          <a:p>
            <a:r>
              <a:rPr lang="ru-RU" b="1" dirty="0"/>
              <a:t>Зона отдыха «</a:t>
            </a:r>
            <a:r>
              <a:rPr lang="ru-RU" b="1" dirty="0" err="1"/>
              <a:t>Абылай</a:t>
            </a:r>
            <a:r>
              <a:rPr lang="ru-RU" b="1" dirty="0"/>
              <a:t> хан» -  4-х местная юрта 20 000 с чел. питание + </a:t>
            </a:r>
            <a:r>
              <a:rPr lang="ru-RU" b="1" dirty="0" err="1"/>
              <a:t>саумал</a:t>
            </a:r>
            <a:endParaRPr lang="ru-RU" dirty="0"/>
          </a:p>
          <a:p>
            <a:r>
              <a:rPr lang="ru-RU" b="1" dirty="0"/>
              <a:t>Туркестанская область</a:t>
            </a:r>
            <a:endParaRPr lang="ru-RU" dirty="0"/>
          </a:p>
          <a:p>
            <a:r>
              <a:rPr lang="ru-RU" b="1" dirty="0"/>
              <a:t>Турбаза «Руслан» - Юрта 10 000 с чел. + 11 000 трехразовое питание. </a:t>
            </a:r>
            <a:r>
              <a:rPr lang="en-US" b="1" dirty="0"/>
              <a:t>https://www.zhabagly.com/index.ru.php</a:t>
            </a:r>
            <a:endParaRPr lang="ru-RU" dirty="0"/>
          </a:p>
          <a:p>
            <a:r>
              <a:rPr lang="ru-RU" b="1" dirty="0" err="1"/>
              <a:t>Жамбылская</a:t>
            </a:r>
            <a:r>
              <a:rPr lang="ru-RU" b="1" dirty="0"/>
              <a:t> область</a:t>
            </a:r>
            <a:endParaRPr lang="ru-RU" dirty="0"/>
          </a:p>
          <a:p>
            <a:r>
              <a:rPr lang="ru-RU" b="1" dirty="0"/>
              <a:t>База отдыха «</a:t>
            </a:r>
            <a:r>
              <a:rPr lang="ru-RU" b="1" dirty="0" err="1"/>
              <a:t>Терис</a:t>
            </a:r>
            <a:r>
              <a:rPr lang="ru-RU" b="1" dirty="0"/>
              <a:t> </a:t>
            </a:r>
            <a:r>
              <a:rPr lang="ru-RU" b="1" dirty="0" err="1"/>
              <a:t>Ащыбулак</a:t>
            </a:r>
            <a:r>
              <a:rPr lang="ru-RU" b="1" dirty="0"/>
              <a:t>» - 25 000 за юрту. </a:t>
            </a:r>
            <a:r>
              <a:rPr lang="en-US" b="1" dirty="0"/>
              <a:t>https://vk.com/teris_ashchybulak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7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{D07D4D5A-34A5-445E-9B70-486E052D694C}tf02900743</Template>
  <TotalTime>11661</TotalTime>
  <Words>1531</Words>
  <Application>Microsoft Office PowerPoint</Application>
  <PresentationFormat>Широкоэкранный</PresentationFormat>
  <Paragraphs>226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Натуральные материалы</vt:lpstr>
      <vt:lpstr>Глэмпинг «Эко Саумал»</vt:lpstr>
      <vt:lpstr>Цель проекта: Предоставление лечебно-оздоровительного, экологического отдыха в живописном предгорье Таласского Алатау</vt:lpstr>
      <vt:lpstr>Целевая аудитория</vt:lpstr>
      <vt:lpstr>Проблема</vt:lpstr>
      <vt:lpstr>Саумал терапия</vt:lpstr>
      <vt:lpstr>Кумысолечение</vt:lpstr>
      <vt:lpstr>Оценка рынка</vt:lpstr>
      <vt:lpstr>Оценка рынка</vt:lpstr>
      <vt:lpstr>Конкуренты</vt:lpstr>
      <vt:lpstr>Наши преимущества</vt:lpstr>
      <vt:lpstr>Фото с локации</vt:lpstr>
      <vt:lpstr>Еще фото</vt:lpstr>
      <vt:lpstr>Команда</vt:lpstr>
      <vt:lpstr>Бизнес модель</vt:lpstr>
      <vt:lpstr>Финансы</vt:lpstr>
      <vt:lpstr>Финансы</vt:lpstr>
      <vt:lpstr>Резюме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Глэмпинг «Эко Саумал»</dc:title>
  <dc:creator>Досумбеков Альтаир</dc:creator>
  <cp:lastModifiedBy>Досумбеков Альтаир</cp:lastModifiedBy>
  <cp:revision>10</cp:revision>
  <dcterms:created xsi:type="dcterms:W3CDTF">2024-03-02T09:53:57Z</dcterms:created>
  <dcterms:modified xsi:type="dcterms:W3CDTF">2024-03-14T19:05:13Z</dcterms:modified>
</cp:coreProperties>
</file>