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4100" r:id="rId2"/>
  </p:sldMasterIdLst>
  <p:notesMasterIdLst>
    <p:notesMasterId r:id="rId9"/>
  </p:notesMasterIdLst>
  <p:handoutMasterIdLst>
    <p:handoutMasterId r:id="rId10"/>
  </p:handoutMasterIdLst>
  <p:sldIdLst>
    <p:sldId id="845" r:id="rId3"/>
    <p:sldId id="1325" r:id="rId4"/>
    <p:sldId id="1338" r:id="rId5"/>
    <p:sldId id="1360" r:id="rId6"/>
    <p:sldId id="1341" r:id="rId7"/>
    <p:sldId id="859" r:id="rId8"/>
  </p:sldIdLst>
  <p:sldSz cx="9144000" cy="6858000" type="screen4x3"/>
  <p:notesSz cx="6797675" cy="9926638"/>
  <p:custDataLst>
    <p:tags r:id="rId1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13A21"/>
    <a:srgbClr val="375CAF"/>
    <a:srgbClr val="A50021"/>
    <a:srgbClr val="4F81BD"/>
    <a:srgbClr val="00374D"/>
    <a:srgbClr val="FF3300"/>
    <a:srgbClr val="FF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24" autoAdjust="0"/>
  </p:normalViewPr>
  <p:slideViewPr>
    <p:cSldViewPr>
      <p:cViewPr varScale="1">
        <p:scale>
          <a:sx n="82" d="100"/>
          <a:sy n="82" d="100"/>
        </p:scale>
        <p:origin x="15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tags" Target="tags/tag1.xml" /><Relationship Id="rId5" Type="http://schemas.openxmlformats.org/officeDocument/2006/relationships/slide" Target="slides/slide3.xml" /><Relationship Id="rId15" Type="http://schemas.openxmlformats.org/officeDocument/2006/relationships/tableStyles" Target="tableStyles.xml" /><Relationship Id="rId10" Type="http://schemas.openxmlformats.org/officeDocument/2006/relationships/handoutMaster" Target="handoutMasters/handoutMaster1.xml" /><Relationship Id="rId4" Type="http://schemas.openxmlformats.org/officeDocument/2006/relationships/slide" Target="slides/slide2.xml" /><Relationship Id="rId9" Type="http://schemas.openxmlformats.org/officeDocument/2006/relationships/notesMaster" Target="notesMasters/notesMaster1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DF6DC96-607D-B20A-623C-1BFA484BA2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AD7761E-A8FC-D0FF-DDF4-F8B76C3245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6F802BF4-9695-EF82-C76D-CFCC2819A9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B5BB6BAF-B9CC-FABC-E2C4-AAC043E0F7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/>
            </a:lvl1pPr>
          </a:lstStyle>
          <a:p>
            <a:pPr>
              <a:defRPr/>
            </a:pPr>
            <a:fld id="{D707AB6A-E0C9-4F8D-ADE1-FBB51D185AFF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AFF68A5-A212-3148-30AA-759CBC4D7C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3E1B4C8-26E7-18B4-5CE9-A0E26AF11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2D430CA-4A97-0473-AEC7-FCBDA245D9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037ADA7-E2C9-3935-F5E3-49484ABDD9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E810DC3-D0EF-6C55-CB83-F5F9D26CB9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A57445CD-7868-690C-323E-29ECBA817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02" tIns="46200" rIns="92402" bIns="46200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/>
            </a:lvl1pPr>
          </a:lstStyle>
          <a:p>
            <a:pPr>
              <a:defRPr/>
            </a:pPr>
            <a:fld id="{E2AF160D-B5D3-4893-96D9-3973E371574A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2CCCA491-5F6F-907E-85E0-843B92172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8CABCB5C-745F-EF00-39D0-662BEE646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E234F43A-2F49-24ED-3776-3ABAE6CC0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6D6A03-EDA8-4F95-BBEC-1ECB9AD9970D}" type="slidenum">
              <a:rPr lang="de-DE" altLang="ru-RU" b="0" smtClean="0"/>
              <a:pPr/>
              <a:t>1</a:t>
            </a:fld>
            <a:endParaRPr lang="de-DE" altLang="ru-RU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372A9094-D1C1-5361-2846-C7B60C1BE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922E58EE-96F7-ED09-A27E-890164EE7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en-US">
              <a:latin typeface="Arial" panose="020B0604020202020204" pitchFamily="34" charset="0"/>
            </a:endParaRP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0D09E430-E4EA-BC36-F89D-6F38BF362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20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20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20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20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10064-D8F2-4B6E-975A-A3F0E44BA5E6}" type="slidenum">
              <a:rPr lang="de-DE" altLang="en-US" b="0" smtClean="0"/>
              <a:pPr/>
              <a:t>4</a:t>
            </a:fld>
            <a:endParaRPr lang="de-DE" altLang="en-US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C8F1397A-F6B8-6AA4-1626-9873B007C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73F48B96-099C-87E3-38E5-CA5A6C8A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E78E7B2C-57F4-272B-3B7D-F333E6F23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BA6C9-BF9B-476E-BA72-DEC3472A28A2}" type="slidenum">
              <a:rPr lang="de-DE" altLang="ru-RU" b="0" smtClean="0"/>
              <a:pPr/>
              <a:t>5</a:t>
            </a:fld>
            <a:endParaRPr lang="de-DE" altLang="ru-RU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07492E-E86D-EBA6-94FD-3CCB11B1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775"/>
            <a:ext cx="287338" cy="287338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963E23-D74D-0507-3B26-6551C81C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07950" cy="6858000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pic>
        <p:nvPicPr>
          <p:cNvPr id="4" name="Picture 7" descr="HDCement">
            <a:extLst>
              <a:ext uri="{FF2B5EF4-FFF2-40B4-BE49-F238E27FC236}">
                <a16:creationId xmlns:a16="http://schemas.microsoft.com/office/drawing/2014/main" id="{EAD4A4E1-F049-09A0-2648-E805F51C6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554788"/>
            <a:ext cx="21590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159000"/>
            <a:ext cx="7918450" cy="9826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/>
              <a:t>Mastertitelformat bearbeiten</a:t>
            </a:r>
            <a:endParaRPr lang="cs-CZ" noProof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3238500"/>
            <a:ext cx="7916863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473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66B34E-77FD-0DA7-910D-8202FCD4BC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F746283D-2D36-4E3E-863D-F6ED37EE1543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414568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358775"/>
            <a:ext cx="2051050" cy="57546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6725" y="358775"/>
            <a:ext cx="6002338" cy="57546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6EB8B0-524D-FB32-6B5B-FD5C1186F8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83B92A1B-B621-4C1C-8FA0-22E7AB899931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56374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6725" y="358775"/>
            <a:ext cx="8205788" cy="57546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6A2A07-69E4-77E6-D614-318D1885B3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17ECC14F-A2BA-41BE-892A-E5D7332DFEF2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288332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358775"/>
            <a:ext cx="8097838" cy="631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6725" y="1152525"/>
            <a:ext cx="8205788" cy="2403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25" y="3708400"/>
            <a:ext cx="8205788" cy="2405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CE607F-7D50-45F4-331E-3C482B5494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7EBCD8AD-431E-46DA-A51D-15E3C67D2C8D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146311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6725" y="358775"/>
            <a:ext cx="8097838" cy="631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6725" y="1152525"/>
            <a:ext cx="4025900" cy="2403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152525"/>
            <a:ext cx="4027488" cy="2403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6725" y="3708400"/>
            <a:ext cx="4025900" cy="2405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708400"/>
            <a:ext cx="4027488" cy="2405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F125826-269F-1AEA-C2AC-4F885D8334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8BB971C2-1D64-47F6-9FD7-58DF3295F1AB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276208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73C437-FE84-CA05-371F-E943E746AD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68D467D5-C0EB-40CA-A6E2-5F915486A980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октябрь 2012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352908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1031B5-C2AA-C68D-B8C8-2CC961590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775"/>
            <a:ext cx="287338" cy="287338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0FA151-C44B-F809-D365-2E2419DC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07950" cy="6858000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</a:endParaRPr>
          </a:p>
        </p:txBody>
      </p:sp>
      <p:pic>
        <p:nvPicPr>
          <p:cNvPr id="4" name="Picture 6" descr="HDCement">
            <a:extLst>
              <a:ext uri="{FF2B5EF4-FFF2-40B4-BE49-F238E27FC236}">
                <a16:creationId xmlns:a16="http://schemas.microsoft.com/office/drawing/2014/main" id="{4D56BAF6-9678-FC19-2780-D8D458E10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81750"/>
            <a:ext cx="21590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159000"/>
            <a:ext cx="7918450" cy="9826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/>
              <a:t>Mastertitelformat bearbeiten</a:t>
            </a:r>
            <a:endParaRPr lang="cs-CZ" noProof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3238500"/>
            <a:ext cx="7916863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1135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163E1F-C440-88C7-B8EB-99DD714FC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BBADACD5-9E93-4E1E-82C0-FF6E496C89C5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286272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5993A4-CFEC-B64F-7422-895541775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3C484A21-BDDA-4209-8E95-0EDDBC899046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195174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6725" y="1152525"/>
            <a:ext cx="4025900" cy="496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152525"/>
            <a:ext cx="4027488" cy="496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D4BD7F-D46A-424B-721E-CC6C3D5DCD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A00291FB-8D56-49E4-AEF4-E79E4FF328EF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342953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FE175F-24DE-47DF-7C0B-75315026E0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5184B897-77DF-4E57-B2F1-85E231F1882E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331500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119ADF0-9CBC-8DD1-F4B8-DCA9BA1CE1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F5BBD85D-D471-4B9A-91C0-742B2B796EDD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129522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321B5-003E-9F82-B308-278193FCA1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52EC5C69-FFBD-43FF-A6A4-5508E7F511E6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241431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5481FC-32D0-D102-B2A9-08150F10B9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8BFA5175-F519-493B-9056-AA02ED568485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сентябрь 2012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376955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CACAEC-2EA1-4B42-27AD-28E70B940C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1A2F06BB-FB85-4CC1-91E2-E148CC746961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сентябрь 2012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130618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A60BED-8CCB-3DC2-521C-4DDBCFA064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BD5D5816-54E9-490C-B226-548AADDC82D9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3128761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468584-8C1E-E39A-BD53-F581EE749D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FBA23867-C1A5-4718-9F8C-502EE1486BD9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3309876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358775"/>
            <a:ext cx="2051050" cy="57546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6725" y="358775"/>
            <a:ext cx="6002338" cy="57546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5B5FF2-B9E1-3218-DF73-21EE99C67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EA57C563-B9E0-4983-8DA6-751FC77E3E19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2335486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6725" y="358775"/>
            <a:ext cx="8097838" cy="631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6725" y="1152525"/>
            <a:ext cx="4025900" cy="2403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152525"/>
            <a:ext cx="4027488" cy="2403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6725" y="3708400"/>
            <a:ext cx="4025900" cy="2405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708400"/>
            <a:ext cx="4027488" cy="2405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D47A45-A9DA-746D-8671-FE40991E1B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GB" altLang="ru-RU"/>
              <a:t>Slide </a:t>
            </a:r>
            <a:fld id="{42483E8C-BA6E-4A27-A436-E596624FBBDF}" type="slidenum">
              <a:rPr lang="en-GB" altLang="ru-RU" smtClean="0"/>
              <a:pPr>
                <a:defRPr/>
              </a:pPr>
              <a:t>‹#›</a:t>
            </a:fld>
            <a:r>
              <a:rPr lang="en-GB" altLang="ru-RU" b="0"/>
              <a:t> -  </a:t>
            </a:r>
            <a:r>
              <a:rPr lang="ru-RU" altLang="ru-RU" b="0"/>
              <a:t>июль </a:t>
            </a:r>
            <a:r>
              <a:rPr lang="en-GB" altLang="ru-RU" b="0"/>
              <a:t>201</a:t>
            </a:r>
            <a:r>
              <a:rPr lang="ru-RU" altLang="ru-RU" b="0"/>
              <a:t>1</a:t>
            </a:r>
            <a:endParaRPr lang="en-GB" altLang="ru-RU" b="0"/>
          </a:p>
          <a:p>
            <a:pPr>
              <a:defRPr/>
            </a:pPr>
            <a:endParaRPr lang="en-GB" altLang="ru-RU" b="0"/>
          </a:p>
          <a:p>
            <a:pPr>
              <a:defRPr/>
            </a:pPr>
            <a:endParaRPr lang="de-DE" altLang="ru-RU" b="0"/>
          </a:p>
        </p:txBody>
      </p:sp>
    </p:spTree>
    <p:extLst>
      <p:ext uri="{BB962C8B-B14F-4D97-AF65-F5344CB8AC3E}">
        <p14:creationId xmlns:p14="http://schemas.microsoft.com/office/powerpoint/2010/main" val="143367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2ABFD1-2845-CC26-A2F0-4A546EC518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D11ED52D-5169-4D21-8041-AAD2457E32BF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300137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6725" y="1152525"/>
            <a:ext cx="4025900" cy="496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152525"/>
            <a:ext cx="4027488" cy="496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7F0490-C6E0-0785-F33C-FC5389EACB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CA3508E1-EEE1-4773-B0D0-9CEC5DEF486D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25277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262851-CBBD-E63C-86C6-EB76576F6D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D9568E56-9233-4F88-8B2B-E092C3250CA3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301499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0E67B-99B9-FE65-EBBA-887D881F26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CA9BEEB4-76B8-461D-A0BA-AA42CA2742A5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41675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7493F7-2728-F13E-68D6-B37EED6DB6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67347E4E-4B2B-4242-B2B0-2A0F3D0FA0F5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215246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22ECD6-97D0-D0D2-0DD8-C6481D46D8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8DFE080F-7D48-4D34-9A5C-0A8A95E53E18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38212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95F437-2924-CC11-EBCE-B0A480F127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>
              <a:lnSpc>
                <a:spcPct val="110000"/>
              </a:lnSpc>
              <a:defRPr/>
            </a:pPr>
            <a:r>
              <a:rPr lang="de-DE" altLang="ru-RU"/>
              <a:t>Slide </a:t>
            </a:r>
            <a:fld id="{61074485-54B1-4BF0-8C29-C295DD61C0B8}" type="slidenum">
              <a:rPr lang="de-DE" altLang="ru-RU" smtClean="0"/>
              <a:pPr>
                <a:lnSpc>
                  <a:spcPct val="110000"/>
                </a:lnSpc>
                <a:defRPr/>
              </a:pPr>
              <a:t>‹#›</a:t>
            </a:fld>
            <a:r>
              <a:rPr lang="de-DE" altLang="ru-RU" b="0"/>
              <a:t> - </a:t>
            </a:r>
            <a:r>
              <a:rPr lang="en-US" altLang="ru-RU" b="0"/>
              <a:t>XX.10.2012</a:t>
            </a:r>
          </a:p>
          <a:p>
            <a:pPr>
              <a:lnSpc>
                <a:spcPct val="110000"/>
              </a:lnSpc>
              <a:defRPr/>
            </a:pPr>
            <a:r>
              <a:rPr lang="en-US" altLang="ru-RU" b="0"/>
              <a:t>HeidelbergCement Group </a:t>
            </a:r>
          </a:p>
          <a:p>
            <a:pPr>
              <a:defRPr/>
            </a:pPr>
            <a:endParaRPr lang="de-DE" altLang="ru-RU" b="0"/>
          </a:p>
          <a:p>
            <a:pPr>
              <a:defRPr/>
            </a:pPr>
            <a:endParaRPr lang="en-GB" altLang="ru-RU" b="0"/>
          </a:p>
        </p:txBody>
      </p:sp>
    </p:spTree>
    <p:extLst>
      <p:ext uri="{BB962C8B-B14F-4D97-AF65-F5344CB8AC3E}">
        <p14:creationId xmlns:p14="http://schemas.microsoft.com/office/powerpoint/2010/main" val="41429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7.xml" /><Relationship Id="rId2" Type="http://schemas.openxmlformats.org/officeDocument/2006/relationships/slideLayout" Target="../slideLayouts/slideLayout17.xml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1E2BDFD-A569-6894-9623-A26C3D59C8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2588" y="6426200"/>
            <a:ext cx="2965450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800" b="0"/>
            </a:lvl1pPr>
          </a:lstStyle>
          <a:p>
            <a:pPr>
              <a:defRPr/>
            </a:pPr>
            <a:r>
              <a:rPr lang="de-DE" altLang="ru-RU" b="1"/>
              <a:t>Slide </a:t>
            </a:r>
            <a:fld id="{87FAABC4-562B-404C-B44C-CCF52D05652B}" type="slidenum">
              <a:rPr lang="de-DE" altLang="ru-RU" b="1" smtClean="0"/>
              <a:pPr>
                <a:defRPr/>
              </a:pPr>
              <a:t>‹#›</a:t>
            </a:fld>
            <a:r>
              <a:rPr lang="de-DE" altLang="ru-RU"/>
              <a:t> - </a:t>
            </a:r>
            <a:r>
              <a:rPr lang="en-US" altLang="ru-RU"/>
              <a:t>XX.10.2012</a:t>
            </a:r>
          </a:p>
          <a:p>
            <a:pPr>
              <a:defRPr/>
            </a:pPr>
            <a:r>
              <a:rPr lang="en-US" altLang="ru-RU"/>
              <a:t>HeidelbergCement Group </a:t>
            </a:r>
          </a:p>
          <a:p>
            <a:pPr>
              <a:lnSpc>
                <a:spcPct val="100000"/>
              </a:lnSpc>
              <a:defRPr/>
            </a:pPr>
            <a:endParaRPr lang="de-DE" altLang="ru-RU"/>
          </a:p>
          <a:p>
            <a:pPr>
              <a:lnSpc>
                <a:spcPct val="100000"/>
              </a:lnSpc>
              <a:defRPr/>
            </a:pPr>
            <a:endParaRPr lang="en-GB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223035-D790-5BCD-57DF-F1DA9E71A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8097838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Mastertitelformat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2BEF47-AD0A-C723-B9AF-39FC0658F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152525"/>
            <a:ext cx="8205788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Mastertextformat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0CAA94-3CC7-4F48-6EB2-8EEBE65D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358775"/>
            <a:ext cx="287338" cy="287338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A6EC6E-C0F7-BCF4-A421-FB24AA36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07950" cy="6858000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/>
          </a:p>
        </p:txBody>
      </p:sp>
      <p:pic>
        <p:nvPicPr>
          <p:cNvPr id="1031" name="Picture 7" descr="HDCement">
            <a:extLst>
              <a:ext uri="{FF2B5EF4-FFF2-40B4-BE49-F238E27FC236}">
                <a16:creationId xmlns:a16="http://schemas.microsoft.com/office/drawing/2014/main" id="{E5560C23-BB58-F94F-E68D-BC29175C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554788"/>
            <a:ext cx="21590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48" r:id="rId1"/>
    <p:sldLayoutId id="2147487726" r:id="rId2"/>
    <p:sldLayoutId id="2147487727" r:id="rId3"/>
    <p:sldLayoutId id="2147487728" r:id="rId4"/>
    <p:sldLayoutId id="2147487729" r:id="rId5"/>
    <p:sldLayoutId id="2147487730" r:id="rId6"/>
    <p:sldLayoutId id="2147487731" r:id="rId7"/>
    <p:sldLayoutId id="2147487732" r:id="rId8"/>
    <p:sldLayoutId id="2147487733" r:id="rId9"/>
    <p:sldLayoutId id="2147487734" r:id="rId10"/>
    <p:sldLayoutId id="2147487735" r:id="rId11"/>
    <p:sldLayoutId id="2147487736" r:id="rId12"/>
    <p:sldLayoutId id="2147487737" r:id="rId13"/>
    <p:sldLayoutId id="2147487738" r:id="rId14"/>
    <p:sldLayoutId id="2147487749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238"/>
        </a:buClr>
        <a:buSzPct val="8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4410961-7B86-0DCD-FDD3-781868C4C6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334125"/>
            <a:ext cx="2965450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ru-RU" b="1"/>
              <a:t>Slide </a:t>
            </a:r>
            <a:fld id="{8E3E5202-FE59-4B5E-A6F2-5F2AAA1CA823}" type="slidenum">
              <a:rPr lang="en-GB" altLang="ru-RU" b="1" smtClean="0"/>
              <a:pPr>
                <a:defRPr/>
              </a:pPr>
              <a:t>‹#›</a:t>
            </a:fld>
            <a:r>
              <a:rPr lang="en-GB" altLang="ru-RU"/>
              <a:t> -  </a:t>
            </a:r>
            <a:r>
              <a:rPr lang="ru-RU" altLang="ru-RU"/>
              <a:t>июль </a:t>
            </a:r>
            <a:r>
              <a:rPr lang="en-GB" altLang="ru-RU"/>
              <a:t>201</a:t>
            </a:r>
            <a:r>
              <a:rPr lang="ru-RU" altLang="ru-RU"/>
              <a:t>1</a:t>
            </a:r>
            <a:endParaRPr lang="en-GB" altLang="ru-RU"/>
          </a:p>
          <a:p>
            <a:pPr>
              <a:defRPr/>
            </a:pPr>
            <a:endParaRPr lang="en-GB" altLang="ru-RU"/>
          </a:p>
          <a:p>
            <a:pPr>
              <a:defRPr/>
            </a:pPr>
            <a:endParaRPr lang="de-DE" alt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35D5840-88FD-34D1-5D8B-462CF9E66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8097838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Mastertitelformat bearbeiten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2F2D494-7ACF-C370-BFC9-86475B310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152525"/>
            <a:ext cx="8205788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Mastertextformat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E689A0-4BE4-6C1B-B3C3-F75460FE3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358775"/>
            <a:ext cx="287338" cy="287338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A8DF79-4DFD-E037-A490-A513D4CE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07950" cy="6858000"/>
          </a:xfrm>
          <a:prstGeom prst="rect">
            <a:avLst/>
          </a:prstGeom>
          <a:solidFill>
            <a:srgbClr val="008238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</a:endParaRPr>
          </a:p>
        </p:txBody>
      </p:sp>
      <p:pic>
        <p:nvPicPr>
          <p:cNvPr id="2055" name="Picture 7" descr="HDCement">
            <a:extLst>
              <a:ext uri="{FF2B5EF4-FFF2-40B4-BE49-F238E27FC236}">
                <a16:creationId xmlns:a16="http://schemas.microsoft.com/office/drawing/2014/main" id="{9E199EC7-0AE9-4BA5-D9D6-C2339C7A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81750"/>
            <a:ext cx="21590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50" r:id="rId1"/>
    <p:sldLayoutId id="2147487739" r:id="rId2"/>
    <p:sldLayoutId id="2147487740" r:id="rId3"/>
    <p:sldLayoutId id="2147487741" r:id="rId4"/>
    <p:sldLayoutId id="2147487742" r:id="rId5"/>
    <p:sldLayoutId id="2147487743" r:id="rId6"/>
    <p:sldLayoutId id="2147487751" r:id="rId7"/>
    <p:sldLayoutId id="2147487752" r:id="rId8"/>
    <p:sldLayoutId id="2147487744" r:id="rId9"/>
    <p:sldLayoutId id="2147487745" r:id="rId10"/>
    <p:sldLayoutId id="2147487746" r:id="rId11"/>
    <p:sldLayoutId id="21474877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23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238"/>
        </a:buClr>
        <a:buSzPct val="8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tags" Target="../tags/tag4.xml" /><Relationship Id="rId7" Type="http://schemas.openxmlformats.org/officeDocument/2006/relationships/image" Target="../media/image2.emf" /><Relationship Id="rId2" Type="http://schemas.openxmlformats.org/officeDocument/2006/relationships/tags" Target="../tags/tag3.xml" /><Relationship Id="rId1" Type="http://schemas.openxmlformats.org/officeDocument/2006/relationships/tags" Target="../tags/tag2.xml" /><Relationship Id="rId6" Type="http://schemas.openxmlformats.org/officeDocument/2006/relationships/oleObject" Target="../embeddings/oleObject1.bin" /><Relationship Id="rId5" Type="http://schemas.openxmlformats.org/officeDocument/2006/relationships/slideLayout" Target="../slideLayouts/slideLayout17.xml" /><Relationship Id="rId10" Type="http://schemas.openxmlformats.org/officeDocument/2006/relationships/image" Target="../media/image5.jpeg" /><Relationship Id="rId4" Type="http://schemas.openxmlformats.org/officeDocument/2006/relationships/tags" Target="../tags/tag5.xml" /><Relationship Id="rId9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tags" Target="../tags/tag8.xml" /><Relationship Id="rId7" Type="http://schemas.openxmlformats.org/officeDocument/2006/relationships/image" Target="../media/image6.png" /><Relationship Id="rId2" Type="http://schemas.openxmlformats.org/officeDocument/2006/relationships/tags" Target="../tags/tag7.xml" /><Relationship Id="rId1" Type="http://schemas.openxmlformats.org/officeDocument/2006/relationships/tags" Target="../tags/tag6.xml" /><Relationship Id="rId6" Type="http://schemas.openxmlformats.org/officeDocument/2006/relationships/oleObject" Target="../embeddings/oleObject2.bin" /><Relationship Id="rId5" Type="http://schemas.openxmlformats.org/officeDocument/2006/relationships/slideLayout" Target="../slideLayouts/slideLayout17.xml" /><Relationship Id="rId4" Type="http://schemas.openxmlformats.org/officeDocument/2006/relationships/tags" Target="../tags/tag9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image" Target="../media/image10.jpeg" /><Relationship Id="rId3" Type="http://schemas.openxmlformats.org/officeDocument/2006/relationships/tags" Target="../tags/tag12.xml" /><Relationship Id="rId7" Type="http://schemas.openxmlformats.org/officeDocument/2006/relationships/tags" Target="../tags/tag16.xml" /><Relationship Id="rId12" Type="http://schemas.openxmlformats.org/officeDocument/2006/relationships/image" Target="../media/image9.png" /><Relationship Id="rId2" Type="http://schemas.openxmlformats.org/officeDocument/2006/relationships/tags" Target="../tags/tag11.xml" /><Relationship Id="rId1" Type="http://schemas.openxmlformats.org/officeDocument/2006/relationships/tags" Target="../tags/tag10.xml" /><Relationship Id="rId6" Type="http://schemas.openxmlformats.org/officeDocument/2006/relationships/tags" Target="../tags/tag15.xml" /><Relationship Id="rId11" Type="http://schemas.openxmlformats.org/officeDocument/2006/relationships/image" Target="../media/image8.emf" /><Relationship Id="rId5" Type="http://schemas.openxmlformats.org/officeDocument/2006/relationships/tags" Target="../tags/tag14.xml" /><Relationship Id="rId15" Type="http://schemas.openxmlformats.org/officeDocument/2006/relationships/image" Target="../media/image12.jpeg" /><Relationship Id="rId10" Type="http://schemas.openxmlformats.org/officeDocument/2006/relationships/oleObject" Target="../embeddings/oleObject3.bin" /><Relationship Id="rId4" Type="http://schemas.openxmlformats.org/officeDocument/2006/relationships/tags" Target="../tags/tag13.xml" /><Relationship Id="rId9" Type="http://schemas.openxmlformats.org/officeDocument/2006/relationships/notesSlide" Target="../notesSlides/notesSlide2.xml" /><Relationship Id="rId1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tags" Target="../tags/tag19.xml" /><Relationship Id="rId7" Type="http://schemas.openxmlformats.org/officeDocument/2006/relationships/notesSlide" Target="../notesSlides/notesSlide3.xml" /><Relationship Id="rId2" Type="http://schemas.openxmlformats.org/officeDocument/2006/relationships/tags" Target="../tags/tag18.xml" /><Relationship Id="rId1" Type="http://schemas.openxmlformats.org/officeDocument/2006/relationships/tags" Target="../tags/tag17.xml" /><Relationship Id="rId6" Type="http://schemas.openxmlformats.org/officeDocument/2006/relationships/slideLayout" Target="../slideLayouts/slideLayout17.xml" /><Relationship Id="rId11" Type="http://schemas.openxmlformats.org/officeDocument/2006/relationships/image" Target="../media/image14.png" /><Relationship Id="rId5" Type="http://schemas.openxmlformats.org/officeDocument/2006/relationships/tags" Target="../tags/tag21.xml" /><Relationship Id="rId10" Type="http://schemas.openxmlformats.org/officeDocument/2006/relationships/image" Target="../media/image13.png" /><Relationship Id="rId4" Type="http://schemas.openxmlformats.org/officeDocument/2006/relationships/tags" Target="../tags/tag20.xml" /><Relationship Id="rId9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6E22444-C6B1-1354-996A-96717EF7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111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ru-RU" sz="2400" b="0">
              <a:solidFill>
                <a:srgbClr val="01843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6CFDF836-474B-E87F-C529-530AE519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111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ru-RU" sz="2400" b="0">
              <a:solidFill>
                <a:srgbClr val="01843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10">
            <a:extLst>
              <a:ext uri="{FF2B5EF4-FFF2-40B4-BE49-F238E27FC236}">
                <a16:creationId xmlns:a16="http://schemas.microsoft.com/office/drawing/2014/main" id="{1A4FEAEA-C39C-E36D-8E56-87795996C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81300"/>
            <a:ext cx="82057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de-DE" altLang="ru-RU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ru-RU" sz="1600">
              <a:solidFill>
                <a:srgbClr val="000000"/>
              </a:solidFill>
            </a:endParaRPr>
          </a:p>
        </p:txBody>
      </p:sp>
      <p:sp>
        <p:nvSpPr>
          <p:cNvPr id="10245" name="Rectangle 9">
            <a:extLst>
              <a:ext uri="{FF2B5EF4-FFF2-40B4-BE49-F238E27FC236}">
                <a16:creationId xmlns:a16="http://schemas.microsoft.com/office/drawing/2014/main" id="{925A5510-E288-B992-F014-3F01847D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1250950"/>
            <a:ext cx="84074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500">
              <a:solidFill>
                <a:srgbClr val="00823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008238"/>
                </a:solidFill>
              </a:rPr>
              <a:t>ТОО «</a:t>
            </a:r>
            <a:r>
              <a:rPr lang="en-US" altLang="ru-RU" sz="3200">
                <a:solidFill>
                  <a:srgbClr val="008238"/>
                </a:solidFill>
              </a:rPr>
              <a:t>TASQAZ COMPANY»</a:t>
            </a:r>
            <a:endParaRPr lang="ru-RU" altLang="ru-RU" sz="3200">
              <a:solidFill>
                <a:srgbClr val="00823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3200">
              <a:solidFill>
                <a:srgbClr val="00823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008238"/>
                </a:solidFill>
              </a:rPr>
              <a:t>Добыча и переработка нерудных строительных материалов на месторождении Тастак в Акмолинской области</a:t>
            </a:r>
            <a:endParaRPr lang="de-DE" altLang="ru-RU" sz="2600">
              <a:solidFill>
                <a:srgbClr val="008238"/>
              </a:solidFill>
            </a:endParaRPr>
          </a:p>
        </p:txBody>
      </p:sp>
      <p:sp>
        <p:nvSpPr>
          <p:cNvPr id="10246" name="Прямоугольник 3">
            <a:extLst>
              <a:ext uri="{FF2B5EF4-FFF2-40B4-BE49-F238E27FC236}">
                <a16:creationId xmlns:a16="http://schemas.microsoft.com/office/drawing/2014/main" id="{C9B9EF34-08A7-B1E1-D79D-1015E2FFE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269038"/>
            <a:ext cx="2338388" cy="52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 hidden="1">
            <a:extLst>
              <a:ext uri="{FF2B5EF4-FFF2-40B4-BE49-F238E27FC236}">
                <a16:creationId xmlns:a16="http://schemas.microsoft.com/office/drawing/2014/main" id="{F0F1F46C-C24D-E58A-8630-D9FFFE7BB4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2290" name="Object 3" hidden="1">
                        <a:extLst>
                          <a:ext uri="{FF2B5EF4-FFF2-40B4-BE49-F238E27FC236}">
                            <a16:creationId xmlns:a16="http://schemas.microsoft.com/office/drawing/2014/main" id="{F0F1F46C-C24D-E58A-8630-D9FFFE7BB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C0D734-F41D-5655-2141-F5FF9761083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74613"/>
            <a:ext cx="184150" cy="3079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24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2292" name="Заголовок 1">
            <a:extLst>
              <a:ext uri="{FF2B5EF4-FFF2-40B4-BE49-F238E27FC236}">
                <a16:creationId xmlns:a16="http://schemas.microsoft.com/office/drawing/2014/main" id="{1EF7E281-F275-3EF5-B4E4-587BBE03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330200"/>
            <a:ext cx="8097838" cy="423863"/>
          </a:xfrm>
        </p:spPr>
        <p:txBody>
          <a:bodyPr/>
          <a:lstStyle/>
          <a:p>
            <a:r>
              <a:rPr lang="ru-RU" altLang="ru-RU"/>
              <a:t>Карьер Тастак</a:t>
            </a:r>
            <a:r>
              <a:rPr lang="en-US" altLang="ru-RU"/>
              <a:t> – </a:t>
            </a:r>
            <a:r>
              <a:rPr lang="ru-RU" altLang="ru-RU"/>
              <a:t>Запасы и продукция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5142E22-E92A-3787-CC7D-05A1408AE1F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0213" y="4005263"/>
            <a:ext cx="4006850" cy="20875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238"/>
              </a:buClr>
              <a:buSzPct val="8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ru-RU" sz="1600" kern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7CB80D-F2C9-9BC5-4F36-EDE5C400ADF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488" y="962025"/>
            <a:ext cx="3452812" cy="20875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1600" kern="0" dirty="0"/>
              <a:t>Площадь участка 30га</a:t>
            </a:r>
          </a:p>
          <a:p>
            <a:pPr eaLnBrk="1" hangingPunct="1">
              <a:defRPr/>
            </a:pPr>
            <a:r>
              <a:rPr lang="ru-RU" altLang="ru-RU" sz="1600" kern="0" dirty="0"/>
              <a:t>Объем разведанных запасов</a:t>
            </a:r>
            <a:r>
              <a:rPr lang="en-US" altLang="ru-RU" sz="1600" kern="0" dirty="0"/>
              <a:t> </a:t>
            </a:r>
            <a:r>
              <a:rPr lang="ru-RU" altLang="ru-RU" sz="1600" kern="0" dirty="0"/>
              <a:t>– 1,6 млн. м3</a:t>
            </a:r>
            <a:r>
              <a:rPr lang="en-US" altLang="ru-RU" sz="1600" kern="0" dirty="0"/>
              <a:t> </a:t>
            </a:r>
            <a:endParaRPr lang="ru-RU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Прочность камня- 1000кг/см2</a:t>
            </a:r>
          </a:p>
          <a:p>
            <a:pPr eaLnBrk="1" hangingPunct="1">
              <a:defRPr/>
            </a:pPr>
            <a:r>
              <a:rPr lang="ru-RU" altLang="ru-RU" sz="1600" kern="0" dirty="0"/>
              <a:t>Морозостойкость-</a:t>
            </a:r>
            <a:r>
              <a:rPr lang="en-US" altLang="ru-RU" sz="1600" kern="0" dirty="0"/>
              <a:t>F</a:t>
            </a:r>
            <a:r>
              <a:rPr lang="ru-RU" altLang="ru-RU" sz="1600" kern="0" dirty="0"/>
              <a:t>3</a:t>
            </a:r>
            <a:r>
              <a:rPr lang="en-US" altLang="ru-RU" sz="1600" kern="0" dirty="0"/>
              <a:t>00</a:t>
            </a:r>
            <a:endParaRPr lang="ru-RU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Объемно-насыпная масса- 1400</a:t>
            </a:r>
            <a:endParaRPr lang="en-US" altLang="ru-RU" sz="1600" kern="0" dirty="0"/>
          </a:p>
          <a:p>
            <a:pPr eaLnBrk="1" hangingPunct="1">
              <a:defRPr/>
            </a:pPr>
            <a:endParaRPr lang="en-US" altLang="ru-RU" sz="1600" kern="0" dirty="0"/>
          </a:p>
        </p:txBody>
      </p:sp>
      <p:pic>
        <p:nvPicPr>
          <p:cNvPr id="12295" name="Picture 8">
            <a:extLst>
              <a:ext uri="{FF2B5EF4-FFF2-40B4-BE49-F238E27FC236}">
                <a16:creationId xmlns:a16="http://schemas.microsoft.com/office/drawing/2014/main" id="{B49F863D-7E26-A54D-BE7D-E0DBB8754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7675" y="722313"/>
            <a:ext cx="4562475" cy="30448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296" name="Fußzeilenplatzhalter 3">
            <a:extLst>
              <a:ext uri="{FF2B5EF4-FFF2-40B4-BE49-F238E27FC236}">
                <a16:creationId xmlns:a16="http://schemas.microsoft.com/office/drawing/2014/main" id="{CBF87DC1-75C6-CCA6-B798-C2B68D8870CC}"/>
              </a:ext>
            </a:extLst>
          </p:cNvPr>
          <p:cNvSpPr>
            <a:spLocks noGrp="1"/>
          </p:cNvSpPr>
          <p:nvPr/>
        </p:nvSpPr>
        <p:spPr bwMode="auto">
          <a:xfrm>
            <a:off x="25400" y="6524625"/>
            <a:ext cx="3600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800">
                <a:solidFill>
                  <a:srgbClr val="000000"/>
                </a:solidFill>
                <a:cs typeface="Arial" panose="020B0604020202020204" pitchFamily="34" charset="0"/>
              </a:rPr>
              <a:t>Slide </a:t>
            </a:r>
            <a:r>
              <a:rPr lang="ru-RU" altLang="de-DE" sz="8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GB" altLang="de-DE" sz="800" b="0">
                <a:solidFill>
                  <a:srgbClr val="000000"/>
                </a:solidFill>
                <a:cs typeface="Arial" panose="020B0604020202020204" pitchFamily="34" charset="0"/>
              </a:rPr>
              <a:t> – Nov 2023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93065FF-177D-A331-528B-C04FD502748C}"/>
              </a:ext>
            </a:extLst>
          </p:cNvPr>
          <p:cNvSpPr/>
          <p:nvPr/>
        </p:nvSpPr>
        <p:spPr>
          <a:xfrm>
            <a:off x="220663" y="3479800"/>
            <a:ext cx="3862387" cy="2757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C36"/>
              </a:buClr>
              <a:buSzPct val="85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Производимая продукция: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7C36"/>
              </a:buClr>
              <a:buFont typeface="Arial" panose="020B0604020202020204" pitchFamily="34" charset="0"/>
              <a:buChar char="–"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Щебень 0-40 мм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7C36"/>
              </a:buClr>
              <a:buFont typeface="Arial" panose="020B0604020202020204" pitchFamily="34" charset="0"/>
              <a:buChar char="–"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Щебень 5-20 мм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7C36"/>
              </a:buClr>
              <a:buFont typeface="Arial" panose="020B0604020202020204" pitchFamily="34" charset="0"/>
              <a:buChar char="–"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Щебень 20-40 мм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7C36"/>
              </a:buClr>
              <a:buFont typeface="Arial" panose="020B0604020202020204" pitchFamily="34" charset="0"/>
              <a:buChar char="–"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Щебень 25-60 мм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7C36"/>
              </a:buClr>
              <a:buFont typeface="Arial" panose="020B0604020202020204" pitchFamily="34" charset="0"/>
              <a:buChar char="–"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Щебень 0-70 мм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7C36"/>
              </a:buClr>
              <a:buFont typeface="Arial" panose="020B0604020202020204" pitchFamily="34" charset="0"/>
              <a:buChar char="–"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Песок из отсевов дробления</a:t>
            </a:r>
            <a:r>
              <a:rPr lang="en-US" altLang="ru-RU" sz="1600" kern="0" dirty="0">
                <a:solidFill>
                  <a:srgbClr val="000000"/>
                </a:solidFill>
                <a:latin typeface="Arial"/>
              </a:rPr>
              <a:t>                   </a:t>
            </a: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(0-5 мм)</a:t>
            </a:r>
          </a:p>
          <a:p>
            <a:pPr>
              <a:spcBef>
                <a:spcPct val="20000"/>
              </a:spcBef>
              <a:buClr>
                <a:srgbClr val="007C36"/>
              </a:buClr>
              <a:buSzPct val="85000"/>
              <a:defRPr/>
            </a:pPr>
            <a:endParaRPr lang="ru-RU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7C36"/>
              </a:buClr>
              <a:buSzPct val="85000"/>
              <a:buFont typeface="Wingdings" pitchFamily="2" charset="2"/>
              <a:buChar char="n"/>
              <a:defRPr/>
            </a:pPr>
            <a:endParaRPr lang="ru-RU" sz="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8" name="Прямоугольник 3">
            <a:extLst>
              <a:ext uri="{FF2B5EF4-FFF2-40B4-BE49-F238E27FC236}">
                <a16:creationId xmlns:a16="http://schemas.microsoft.com/office/drawing/2014/main" id="{8054B9BF-46D0-97AE-AEB5-16AE59F71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269038"/>
            <a:ext cx="2338388" cy="52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/>
          </a:p>
        </p:txBody>
      </p:sp>
      <p:pic>
        <p:nvPicPr>
          <p:cNvPr id="12299" name="Рисунок 8">
            <a:extLst>
              <a:ext uri="{FF2B5EF4-FFF2-40B4-BE49-F238E27FC236}">
                <a16:creationId xmlns:a16="http://schemas.microsoft.com/office/drawing/2014/main" id="{8B3B277F-5D27-984C-8666-FD465045E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829050"/>
            <a:ext cx="2112962" cy="284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Рисунок 10">
            <a:extLst>
              <a:ext uri="{FF2B5EF4-FFF2-40B4-BE49-F238E27FC236}">
                <a16:creationId xmlns:a16="http://schemas.microsoft.com/office/drawing/2014/main" id="{97D69B62-9844-2A57-E31E-5275597751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829050"/>
            <a:ext cx="2176462" cy="2843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>
            <a:extLst>
              <a:ext uri="{FF2B5EF4-FFF2-40B4-BE49-F238E27FC236}">
                <a16:creationId xmlns:a16="http://schemas.microsoft.com/office/drawing/2014/main" id="{1EA30C95-6170-F93A-AE3F-2B09B731E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269038"/>
            <a:ext cx="2338388" cy="52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/>
          </a:p>
        </p:txBody>
      </p:sp>
      <p:graphicFrame>
        <p:nvGraphicFramePr>
          <p:cNvPr id="13315" name="Rectangle 4" hidden="1">
            <a:extLst>
              <a:ext uri="{FF2B5EF4-FFF2-40B4-BE49-F238E27FC236}">
                <a16:creationId xmlns:a16="http://schemas.microsoft.com/office/drawing/2014/main" id="{2F4B2230-7866-DE00-0D65-471361FC82E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13315" name="Rectangle 4" hidden="1">
                        <a:extLst>
                          <a:ext uri="{FF2B5EF4-FFF2-40B4-BE49-F238E27FC236}">
                            <a16:creationId xmlns:a16="http://schemas.microsoft.com/office/drawing/2014/main" id="{2F4B2230-7866-DE00-0D65-471361FC82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E2B4B01-BA28-A6C6-BF77-B38AF9B19A0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74613"/>
            <a:ext cx="184150" cy="3079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2400" dirty="0">
              <a:latin typeface="Arial"/>
              <a:ea typeface="+mj-ea"/>
              <a:cs typeface="+mj-cs"/>
              <a:sym typeface="Arial"/>
            </a:endParaRPr>
          </a:p>
        </p:txBody>
      </p:sp>
      <p:pic>
        <p:nvPicPr>
          <p:cNvPr id="13317" name="Рисунок 1">
            <a:extLst>
              <a:ext uri="{FF2B5EF4-FFF2-40B4-BE49-F238E27FC236}">
                <a16:creationId xmlns:a16="http://schemas.microsoft.com/office/drawing/2014/main" id="{EC3A1095-D5C6-6B6B-3039-99139FD80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22313"/>
            <a:ext cx="4354512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>
            <a:extLst>
              <a:ext uri="{FF2B5EF4-FFF2-40B4-BE49-F238E27FC236}">
                <a16:creationId xmlns:a16="http://schemas.microsoft.com/office/drawing/2014/main" id="{9D684CA0-DE68-1269-B08D-B22956B539F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01638" y="350838"/>
            <a:ext cx="8099425" cy="631825"/>
          </a:xfrm>
        </p:spPr>
        <p:txBody>
          <a:bodyPr/>
          <a:lstStyle/>
          <a:p>
            <a:pPr eaLnBrk="1" hangingPunct="1"/>
            <a:r>
              <a:rPr lang="ru-RU" altLang="ru-RU"/>
              <a:t>Карьер Тастак</a:t>
            </a:r>
            <a:r>
              <a:rPr lang="en-US" altLang="ru-RU"/>
              <a:t> – </a:t>
            </a:r>
            <a:r>
              <a:rPr lang="ru-RU" altLang="ru-RU"/>
              <a:t>Технологическая схема</a:t>
            </a:r>
            <a:endParaRPr lang="en-US" altLang="ru-RU"/>
          </a:p>
        </p:txBody>
      </p:sp>
      <p:pic>
        <p:nvPicPr>
          <p:cNvPr id="13319" name="Объект 2">
            <a:extLst>
              <a:ext uri="{FF2B5EF4-FFF2-40B4-BE49-F238E27FC236}">
                <a16:creationId xmlns:a16="http://schemas.microsoft.com/office/drawing/2014/main" id="{CAE9B10B-3248-DCF8-ABCD-8FDEA4CCA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438" y="933450"/>
            <a:ext cx="4191000" cy="53276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3E0A17-89FF-995F-1805-84673F91DFB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750" y="771525"/>
            <a:ext cx="3243263" cy="51323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1600" kern="0" dirty="0"/>
              <a:t>Первичная дробилка</a:t>
            </a:r>
            <a:endParaRPr lang="en-US" altLang="ru-RU" sz="1600" kern="0" dirty="0"/>
          </a:p>
          <a:p>
            <a:pPr lvl="1" eaLnBrk="1" hangingPunct="1">
              <a:defRPr/>
            </a:pPr>
            <a:r>
              <a:rPr lang="en-US" altLang="ru-RU" sz="1000" kern="0" dirty="0"/>
              <a:t>PE750X1060(China)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2014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Вторичная дробилка</a:t>
            </a:r>
            <a:endParaRPr lang="en-US" altLang="ru-RU" sz="1600" kern="0" dirty="0"/>
          </a:p>
          <a:p>
            <a:pPr lvl="1" eaLnBrk="1" hangingPunct="1">
              <a:defRPr/>
            </a:pPr>
            <a:r>
              <a:rPr lang="en-US" altLang="ru-RU" sz="1000" kern="0" dirty="0"/>
              <a:t>SANDVIK CH660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2009</a:t>
            </a:r>
          </a:p>
          <a:p>
            <a:pPr eaLnBrk="1" hangingPunct="1">
              <a:defRPr/>
            </a:pPr>
            <a:endParaRPr lang="en-US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Грохоты</a:t>
            </a:r>
            <a:endParaRPr lang="en-US" altLang="ru-RU" sz="1600" kern="0" dirty="0"/>
          </a:p>
          <a:p>
            <a:pPr lvl="1" eaLnBrk="1" hangingPunct="1">
              <a:defRPr/>
            </a:pPr>
            <a:r>
              <a:rPr lang="en-US" altLang="ru-RU" sz="1000" kern="0" dirty="0"/>
              <a:t>SANDVIK CS173T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2013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2YK1860(China)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2011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3YK1860(China)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2011</a:t>
            </a:r>
          </a:p>
          <a:p>
            <a:pPr lvl="1" eaLnBrk="1" hangingPunct="1">
              <a:defRPr/>
            </a:pPr>
            <a:endParaRPr lang="en-US" altLang="ru-RU" sz="1000" kern="0" dirty="0"/>
          </a:p>
          <a:p>
            <a:pPr eaLnBrk="1" hangingPunct="1">
              <a:defRPr/>
            </a:pPr>
            <a:r>
              <a:rPr lang="ru-RU" altLang="ru-RU" sz="1600" kern="0" dirty="0"/>
              <a:t>Третичная дробилка</a:t>
            </a:r>
            <a:endParaRPr lang="en-US" altLang="ru-RU" sz="1600" kern="0" dirty="0"/>
          </a:p>
          <a:p>
            <a:pPr lvl="1" eaLnBrk="1" hangingPunct="1">
              <a:defRPr/>
            </a:pPr>
            <a:r>
              <a:rPr lang="en-US" altLang="ru-RU" sz="1000" kern="0" dirty="0"/>
              <a:t>Metso HP3</a:t>
            </a:r>
          </a:p>
          <a:p>
            <a:pPr lvl="1" eaLnBrk="1" hangingPunct="1">
              <a:defRPr/>
            </a:pPr>
            <a:r>
              <a:rPr lang="en-US" altLang="ru-RU" sz="1000" kern="0" dirty="0"/>
              <a:t>2013</a:t>
            </a:r>
            <a:endParaRPr lang="ru-RU" altLang="ru-RU" sz="1000" kern="0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ru-RU" sz="1000" kern="0" dirty="0"/>
          </a:p>
          <a:p>
            <a:pPr eaLnBrk="1" hangingPunct="1">
              <a:defRPr/>
            </a:pPr>
            <a:r>
              <a:rPr lang="ru-RU" altLang="ru-RU" sz="1600" kern="0" dirty="0"/>
              <a:t>Производительность</a:t>
            </a:r>
          </a:p>
          <a:p>
            <a:pPr lvl="1" eaLnBrk="1" hangingPunct="1">
              <a:defRPr/>
            </a:pPr>
            <a:r>
              <a:rPr lang="ru-RU" altLang="ru-RU" sz="1000" kern="0" dirty="0"/>
              <a:t>600 тыс. </a:t>
            </a:r>
            <a:r>
              <a:rPr lang="ru-RU" altLang="ru-RU" sz="1000" kern="0" dirty="0" err="1"/>
              <a:t>тн</a:t>
            </a:r>
            <a:r>
              <a:rPr lang="ru-RU" altLang="ru-RU" sz="1000" kern="0" dirty="0"/>
              <a:t>/год</a:t>
            </a:r>
          </a:p>
          <a:p>
            <a:pPr marL="457200" lvl="1" indent="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ru-RU" sz="1000" kern="0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1600" kern="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ru-RU" sz="1600" kern="0" dirty="0"/>
          </a:p>
          <a:p>
            <a:pPr eaLnBrk="1" hangingPunct="1">
              <a:defRPr/>
            </a:pPr>
            <a:endParaRPr lang="en-US" altLang="ru-RU" sz="1600" kern="0" dirty="0"/>
          </a:p>
          <a:p>
            <a:pPr eaLnBrk="1" hangingPunct="1">
              <a:defRPr/>
            </a:pPr>
            <a:endParaRPr lang="en-US" altLang="ru-RU" sz="1600" kern="0" dirty="0"/>
          </a:p>
          <a:p>
            <a:pPr eaLnBrk="1" hangingPunct="1">
              <a:defRPr/>
            </a:pPr>
            <a:endParaRPr lang="en-US" altLang="ru-RU" sz="1600" kern="0" dirty="0"/>
          </a:p>
        </p:txBody>
      </p:sp>
      <p:sp>
        <p:nvSpPr>
          <p:cNvPr id="13321" name="Fußzeilenplatzhalter 3">
            <a:extLst>
              <a:ext uri="{FF2B5EF4-FFF2-40B4-BE49-F238E27FC236}">
                <a16:creationId xmlns:a16="http://schemas.microsoft.com/office/drawing/2014/main" id="{5F53402D-8FF2-B31E-C686-A13EF5211814}"/>
              </a:ext>
            </a:extLst>
          </p:cNvPr>
          <p:cNvSpPr>
            <a:spLocks noGrp="1"/>
          </p:cNvSpPr>
          <p:nvPr/>
        </p:nvSpPr>
        <p:spPr bwMode="auto">
          <a:xfrm>
            <a:off x="25400" y="6524625"/>
            <a:ext cx="3600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800">
                <a:solidFill>
                  <a:srgbClr val="000000"/>
                </a:solidFill>
                <a:cs typeface="Arial" panose="020B0604020202020204" pitchFamily="34" charset="0"/>
              </a:rPr>
              <a:t>Slide 3</a:t>
            </a:r>
            <a:r>
              <a:rPr lang="en-GB" altLang="de-DE" sz="800" b="0">
                <a:solidFill>
                  <a:srgbClr val="000000"/>
                </a:solidFill>
                <a:cs typeface="Arial" panose="020B0604020202020204" pitchFamily="34" charset="0"/>
              </a:rPr>
              <a:t> – Nov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>
            <a:extLst>
              <a:ext uri="{FF2B5EF4-FFF2-40B4-BE49-F238E27FC236}">
                <a16:creationId xmlns:a16="http://schemas.microsoft.com/office/drawing/2014/main" id="{670DC934-590F-B844-EE24-45CA361C9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269038"/>
            <a:ext cx="2338388" cy="52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/>
          </a:p>
        </p:txBody>
      </p:sp>
      <p:graphicFrame>
        <p:nvGraphicFramePr>
          <p:cNvPr id="14339" name="Объект 5" hidden="1">
            <a:extLst>
              <a:ext uri="{FF2B5EF4-FFF2-40B4-BE49-F238E27FC236}">
                <a16:creationId xmlns:a16="http://schemas.microsoft.com/office/drawing/2014/main" id="{3F015D34-639C-E644-EEC5-D63048B278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14339" name="Объект 5" hidden="1">
                        <a:extLst>
                          <a:ext uri="{FF2B5EF4-FFF2-40B4-BE49-F238E27FC236}">
                            <a16:creationId xmlns:a16="http://schemas.microsoft.com/office/drawing/2014/main" id="{3F015D34-639C-E644-EEC5-D63048B27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E5FA72EB-B0E0-F296-B073-D16E2B339DE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-12700" y="-150813"/>
            <a:ext cx="184150" cy="4603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800" dirty="0">
              <a:latin typeface="+mn-lt"/>
              <a:sym typeface="+mn-lt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4CD06DD-CF7B-D0F0-68BE-B012CF2121AC}"/>
              </a:ext>
            </a:extLst>
          </p:cNvPr>
          <p:cNvSpPr/>
          <p:nvPr/>
        </p:nvSpPr>
        <p:spPr bwMode="auto">
          <a:xfrm>
            <a:off x="4716463" y="1143000"/>
            <a:ext cx="4176712" cy="2501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2400">
              <a:latin typeface="Arial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3741ACCC-27B4-FBD0-56D1-54AFA4196865}"/>
              </a:ext>
            </a:extLst>
          </p:cNvPr>
          <p:cNvSpPr/>
          <p:nvPr/>
        </p:nvSpPr>
        <p:spPr bwMode="auto">
          <a:xfrm>
            <a:off x="4738688" y="4283075"/>
            <a:ext cx="4176712" cy="2159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2400">
              <a:latin typeface="Arial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3069DF5-3A8D-F8FA-1E28-BAC4A0015E71}"/>
              </a:ext>
            </a:extLst>
          </p:cNvPr>
          <p:cNvSpPr/>
          <p:nvPr/>
        </p:nvSpPr>
        <p:spPr bwMode="auto">
          <a:xfrm>
            <a:off x="250825" y="1143000"/>
            <a:ext cx="4033838" cy="2501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2400">
              <a:latin typeface="Arial" charset="0"/>
            </a:endParaRPr>
          </a:p>
        </p:txBody>
      </p:sp>
      <p:sp>
        <p:nvSpPr>
          <p:cNvPr id="14344" name="Rectangle 4">
            <a:extLst>
              <a:ext uri="{FF2B5EF4-FFF2-40B4-BE49-F238E27FC236}">
                <a16:creationId xmlns:a16="http://schemas.microsoft.com/office/drawing/2014/main" id="{CB788647-526A-621B-6A90-A449C7BE00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628062" cy="358775"/>
          </a:xfrm>
        </p:spPr>
        <p:txBody>
          <a:bodyPr anchor="b"/>
          <a:lstStyle/>
          <a:p>
            <a:r>
              <a:rPr lang="ru-RU" altLang="ru-RU" sz="2000"/>
              <a:t>Бизнес линия: инертные материалы</a:t>
            </a:r>
            <a:r>
              <a:rPr lang="en-US" altLang="ru-RU" sz="2000"/>
              <a:t>- </a:t>
            </a:r>
            <a:r>
              <a:rPr lang="ru-RU" altLang="ru-RU" sz="2000"/>
              <a:t>карьер Тастак</a:t>
            </a:r>
            <a:endParaRPr lang="en-US" altLang="ru-RU" sz="2000" b="0"/>
          </a:p>
        </p:txBody>
      </p:sp>
      <p:sp>
        <p:nvSpPr>
          <p:cNvPr id="14345" name="Rectangle 4">
            <a:extLst>
              <a:ext uri="{FF2B5EF4-FFF2-40B4-BE49-F238E27FC236}">
                <a16:creationId xmlns:a16="http://schemas.microsoft.com/office/drawing/2014/main" id="{DC906754-235F-F30A-7A5C-9A5A65210E96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93750" y="6078538"/>
            <a:ext cx="2413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altLang="ru-RU" sz="800">
              <a:sym typeface="+mn-lt"/>
            </a:endParaRPr>
          </a:p>
        </p:txBody>
      </p:sp>
      <p:sp>
        <p:nvSpPr>
          <p:cNvPr id="14346" name="Rectangle 4">
            <a:extLst>
              <a:ext uri="{FF2B5EF4-FFF2-40B4-BE49-F238E27FC236}">
                <a16:creationId xmlns:a16="http://schemas.microsoft.com/office/drawing/2014/main" id="{3248FADA-1701-210A-D9B0-7687A0D9E172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2617788" y="6078538"/>
            <a:ext cx="2413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altLang="ru-RU" sz="800">
              <a:sym typeface="+mn-lt"/>
            </a:endParaRPr>
          </a:p>
        </p:txBody>
      </p:sp>
      <p:sp>
        <p:nvSpPr>
          <p:cNvPr id="14347" name="Rectangle 4">
            <a:extLst>
              <a:ext uri="{FF2B5EF4-FFF2-40B4-BE49-F238E27FC236}">
                <a16:creationId xmlns:a16="http://schemas.microsoft.com/office/drawing/2014/main" id="{794EA095-F738-E227-9D3A-5628D11FE1D1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1708150" y="6078538"/>
            <a:ext cx="2413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altLang="ru-RU" sz="800">
              <a:sym typeface="+mn-lt"/>
            </a:endParaRPr>
          </a:p>
        </p:txBody>
      </p:sp>
      <p:sp>
        <p:nvSpPr>
          <p:cNvPr id="14348" name="Rectangle 4">
            <a:extLst>
              <a:ext uri="{FF2B5EF4-FFF2-40B4-BE49-F238E27FC236}">
                <a16:creationId xmlns:a16="http://schemas.microsoft.com/office/drawing/2014/main" id="{FCEEC792-9180-26BB-4530-7EBFD8D7B801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527425" y="6078538"/>
            <a:ext cx="2413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endParaRPr lang="de-DE" altLang="ru-RU" sz="800">
              <a:sym typeface="+mn-lt"/>
            </a:endParaRPr>
          </a:p>
        </p:txBody>
      </p:sp>
      <p:sp>
        <p:nvSpPr>
          <p:cNvPr id="14349" name="Rechteck 114">
            <a:extLst>
              <a:ext uri="{FF2B5EF4-FFF2-40B4-BE49-F238E27FC236}">
                <a16:creationId xmlns:a16="http://schemas.microsoft.com/office/drawing/2014/main" id="{40A5F8E5-AF8C-F628-7942-66205177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5" y="2420938"/>
            <a:ext cx="141288" cy="714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50" name="Rechteck 116">
            <a:extLst>
              <a:ext uri="{FF2B5EF4-FFF2-40B4-BE49-F238E27FC236}">
                <a16:creationId xmlns:a16="http://schemas.microsoft.com/office/drawing/2014/main" id="{6B8C653D-75FD-3ABA-BE3E-1CEB5B0F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2492375"/>
            <a:ext cx="90488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" name="Прямоугольник с одним скругленным углом 361">
            <a:extLst>
              <a:ext uri="{FF2B5EF4-FFF2-40B4-BE49-F238E27FC236}">
                <a16:creationId xmlns:a16="http://schemas.microsoft.com/office/drawing/2014/main" id="{60234AF0-DB3A-78D6-A1F9-F6AFAD086FC7}"/>
              </a:ext>
            </a:extLst>
          </p:cNvPr>
          <p:cNvSpPr/>
          <p:nvPr/>
        </p:nvSpPr>
        <p:spPr>
          <a:xfrm>
            <a:off x="251520" y="836712"/>
            <a:ext cx="4032448" cy="30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008238"/>
              </a:gs>
              <a:gs pos="35000">
                <a:srgbClr val="008238"/>
              </a:gs>
              <a:gs pos="83000">
                <a:srgbClr val="008238">
                  <a:alpha val="25000"/>
                </a:srgbClr>
              </a:gs>
              <a:gs pos="100000">
                <a:srgbClr val="008238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297" tIns="17293" rIns="80297" bIns="17293" spcCol="1270" anchor="ctr"/>
          <a:lstStyle/>
          <a:p>
            <a:pPr defTabSz="1391900" font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de-DE" sz="1100" dirty="0">
                <a:solidFill>
                  <a:schemeClr val="bg1"/>
                </a:solidFill>
              </a:rPr>
              <a:t>Дробильно –сортировочный завод</a:t>
            </a:r>
            <a:endParaRPr lang="en-US" altLang="de-DE" sz="11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с одним скругленным углом 361">
            <a:extLst>
              <a:ext uri="{FF2B5EF4-FFF2-40B4-BE49-F238E27FC236}">
                <a16:creationId xmlns:a16="http://schemas.microsoft.com/office/drawing/2014/main" id="{47EE344C-C903-92AA-093E-D498015751C4}"/>
              </a:ext>
            </a:extLst>
          </p:cNvPr>
          <p:cNvSpPr/>
          <p:nvPr/>
        </p:nvSpPr>
        <p:spPr>
          <a:xfrm>
            <a:off x="4716016" y="836712"/>
            <a:ext cx="4176464" cy="30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008238"/>
              </a:gs>
              <a:gs pos="35000">
                <a:srgbClr val="008238"/>
              </a:gs>
              <a:gs pos="83000">
                <a:srgbClr val="008238">
                  <a:alpha val="25000"/>
                </a:srgbClr>
              </a:gs>
              <a:gs pos="100000">
                <a:srgbClr val="008238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297" tIns="17293" rIns="80297" bIns="17293" spcCol="1270" anchor="ctr"/>
          <a:lstStyle/>
          <a:p>
            <a:pPr defTabSz="1391900" font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de-DE" sz="1100" dirty="0">
                <a:solidFill>
                  <a:schemeClr val="bg1"/>
                </a:solidFill>
              </a:rPr>
              <a:t>Географическое расположение</a:t>
            </a:r>
            <a:endParaRPr lang="en-US" altLang="de-DE" sz="11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с одним скругленным углом 361">
            <a:extLst>
              <a:ext uri="{FF2B5EF4-FFF2-40B4-BE49-F238E27FC236}">
                <a16:creationId xmlns:a16="http://schemas.microsoft.com/office/drawing/2014/main" id="{FAEC2922-49F9-095B-FCA4-77B866E3C73D}"/>
              </a:ext>
            </a:extLst>
          </p:cNvPr>
          <p:cNvSpPr/>
          <p:nvPr/>
        </p:nvSpPr>
        <p:spPr>
          <a:xfrm>
            <a:off x="4704011" y="3888058"/>
            <a:ext cx="4176464" cy="30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008238"/>
              </a:gs>
              <a:gs pos="35000">
                <a:srgbClr val="008238"/>
              </a:gs>
              <a:gs pos="83000">
                <a:srgbClr val="008238">
                  <a:alpha val="25000"/>
                </a:srgbClr>
              </a:gs>
              <a:gs pos="100000">
                <a:srgbClr val="008238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297" tIns="17293" rIns="80297" bIns="17293" spcCol="1270" anchor="ctr"/>
          <a:lstStyle/>
          <a:p>
            <a:pPr defTabSz="1391900" font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de-DE" sz="1100" dirty="0">
                <a:solidFill>
                  <a:schemeClr val="bg1"/>
                </a:solidFill>
              </a:rPr>
              <a:t>Запасы материалов</a:t>
            </a:r>
            <a:r>
              <a:rPr lang="en-US" altLang="de-DE" sz="1100" dirty="0">
                <a:solidFill>
                  <a:schemeClr val="bg1"/>
                </a:solidFill>
              </a:rPr>
              <a:t>, </a:t>
            </a:r>
            <a:r>
              <a:rPr lang="ru-RU" altLang="de-DE" sz="1100" dirty="0" err="1">
                <a:solidFill>
                  <a:schemeClr val="bg1"/>
                </a:solidFill>
              </a:rPr>
              <a:t>млн.тн</a:t>
            </a:r>
            <a:endParaRPr lang="en-US" altLang="de-DE" sz="1100" dirty="0">
              <a:solidFill>
                <a:schemeClr val="bg1"/>
              </a:solidFill>
            </a:endParaRPr>
          </a:p>
        </p:txBody>
      </p:sp>
      <p:sp>
        <p:nvSpPr>
          <p:cNvPr id="14360" name="Textfeld 9">
            <a:extLst>
              <a:ext uri="{FF2B5EF4-FFF2-40B4-BE49-F238E27FC236}">
                <a16:creationId xmlns:a16="http://schemas.microsoft.com/office/drawing/2014/main" id="{1694E58A-E847-C858-EE1B-4DD90381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454501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>
                <a:solidFill>
                  <a:schemeClr val="tx2"/>
                </a:solidFill>
              </a:rPr>
              <a:t>4</a:t>
            </a:r>
            <a:r>
              <a:rPr lang="de-DE" altLang="en-US" sz="2400">
                <a:solidFill>
                  <a:schemeClr val="tx2"/>
                </a:solidFill>
              </a:rPr>
              <a:t>,</a:t>
            </a:r>
            <a:r>
              <a:rPr lang="ru-RU" altLang="en-US" sz="2400">
                <a:solidFill>
                  <a:schemeClr val="tx2"/>
                </a:solidFill>
              </a:rPr>
              <a:t>0</a:t>
            </a:r>
            <a:endParaRPr lang="de-DE" altLang="en-US" sz="2400">
              <a:solidFill>
                <a:schemeClr val="tx2"/>
              </a:solidFill>
            </a:endParaRPr>
          </a:p>
        </p:txBody>
      </p:sp>
      <p:sp>
        <p:nvSpPr>
          <p:cNvPr id="14361" name="Ellipse 10">
            <a:extLst>
              <a:ext uri="{FF2B5EF4-FFF2-40B4-BE49-F238E27FC236}">
                <a16:creationId xmlns:a16="http://schemas.microsoft.com/office/drawing/2014/main" id="{5480FFBC-E004-15A4-1C86-3A1AB527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4391025"/>
            <a:ext cx="720725" cy="720725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4362" name="Picture 25" descr="Bildergebnis für powder icon">
            <a:extLst>
              <a:ext uri="{FF2B5EF4-FFF2-40B4-BE49-F238E27FC236}">
                <a16:creationId xmlns:a16="http://schemas.microsoft.com/office/drawing/2014/main" id="{9DA2058A-17B2-E29D-A5D9-288C8023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50482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Rectangle 9">
            <a:extLst>
              <a:ext uri="{FF2B5EF4-FFF2-40B4-BE49-F238E27FC236}">
                <a16:creationId xmlns:a16="http://schemas.microsoft.com/office/drawing/2014/main" id="{5CE104B0-C90F-E9C0-2195-12871E5C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5211763"/>
            <a:ext cx="1357312" cy="989012"/>
          </a:xfrm>
          <a:prstGeom prst="rect">
            <a:avLst/>
          </a:pr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0"/>
          </a:p>
        </p:txBody>
      </p:sp>
      <p:sp>
        <p:nvSpPr>
          <p:cNvPr id="14364" name="Textfeld 42">
            <a:extLst>
              <a:ext uri="{FF2B5EF4-FFF2-40B4-BE49-F238E27FC236}">
                <a16:creationId xmlns:a16="http://schemas.microsoft.com/office/drawing/2014/main" id="{19C4D1FC-C3F4-F27D-F707-F61F63CEF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551488"/>
            <a:ext cx="1030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chemeClr val="bg1"/>
                </a:solidFill>
              </a:rPr>
              <a:t>Aggregates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1FFFE2B1-DC08-CEDB-2E9C-92CD0713A17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925" y="1793875"/>
            <a:ext cx="3973513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1500" kern="0" dirty="0"/>
              <a:t>Бизнес «под ключ»</a:t>
            </a:r>
            <a:endParaRPr lang="en-US" altLang="ru-RU" sz="1500" kern="0" dirty="0"/>
          </a:p>
          <a:p>
            <a:pPr eaLnBrk="1" hangingPunct="1">
              <a:defRPr/>
            </a:pPr>
            <a:r>
              <a:rPr lang="ru-RU" altLang="ru-RU" sz="1500" kern="0" dirty="0"/>
              <a:t>Современное оборудование</a:t>
            </a:r>
            <a:endParaRPr lang="en-US" altLang="ru-RU" sz="1500" kern="0" dirty="0"/>
          </a:p>
          <a:p>
            <a:pPr eaLnBrk="1" hangingPunct="1">
              <a:defRPr/>
            </a:pPr>
            <a:r>
              <a:rPr lang="ru-RU" altLang="ru-RU" sz="1500" kern="0" dirty="0"/>
              <a:t>Близкое расположение к рынку Астаны</a:t>
            </a:r>
          </a:p>
          <a:p>
            <a:pPr eaLnBrk="1" hangingPunct="1">
              <a:defRPr/>
            </a:pPr>
            <a:r>
              <a:rPr lang="ru-RU" altLang="ru-RU" sz="1500" kern="0" dirty="0"/>
              <a:t>Близость к строительным проектам</a:t>
            </a:r>
          </a:p>
          <a:p>
            <a:pPr eaLnBrk="1" hangingPunct="1">
              <a:defRPr/>
            </a:pPr>
            <a:r>
              <a:rPr lang="ru-RU" altLang="ru-RU" sz="1500" kern="0" dirty="0"/>
              <a:t>Действующие контракты</a:t>
            </a:r>
          </a:p>
          <a:p>
            <a:pPr eaLnBrk="1" hangingPunct="1">
              <a:defRPr/>
            </a:pPr>
            <a:r>
              <a:rPr lang="ru-RU" altLang="ru-RU" sz="1500" kern="0" dirty="0"/>
              <a:t>Возможность доразведки запасов</a:t>
            </a:r>
          </a:p>
          <a:p>
            <a:pPr eaLnBrk="1" hangingPunct="1">
              <a:defRPr/>
            </a:pPr>
            <a:endParaRPr lang="en-US" altLang="ru-RU" sz="1500" kern="0" dirty="0"/>
          </a:p>
        </p:txBody>
      </p:sp>
      <p:pic>
        <p:nvPicPr>
          <p:cNvPr id="14366" name="Рисунок 1">
            <a:extLst>
              <a:ext uri="{FF2B5EF4-FFF2-40B4-BE49-F238E27FC236}">
                <a16:creationId xmlns:a16="http://schemas.microsoft.com/office/drawing/2014/main" id="{38CF43EA-F4AA-907E-10D9-16F192F68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184275"/>
            <a:ext cx="35179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647C52A0-16E7-F0BB-7BCD-1A140CC56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/>
          <a:srcRect b="19607"/>
          <a:stretch/>
        </p:blipFill>
        <p:spPr bwMode="auto">
          <a:xfrm>
            <a:off x="6811030" y="2492375"/>
            <a:ext cx="339089" cy="175166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200A9E3-85E2-4915-C4D8-8379A72CF046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1203325"/>
          <a:ext cx="3690938" cy="566738"/>
        </p:xfrm>
        <a:graphic>
          <a:graphicData uri="http://schemas.openxmlformats.org/drawingml/2006/table">
            <a:tbl>
              <a:tblPr/>
              <a:tblGrid>
                <a:gridCol w="98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ДСЗ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Тип завода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Район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Тастак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Дробильно-сортировочный завод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Астана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7" marR="9527" marT="952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82" name="Fußzeilenplatzhalter 3">
            <a:extLst>
              <a:ext uri="{FF2B5EF4-FFF2-40B4-BE49-F238E27FC236}">
                <a16:creationId xmlns:a16="http://schemas.microsoft.com/office/drawing/2014/main" id="{EAE76203-BFB6-EFA2-A6BA-2C5F22F33595}"/>
              </a:ext>
            </a:extLst>
          </p:cNvPr>
          <p:cNvSpPr>
            <a:spLocks noGrp="1"/>
          </p:cNvSpPr>
          <p:nvPr/>
        </p:nvSpPr>
        <p:spPr bwMode="auto">
          <a:xfrm>
            <a:off x="25400" y="6524625"/>
            <a:ext cx="3600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800">
                <a:solidFill>
                  <a:srgbClr val="000000"/>
                </a:solidFill>
                <a:cs typeface="Arial" panose="020B0604020202020204" pitchFamily="34" charset="0"/>
              </a:rPr>
              <a:t>Slide </a:t>
            </a:r>
            <a:r>
              <a:rPr lang="en-US" altLang="de-DE" sz="8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en-GB" altLang="de-DE" sz="800" b="0">
                <a:solidFill>
                  <a:srgbClr val="000000"/>
                </a:solidFill>
                <a:cs typeface="Arial" panose="020B0604020202020204" pitchFamily="34" charset="0"/>
              </a:rPr>
              <a:t> – Nov- 2023</a:t>
            </a:r>
          </a:p>
        </p:txBody>
      </p:sp>
      <p:pic>
        <p:nvPicPr>
          <p:cNvPr id="14383" name="Рисунок 1">
            <a:extLst>
              <a:ext uri="{FF2B5EF4-FFF2-40B4-BE49-F238E27FC236}">
                <a16:creationId xmlns:a16="http://schemas.microsoft.com/office/drawing/2014/main" id="{4CE80077-BBEF-3293-7C7F-CC7DAC45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283075"/>
            <a:ext cx="427513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скругленным углом 361">
            <a:extLst>
              <a:ext uri="{FF2B5EF4-FFF2-40B4-BE49-F238E27FC236}">
                <a16:creationId xmlns:a16="http://schemas.microsoft.com/office/drawing/2014/main" id="{2EB649F9-DAC4-DB7C-B26C-245D2F7AC211}"/>
              </a:ext>
            </a:extLst>
          </p:cNvPr>
          <p:cNvSpPr/>
          <p:nvPr/>
        </p:nvSpPr>
        <p:spPr>
          <a:xfrm>
            <a:off x="177754" y="3881711"/>
            <a:ext cx="4262236" cy="30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008238"/>
              </a:gs>
              <a:gs pos="35000">
                <a:srgbClr val="008238"/>
              </a:gs>
              <a:gs pos="83000">
                <a:srgbClr val="008238">
                  <a:alpha val="25000"/>
                </a:srgbClr>
              </a:gs>
              <a:gs pos="100000">
                <a:srgbClr val="008238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0297" tIns="17293" rIns="80297" bIns="17293" spcCol="1270" anchor="ctr"/>
          <a:lstStyle/>
          <a:p>
            <a:pPr defTabSz="1391900" font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de-DE" sz="1100" dirty="0">
                <a:solidFill>
                  <a:schemeClr val="bg1"/>
                </a:solidFill>
              </a:rPr>
              <a:t>Фото участка</a:t>
            </a:r>
            <a:endParaRPr lang="en-US" altLang="de-DE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>
            <a:extLst>
              <a:ext uri="{FF2B5EF4-FFF2-40B4-BE49-F238E27FC236}">
                <a16:creationId xmlns:a16="http://schemas.microsoft.com/office/drawing/2014/main" id="{18599088-8085-321E-85F2-B4D08586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308725"/>
            <a:ext cx="2247900" cy="531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/>
          </a:p>
        </p:txBody>
      </p:sp>
      <p:graphicFrame>
        <p:nvGraphicFramePr>
          <p:cNvPr id="16387" name="Rectangle 4" hidden="1">
            <a:extLst>
              <a:ext uri="{FF2B5EF4-FFF2-40B4-BE49-F238E27FC236}">
                <a16:creationId xmlns:a16="http://schemas.microsoft.com/office/drawing/2014/main" id="{6C6472B5-72D8-3979-1156-E18AADF3BDA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16387" name="Rectangle 4" hidden="1">
                        <a:extLst>
                          <a:ext uri="{FF2B5EF4-FFF2-40B4-BE49-F238E27FC236}">
                            <a16:creationId xmlns:a16="http://schemas.microsoft.com/office/drawing/2014/main" id="{6C6472B5-72D8-3979-1156-E18AADF3BD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A8DB71A-ED81-8F30-0116-A791B557153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74613"/>
            <a:ext cx="184150" cy="3079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2400" dirty="0">
              <a:latin typeface="Arial"/>
              <a:ea typeface="+mj-ea"/>
              <a:cs typeface="+mj-cs"/>
              <a:sym typeface="Arial"/>
            </a:endParaRPr>
          </a:p>
        </p:txBody>
      </p:sp>
      <p:pic>
        <p:nvPicPr>
          <p:cNvPr id="16389" name="Рисунок 1">
            <a:extLst>
              <a:ext uri="{FF2B5EF4-FFF2-40B4-BE49-F238E27FC236}">
                <a16:creationId xmlns:a16="http://schemas.microsoft.com/office/drawing/2014/main" id="{D83C7B6B-4CC4-222F-E746-28A27E892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50888"/>
            <a:ext cx="4598987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>
            <a:extLst>
              <a:ext uri="{FF2B5EF4-FFF2-40B4-BE49-F238E27FC236}">
                <a16:creationId xmlns:a16="http://schemas.microsoft.com/office/drawing/2014/main" id="{05E563AA-DEE3-7536-131F-7A39F12CC6D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01638" y="358775"/>
            <a:ext cx="8099425" cy="631825"/>
          </a:xfrm>
        </p:spPr>
        <p:txBody>
          <a:bodyPr/>
          <a:lstStyle/>
          <a:p>
            <a:pPr eaLnBrk="1" hangingPunct="1"/>
            <a:r>
              <a:rPr lang="ru-RU" altLang="ru-RU"/>
              <a:t>Карьер Тастак</a:t>
            </a:r>
            <a:r>
              <a:rPr lang="en-US" altLang="ru-RU"/>
              <a:t> </a:t>
            </a:r>
            <a:r>
              <a:rPr lang="ru-RU" altLang="ru-RU"/>
              <a:t>- Инфраструктура и техника</a:t>
            </a:r>
            <a:endParaRPr lang="en-US" altLang="ru-RU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7186BF0-AC04-16BB-5B04-CE7C4DCD461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488" y="871538"/>
            <a:ext cx="3595687" cy="2844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1600" kern="0" dirty="0"/>
              <a:t>Погрузчик</a:t>
            </a:r>
            <a:r>
              <a:rPr lang="en-US" altLang="ru-RU" sz="1600" kern="0" dirty="0"/>
              <a:t> Hitachi  ZW370H </a:t>
            </a:r>
          </a:p>
          <a:p>
            <a:pPr eaLnBrk="1" hangingPunct="1">
              <a:defRPr/>
            </a:pPr>
            <a:r>
              <a:rPr lang="ru-RU" altLang="ru-RU" sz="1600" kern="0" dirty="0"/>
              <a:t>Погрузчик</a:t>
            </a:r>
            <a:r>
              <a:rPr lang="en-US" altLang="ru-RU" sz="1600" kern="0" dirty="0"/>
              <a:t> XCMG</a:t>
            </a:r>
          </a:p>
          <a:p>
            <a:pPr eaLnBrk="1" hangingPunct="1">
              <a:defRPr/>
            </a:pPr>
            <a:r>
              <a:rPr lang="ru-RU" altLang="ru-RU" sz="1600" kern="0" dirty="0"/>
              <a:t>Грейдер</a:t>
            </a:r>
            <a:r>
              <a:rPr lang="en-US" altLang="ru-RU" sz="1600" kern="0" dirty="0"/>
              <a:t> GR135</a:t>
            </a:r>
          </a:p>
          <a:p>
            <a:pPr eaLnBrk="1" hangingPunct="1">
              <a:defRPr/>
            </a:pPr>
            <a:r>
              <a:rPr lang="ru-RU" altLang="ru-RU" sz="1600" kern="0" dirty="0"/>
              <a:t>Бульдозер</a:t>
            </a:r>
            <a:r>
              <a:rPr lang="en-US" altLang="ru-RU" sz="1600" kern="0" dirty="0"/>
              <a:t> </a:t>
            </a:r>
            <a:r>
              <a:rPr lang="en-US" altLang="ru-RU" sz="1600" kern="0" dirty="0" err="1"/>
              <a:t>Shantui</a:t>
            </a:r>
            <a:r>
              <a:rPr lang="en-US" altLang="ru-RU" sz="1600" kern="0" dirty="0"/>
              <a:t> SD32  </a:t>
            </a:r>
          </a:p>
          <a:p>
            <a:pPr eaLnBrk="1" hangingPunct="1">
              <a:defRPr/>
            </a:pPr>
            <a:r>
              <a:rPr lang="ru-RU" altLang="ru-RU" sz="1600" kern="0" dirty="0"/>
              <a:t>Самосвал</a:t>
            </a:r>
            <a:r>
              <a:rPr lang="en-US" altLang="ru-RU" sz="1600" kern="0" dirty="0"/>
              <a:t> HOWO </a:t>
            </a:r>
            <a:r>
              <a:rPr lang="ru-RU" altLang="ru-RU" sz="1600" kern="0" dirty="0"/>
              <a:t>25тн</a:t>
            </a:r>
            <a:endParaRPr lang="en-US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Самосвал</a:t>
            </a:r>
            <a:r>
              <a:rPr lang="en-US" altLang="ru-RU" sz="1600" kern="0" dirty="0"/>
              <a:t> SHACMAN 25</a:t>
            </a:r>
            <a:r>
              <a:rPr lang="ru-RU" altLang="ru-RU" sz="1600" kern="0" dirty="0" err="1"/>
              <a:t>тн</a:t>
            </a:r>
            <a:endParaRPr lang="en-US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Газель грузовая</a:t>
            </a:r>
          </a:p>
          <a:p>
            <a:pPr eaLnBrk="1" hangingPunct="1">
              <a:defRPr/>
            </a:pPr>
            <a:r>
              <a:rPr lang="ru-RU" altLang="ru-RU" sz="1600" kern="0" dirty="0"/>
              <a:t>Поливомоечная машина </a:t>
            </a:r>
            <a:r>
              <a:rPr lang="en-US" altLang="ru-RU" sz="1600" kern="0" dirty="0"/>
              <a:t>SHAANXI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ru-RU" sz="1600" kern="0" dirty="0"/>
          </a:p>
          <a:p>
            <a:pPr eaLnBrk="1" hangingPunct="1">
              <a:defRPr/>
            </a:pPr>
            <a:endParaRPr lang="en-US" altLang="ru-RU" sz="1600" kern="0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686C8C2-C1B4-5BAE-B859-BCA35B51CEB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275" y="3644900"/>
            <a:ext cx="3781425" cy="26638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238"/>
              </a:buClr>
              <a:buSzPct val="8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ru-RU" sz="1600" kern="0" dirty="0"/>
              <a:t>Жилой блок на 30чел</a:t>
            </a:r>
          </a:p>
          <a:p>
            <a:pPr eaLnBrk="1" hangingPunct="1">
              <a:defRPr/>
            </a:pPr>
            <a:r>
              <a:rPr lang="ru-RU" altLang="ru-RU" sz="1600" kern="0" dirty="0"/>
              <a:t>Столовая</a:t>
            </a:r>
          </a:p>
          <a:p>
            <a:pPr eaLnBrk="1" hangingPunct="1">
              <a:defRPr/>
            </a:pPr>
            <a:r>
              <a:rPr lang="ru-RU" altLang="ru-RU" sz="1600" kern="0" dirty="0"/>
              <a:t>Офис, весовая, АЗС</a:t>
            </a:r>
          </a:p>
          <a:p>
            <a:pPr eaLnBrk="1" hangingPunct="1">
              <a:defRPr/>
            </a:pPr>
            <a:r>
              <a:rPr lang="ru-RU" altLang="ru-RU" sz="1600" kern="0" dirty="0"/>
              <a:t>КПП</a:t>
            </a:r>
          </a:p>
          <a:p>
            <a:pPr eaLnBrk="1" hangingPunct="1">
              <a:defRPr/>
            </a:pPr>
            <a:r>
              <a:rPr lang="ru-RU" altLang="ru-RU" sz="1600" kern="0" dirty="0"/>
              <a:t>Видеонаблюдение с удаленным доступом</a:t>
            </a:r>
          </a:p>
          <a:p>
            <a:pPr eaLnBrk="1" hangingPunct="1">
              <a:defRPr/>
            </a:pPr>
            <a:r>
              <a:rPr lang="en-US" altLang="ru-RU" sz="1600" kern="0" dirty="0"/>
              <a:t>GPRS </a:t>
            </a:r>
            <a:r>
              <a:rPr lang="ru-RU" altLang="ru-RU" sz="1600" kern="0" dirty="0"/>
              <a:t>система контроля техники</a:t>
            </a:r>
          </a:p>
          <a:p>
            <a:pPr eaLnBrk="1" hangingPunct="1">
              <a:defRPr/>
            </a:pPr>
            <a:r>
              <a:rPr lang="ru-RU" altLang="ru-RU" sz="1600" kern="0" dirty="0"/>
              <a:t>КТПН</a:t>
            </a:r>
            <a:r>
              <a:rPr lang="en-US" altLang="ru-RU" sz="1600" kern="0" dirty="0"/>
              <a:t> </a:t>
            </a:r>
            <a:endParaRPr lang="ru-RU" altLang="ru-RU" sz="1600" kern="0" dirty="0"/>
          </a:p>
          <a:p>
            <a:pPr eaLnBrk="1" hangingPunct="1">
              <a:defRPr/>
            </a:pPr>
            <a:r>
              <a:rPr lang="ru-RU" altLang="ru-RU" sz="1600" kern="0" dirty="0"/>
              <a:t>Спутниковый интернет</a:t>
            </a:r>
          </a:p>
          <a:p>
            <a:pPr eaLnBrk="1" hangingPunct="1">
              <a:defRPr/>
            </a:pPr>
            <a:endParaRPr lang="ru-RU" altLang="ru-RU" sz="1600" kern="0" dirty="0"/>
          </a:p>
          <a:p>
            <a:pPr eaLnBrk="1" hangingPunct="1">
              <a:defRPr/>
            </a:pPr>
            <a:endParaRPr lang="en-US" altLang="ru-RU" sz="1600" kern="0" dirty="0"/>
          </a:p>
        </p:txBody>
      </p:sp>
      <p:pic>
        <p:nvPicPr>
          <p:cNvPr id="16393" name="Picture 6">
            <a:extLst>
              <a:ext uri="{FF2B5EF4-FFF2-40B4-BE49-F238E27FC236}">
                <a16:creationId xmlns:a16="http://schemas.microsoft.com/office/drawing/2014/main" id="{1FFE6C5E-2D0A-835D-A7D0-254622E7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644900"/>
            <a:ext cx="41052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" name="Fußzeilenplatzhalter 3">
            <a:extLst>
              <a:ext uri="{FF2B5EF4-FFF2-40B4-BE49-F238E27FC236}">
                <a16:creationId xmlns:a16="http://schemas.microsoft.com/office/drawing/2014/main" id="{240FDF80-927C-1526-9FEF-13881EC47DB3}"/>
              </a:ext>
            </a:extLst>
          </p:cNvPr>
          <p:cNvSpPr>
            <a:spLocks noGrp="1"/>
          </p:cNvSpPr>
          <p:nvPr/>
        </p:nvSpPr>
        <p:spPr bwMode="auto">
          <a:xfrm>
            <a:off x="25400" y="6524625"/>
            <a:ext cx="360045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800">
                <a:solidFill>
                  <a:srgbClr val="000000"/>
                </a:solidFill>
                <a:cs typeface="Arial" panose="020B0604020202020204" pitchFamily="34" charset="0"/>
              </a:rPr>
              <a:t>Slide </a:t>
            </a:r>
            <a:fld id="{F9519718-EC52-4F0F-872C-6CD8C320A936}" type="slidenum">
              <a:rPr lang="en-GB" altLang="de-DE" sz="8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GB" altLang="de-DE" sz="800" b="0">
                <a:solidFill>
                  <a:srgbClr val="000000"/>
                </a:solidFill>
                <a:cs typeface="Arial" panose="020B0604020202020204" pitchFamily="34" charset="0"/>
              </a:rPr>
              <a:t> – Nov2023</a:t>
            </a:r>
          </a:p>
        </p:txBody>
      </p:sp>
      <p:pic>
        <p:nvPicPr>
          <p:cNvPr id="16395" name="Рисунок 1">
            <a:extLst>
              <a:ext uri="{FF2B5EF4-FFF2-40B4-BE49-F238E27FC236}">
                <a16:creationId xmlns:a16="http://schemas.microsoft.com/office/drawing/2014/main" id="{E2E38658-A219-91CB-200E-84F43E2D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792163"/>
            <a:ext cx="41243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8FAECF3-1431-BDC1-A242-15825034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9028113" cy="1655762"/>
          </a:xfrm>
          <a:prstGeom prst="rect">
            <a:avLst/>
          </a:prstGeom>
          <a:solidFill>
            <a:srgbClr val="E1E1E1"/>
          </a:solidFill>
          <a:ln w="9525">
            <a:solidFill>
              <a:srgbClr val="E1E1E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ru-RU" sz="2400">
              <a:solidFill>
                <a:srgbClr val="DBDBD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C1DDCC1-0BE6-D84F-2A6E-4DCD67681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750" y="2019300"/>
            <a:ext cx="8262938" cy="609600"/>
          </a:xfrm>
        </p:spPr>
        <p:txBody>
          <a:bodyPr/>
          <a:lstStyle/>
          <a:p>
            <a:pPr eaLnBrk="1" hangingPunct="1"/>
            <a:r>
              <a:rPr lang="ru-RU" altLang="ru-RU" sz="2800"/>
              <a:t>Спасибо за Ваше внимание!</a:t>
            </a:r>
            <a:endParaRPr lang="de-DE" altLang="ru-RU" sz="2800"/>
          </a:p>
        </p:txBody>
      </p:sp>
      <p:sp>
        <p:nvSpPr>
          <p:cNvPr id="18436" name="Rectangle 8">
            <a:extLst>
              <a:ext uri="{FF2B5EF4-FFF2-40B4-BE49-F238E27FC236}">
                <a16:creationId xmlns:a16="http://schemas.microsoft.com/office/drawing/2014/main" id="{2AD0F9BE-1242-6DB7-E7A1-F520F111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75" y="0"/>
            <a:ext cx="1111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ru-RU" sz="2400">
              <a:solidFill>
                <a:srgbClr val="01843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9">
            <a:extLst>
              <a:ext uri="{FF2B5EF4-FFF2-40B4-BE49-F238E27FC236}">
                <a16:creationId xmlns:a16="http://schemas.microsoft.com/office/drawing/2014/main" id="{EFBB40E9-ED09-4397-9341-EF7F8BE1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333375"/>
            <a:ext cx="254000" cy="2873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8" name="Прямоугольник 3">
            <a:extLst>
              <a:ext uri="{FF2B5EF4-FFF2-40B4-BE49-F238E27FC236}">
                <a16:creationId xmlns:a16="http://schemas.microsoft.com/office/drawing/2014/main" id="{3BA56994-F996-E5F4-2BC8-C197CE25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6269038"/>
            <a:ext cx="2338387" cy="52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08238"/>
              </a:buClr>
              <a:buSzPct val="8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2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9&quot;&gt;&lt;elem m_fUsage=&quot;7.67674273223045930000E+000&quot;&gt;&lt;m_ppcolschidx val=&quot;0&quot;/&gt;&lt;m_rgb r=&quot;77&quot; g=&quot;f5&quot; b=&quot;5&quot;/&gt;&lt;/elem&gt;&lt;elem m_fUsage=&quot;1.73081214351414500000E+000&quot;&gt;&lt;m_ppcolschidx val=&quot;0&quot;/&gt;&lt;m_rgb r=&quot;ff&quot; g=&quot;1&quot; b=&quot;5&quot;/&gt;&lt;/elem&gt;&lt;elem m_fUsage=&quot;5.19453950626046710000E-001&quot;&gt;&lt;m_ppcolschidx val=&quot;0&quot;/&gt;&lt;m_rgb r=&quot;ff&quot; g=&quot;0&quot; b=&quot;0&quot;/&gt;&lt;/elem&gt;&lt;elem m_fUsage=&quot;2.79005505028422260000E-002&quot;&gt;&lt;m_ppcolschidx val=&quot;0&quot;/&gt;&lt;m_rgb r=&quot;6a&quot; g=&quot;c4&quot; b=&quot;9&quot;/&gt;&lt;/elem&gt;&lt;elem m_fUsage=&quot;1.68844272138206110000E-002&quot;&gt;&lt;m_ppcolschidx val=&quot;0&quot;/&gt;&lt;m_rgb r=&quot;0&quot; g=&quot;ff&quot; b=&quot;73&quot;/&gt;&lt;/elem&gt;&lt;elem m_fUsage=&quot;1.10949270129079470000E-002&quot;&gt;&lt;m_ppcolschidx val=&quot;0&quot;/&gt;&lt;m_rgb r=&quot;0&quot; g=&quot;82&quot; b=&quot;38&quot;/&gt;&lt;/elem&gt;&lt;elem m_fUsage=&quot;5.72641689702235460000E-003&quot;&gt;&lt;m_ppcolschidx val=&quot;0&quot;/&gt;&lt;m_rgb r=&quot;0&quot; g=&quot;37&quot; b=&quot;4d&quot;/&gt;&lt;/elem&gt;&lt;elem m_fUsage=&quot;5.15377520732011960000E-003&quot;&gt;&lt;m_ppcolschidx val=&quot;0&quot;/&gt;&lt;m_rgb r=&quot;0&quot; g=&quot;0&quot; b=&quot;80&quot;/&gt;&lt;/elem&gt;&lt;elem m_fUsage=&quot;4.63839768658810740000E-003&quot;&gt;&lt;m_ppcolschidx val=&quot;0&quot;/&gt;&lt;m_rgb r=&quot;ff&quot; g=&quot;4f&quot; b=&quot;0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MinusSymbol&gt;-&lt;/m_chMinus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xBLw3RSe22o.kpnNVV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beSjoQR4SS0oAF6zlz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7fkEw7TX.EygDOcWq8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IycGb3R_mgz408T__1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RSjgVqRAmhDD.W5C0I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tgFauBE6daC5KZiMn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7mpn5zT.CFD3.aq7FG1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ilWL0XsUenK3cLeoGb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tgFauBE6daC5KZiMn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tgFauBE6daC5KZiMn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h0YKAlRKqZGIQ.wviz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tgFauBE6daC5KZiMn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tgFauBE6daC5KZiMn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IVxZ6pQ1y4pJ02nv_x0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ilWL0XsUenK3cLeoGb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5tgFauBE6daC5KZiMnjQ"/>
</p:tagLst>
</file>

<file path=ppt/theme/theme1.xml><?xml version="1.0" encoding="utf-8"?>
<a:theme xmlns:a="http://schemas.openxmlformats.org/drawingml/2006/main" name="Group_Template">
  <a:themeElements>
    <a:clrScheme name="Group_Template 13">
      <a:dk1>
        <a:srgbClr val="000000"/>
      </a:dk1>
      <a:lt1>
        <a:srgbClr val="FFFFFF"/>
      </a:lt1>
      <a:dk2>
        <a:srgbClr val="007C36"/>
      </a:dk2>
      <a:lt2>
        <a:srgbClr val="777777"/>
      </a:lt2>
      <a:accent1>
        <a:srgbClr val="C0C0C0"/>
      </a:accent1>
      <a:accent2>
        <a:srgbClr val="74B690"/>
      </a:accent2>
      <a:accent3>
        <a:srgbClr val="FFFFFF"/>
      </a:accent3>
      <a:accent4>
        <a:srgbClr val="000000"/>
      </a:accent4>
      <a:accent5>
        <a:srgbClr val="DCDCDC"/>
      </a:accent5>
      <a:accent6>
        <a:srgbClr val="68A582"/>
      </a:accent6>
      <a:hlink>
        <a:srgbClr val="6386C1"/>
      </a:hlink>
      <a:folHlink>
        <a:srgbClr val="0D386F"/>
      </a:folHlink>
    </a:clrScheme>
    <a:fontScheme name="Grou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ou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3">
        <a:dk1>
          <a:srgbClr val="000000"/>
        </a:dk1>
        <a:lt1>
          <a:srgbClr val="FFFFFF"/>
        </a:lt1>
        <a:dk2>
          <a:srgbClr val="007C36"/>
        </a:dk2>
        <a:lt2>
          <a:srgbClr val="777777"/>
        </a:lt2>
        <a:accent1>
          <a:srgbClr val="C0C0C0"/>
        </a:accent1>
        <a:accent2>
          <a:srgbClr val="74B69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68A582"/>
        </a:accent6>
        <a:hlink>
          <a:srgbClr val="6386C1"/>
        </a:hlink>
        <a:folHlink>
          <a:srgbClr val="0D38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roup_Template">
  <a:themeElements>
    <a:clrScheme name="Group_Template 13">
      <a:dk1>
        <a:srgbClr val="000000"/>
      </a:dk1>
      <a:lt1>
        <a:srgbClr val="FFFFFF"/>
      </a:lt1>
      <a:dk2>
        <a:srgbClr val="007C36"/>
      </a:dk2>
      <a:lt2>
        <a:srgbClr val="777777"/>
      </a:lt2>
      <a:accent1>
        <a:srgbClr val="C0C0C0"/>
      </a:accent1>
      <a:accent2>
        <a:srgbClr val="74B690"/>
      </a:accent2>
      <a:accent3>
        <a:srgbClr val="FFFFFF"/>
      </a:accent3>
      <a:accent4>
        <a:srgbClr val="000000"/>
      </a:accent4>
      <a:accent5>
        <a:srgbClr val="DCDCDC"/>
      </a:accent5>
      <a:accent6>
        <a:srgbClr val="68A582"/>
      </a:accent6>
      <a:hlink>
        <a:srgbClr val="6386C1"/>
      </a:hlink>
      <a:folHlink>
        <a:srgbClr val="0D386F"/>
      </a:folHlink>
    </a:clrScheme>
    <a:fontScheme name="Grou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ou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u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up_Template 13">
        <a:dk1>
          <a:srgbClr val="000000"/>
        </a:dk1>
        <a:lt1>
          <a:srgbClr val="FFFFFF"/>
        </a:lt1>
        <a:dk2>
          <a:srgbClr val="007C36"/>
        </a:dk2>
        <a:lt2>
          <a:srgbClr val="777777"/>
        </a:lt2>
        <a:accent1>
          <a:srgbClr val="C0C0C0"/>
        </a:accent1>
        <a:accent2>
          <a:srgbClr val="74B69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68A582"/>
        </a:accent6>
        <a:hlink>
          <a:srgbClr val="6386C1"/>
        </a:hlink>
        <a:folHlink>
          <a:srgbClr val="0D38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Group_Template</Template>
  <TotalTime>15054</TotalTime>
  <Words>247</Words>
  <Application>Microsoft Office PowerPoint</Application>
  <PresentationFormat>Экран (4:3)</PresentationFormat>
  <Paragraphs>88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Group_Template</vt:lpstr>
      <vt:lpstr>1_Group_Template</vt:lpstr>
      <vt:lpstr>Презентация PowerPoint</vt:lpstr>
      <vt:lpstr>Карьер Тастак – Запасы и продукция</vt:lpstr>
      <vt:lpstr>Карьер Тастак – Технологическая схема</vt:lpstr>
      <vt:lpstr>Бизнес линия: инертные материалы- карьер Тастак</vt:lpstr>
      <vt:lpstr>Карьер Тастак - Инфраструктура и техника</vt:lpstr>
      <vt:lpstr>Спасибо за Ваше внимание!</vt:lpstr>
    </vt:vector>
  </TitlesOfParts>
  <Company>HeidelbergCement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HeidelbergCement</dc:title>
  <dc:creator>csauerla</dc:creator>
  <cp:lastModifiedBy>77017251415</cp:lastModifiedBy>
  <cp:revision>1861</cp:revision>
  <dcterms:created xsi:type="dcterms:W3CDTF">2007-03-28T15:37:09Z</dcterms:created>
  <dcterms:modified xsi:type="dcterms:W3CDTF">2024-01-31T08:37:37Z</dcterms:modified>
</cp:coreProperties>
</file>