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9" r:id="rId4"/>
    <p:sldId id="262" r:id="rId5"/>
    <p:sldId id="271" r:id="rId6"/>
    <p:sldId id="258" r:id="rId7"/>
    <p:sldId id="257" r:id="rId8"/>
  </p:sldIdLst>
  <p:sldSz cx="18288000" cy="10287000"/>
  <p:notesSz cx="6858000" cy="9144000"/>
  <p:embeddedFontLst>
    <p:embeddedFont>
      <p:font typeface="Baskerville Display PT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ios" panose="020B0604020202020204" charset="0"/>
      <p:regular r:id="rId15"/>
    </p:embeddedFont>
    <p:embeddedFont>
      <p:font typeface="Helios Bold" panose="020B0604020202020204" charset="0"/>
      <p:regular r:id="rId16"/>
    </p:embeddedFont>
    <p:embeddedFont>
      <p:font typeface="Inter" panose="020B0604020202020204" charset="0"/>
      <p:regular r:id="rId17"/>
    </p:embeddedFont>
    <p:embeddedFont>
      <p:font typeface="Klein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22" autoAdjust="0"/>
  </p:normalViewPr>
  <p:slideViewPr>
    <p:cSldViewPr>
      <p:cViewPr varScale="1">
        <p:scale>
          <a:sx n="55" d="100"/>
          <a:sy n="55" d="100"/>
        </p:scale>
        <p:origin x="66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DB211-8D20-4C31-B159-907C8232B8B5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FDC4E-4BC3-4419-AED0-D53B5BB76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4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66927" y="-4280359"/>
            <a:ext cx="10812392" cy="10812392"/>
          </a:xfrm>
          <a:custGeom>
            <a:avLst/>
            <a:gdLst/>
            <a:ahLst/>
            <a:cxnLst/>
            <a:rect l="l" t="t" r="r" b="b"/>
            <a:pathLst>
              <a:path w="10812392" h="10812392">
                <a:moveTo>
                  <a:pt x="0" y="0"/>
                </a:moveTo>
                <a:lnTo>
                  <a:pt x="10812393" y="0"/>
                </a:lnTo>
                <a:lnTo>
                  <a:pt x="10812393" y="10812392"/>
                </a:lnTo>
                <a:lnTo>
                  <a:pt x="0" y="10812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125837"/>
            <a:ext cx="6057900" cy="618185"/>
            <a:chOff x="0" y="0"/>
            <a:chExt cx="6270157" cy="8242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85282" cy="824246"/>
            </a:xfrm>
            <a:custGeom>
              <a:avLst/>
              <a:gdLst/>
              <a:ahLst/>
              <a:cxnLst/>
              <a:rect l="l" t="t" r="r" b="b"/>
              <a:pathLst>
                <a:path w="785282" h="824246">
                  <a:moveTo>
                    <a:pt x="0" y="0"/>
                  </a:moveTo>
                  <a:lnTo>
                    <a:pt x="785282" y="0"/>
                  </a:lnTo>
                  <a:lnTo>
                    <a:pt x="785282" y="824246"/>
                  </a:lnTo>
                  <a:lnTo>
                    <a:pt x="0" y="82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119715" y="125759"/>
              <a:ext cx="5150442" cy="528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1"/>
                </a:lnSpc>
                <a:spcBef>
                  <a:spcPct val="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Baskerville Display PT" panose="020B0604020202020204" charset="-52"/>
                  <a:ea typeface="Baskerville Display PT" panose="020B0604020202020204" charset="-52"/>
                </a:rPr>
                <a:t>Школа развития </a:t>
              </a:r>
              <a:r>
                <a:rPr lang="en-US" sz="2400" b="1" dirty="0">
                  <a:solidFill>
                    <a:schemeClr val="bg1"/>
                  </a:solidFill>
                  <a:latin typeface="Baskerville Display PT" panose="020B0604020202020204" charset="-52"/>
                  <a:ea typeface="Baskerville Display PT" panose="020B0604020202020204" charset="-52"/>
                </a:rPr>
                <a:t>S</a:t>
              </a:r>
              <a:r>
                <a:rPr lang="ru-RU" sz="2400" b="1" dirty="0" err="1">
                  <a:solidFill>
                    <a:schemeClr val="bg1"/>
                  </a:solidFill>
                  <a:latin typeface="Baskerville Display PT" panose="020B0604020202020204" charset="-52"/>
                  <a:ea typeface="Baskerville Display PT" panose="020B0604020202020204" charset="-52"/>
                </a:rPr>
                <a:t>oft</a:t>
              </a:r>
              <a:r>
                <a:rPr lang="ru-RU" sz="2400" b="1" dirty="0">
                  <a:solidFill>
                    <a:schemeClr val="bg1"/>
                  </a:solidFill>
                  <a:latin typeface="Baskerville Display PT" panose="020B0604020202020204" charset="-52"/>
                  <a:ea typeface="Baskerville Display PT" panose="020B0604020202020204" charset="-52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Baskerville Display PT" panose="020B0604020202020204" charset="-52"/>
                  <a:ea typeface="Baskerville Display PT" panose="020B0604020202020204" charset="-52"/>
                </a:rPr>
                <a:t>S</a:t>
              </a:r>
              <a:r>
                <a:rPr lang="ru-RU" sz="2400" b="1" dirty="0" err="1">
                  <a:solidFill>
                    <a:schemeClr val="bg1"/>
                  </a:solidFill>
                  <a:latin typeface="Baskerville Display PT" panose="020B0604020202020204" charset="-52"/>
                  <a:ea typeface="Baskerville Display PT" panose="020B0604020202020204" charset="-52"/>
                </a:rPr>
                <a:t>kills</a:t>
              </a:r>
              <a:endParaRPr lang="en-US" sz="2401" dirty="0">
                <a:solidFill>
                  <a:schemeClr val="bg1"/>
                </a:solidFill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-3407200" y="4432068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3"/>
                </a:lnTo>
                <a:lnTo>
                  <a:pt x="0" y="5764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078" y="7902203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2"/>
                </a:lnTo>
                <a:lnTo>
                  <a:pt x="0" y="576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144000" y="2962881"/>
            <a:ext cx="8115300" cy="4361239"/>
            <a:chOff x="0" y="0"/>
            <a:chExt cx="10820400" cy="5814985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10820400" cy="4924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399"/>
                </a:lnSpc>
              </a:pPr>
              <a:r>
                <a:rPr lang="ru-RU" sz="11999" b="1" dirty="0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Бизнес</a:t>
              </a:r>
              <a:r>
                <a:rPr lang="en-US" sz="11999" b="1" dirty="0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 </a:t>
              </a:r>
              <a:r>
                <a:rPr lang="ru-RU" sz="11999" b="1" dirty="0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План</a:t>
              </a:r>
              <a:endParaRPr lang="en-US" sz="11999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107383"/>
              <a:ext cx="10498974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</a:pPr>
              <a:endParaRPr lang="en-US" sz="3199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4715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969962"/>
            <a:ext cx="12063594" cy="1846603"/>
            <a:chOff x="0" y="-76200"/>
            <a:chExt cx="16084792" cy="2462137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16084792" cy="1525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099"/>
                </a:lnSpc>
              </a:pPr>
              <a:r>
                <a:rPr lang="ru-RU" sz="6999" b="1" dirty="0">
                  <a:solidFill>
                    <a:srgbClr val="FFFFFF"/>
                  </a:solidFill>
                  <a:latin typeface="Klein Bold"/>
                  <a:ea typeface="Klein Bold"/>
                  <a:cs typeface="Klein Bold"/>
                  <a:sym typeface="Klein Bold"/>
                </a:rPr>
                <a:t>Резюме проекта</a:t>
              </a:r>
              <a:endParaRPr lang="en-US" sz="6999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678335"/>
              <a:ext cx="14521681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</a:pPr>
              <a:endParaRPr lang="en-US" sz="3199" u="none" dirty="0">
                <a:solidFill>
                  <a:srgbClr val="F4F4F4"/>
                </a:solidFill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21" name="TextBox 5">
            <a:extLst>
              <a:ext uri="{FF2B5EF4-FFF2-40B4-BE49-F238E27FC236}">
                <a16:creationId xmlns:a16="http://schemas.microsoft.com/office/drawing/2014/main" id="{7C252CB9-335E-46ED-8F5D-CE7A611213D0}"/>
              </a:ext>
            </a:extLst>
          </p:cNvPr>
          <p:cNvSpPr txBox="1"/>
          <p:nvPr/>
        </p:nvSpPr>
        <p:spPr>
          <a:xfrm>
            <a:off x="2133600" y="4578669"/>
            <a:ext cx="14020800" cy="3807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Helios" panose="020B0604020202020204" charset="0"/>
                <a:ea typeface="Inter" panose="020B0604020202020204" charset="0"/>
              </a:rPr>
              <a:t>Мы создаем школу, которая обучает ключевым </a:t>
            </a:r>
            <a:r>
              <a:rPr lang="ru-RU" sz="2400" dirty="0" err="1">
                <a:latin typeface="Helios" panose="020B0604020202020204" charset="0"/>
                <a:ea typeface="Inter" panose="020B0604020202020204" charset="0"/>
              </a:rPr>
              <a:t>soft</a:t>
            </a:r>
            <a:r>
              <a:rPr lang="ru-RU" sz="2400" dirty="0">
                <a:latin typeface="Helios" panose="020B0604020202020204" charset="0"/>
                <a:ea typeface="Inter" panose="020B0604020202020204" charset="0"/>
              </a:rPr>
              <a:t> </a:t>
            </a:r>
            <a:r>
              <a:rPr lang="ru-RU" sz="2400" dirty="0" err="1">
                <a:latin typeface="Helios" panose="020B0604020202020204" charset="0"/>
                <a:ea typeface="Inter" panose="020B0604020202020204" charset="0"/>
              </a:rPr>
              <a:t>skills</a:t>
            </a:r>
            <a:r>
              <a:rPr lang="ru-RU" sz="2400" dirty="0">
                <a:latin typeface="Helios" panose="020B0604020202020204" charset="0"/>
                <a:ea typeface="Inter" panose="020B0604020202020204" charset="0"/>
              </a:rPr>
              <a:t>: эмоциональному интеллекту, продажам, коммуникации, стресс-менеджменту и другим навыкам, необходимым для успешной работы.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Helios" panose="020B0604020202020204" charset="0"/>
                <a:ea typeface="Inter" panose="020B0604020202020204" charset="0"/>
              </a:rPr>
              <a:t>Параллельно запускаем уникальный интернет-проект, в рамках которого берём несколько подопечных, документируем их профессиональный рост через социальные сети, и демонстрируем, как они становятся успешными лидерами благодаря нашей методике. Проект служит мощным маркетинговым инструментом, привлекая аудиторию в школу.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63828" y="200218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Freeform 3"/>
          <p:cNvSpPr/>
          <p:nvPr/>
        </p:nvSpPr>
        <p:spPr>
          <a:xfrm>
            <a:off x="8508998" y="6276492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3"/>
                </a:lnTo>
                <a:lnTo>
                  <a:pt x="0" y="1621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59784" y="6087110"/>
            <a:ext cx="7328216" cy="2935578"/>
            <a:chOff x="0" y="0"/>
            <a:chExt cx="7446817" cy="3914107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7446817" cy="784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59"/>
                </a:lnSpc>
                <a:spcBef>
                  <a:spcPct val="0"/>
                </a:spcBef>
              </a:pPr>
              <a:r>
                <a:rPr lang="ru-RU" sz="3799" b="1" u="none" dirty="0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Решение</a:t>
              </a:r>
              <a:endParaRPr lang="en-US" sz="3799" b="1" u="none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15165"/>
              <a:ext cx="7446817" cy="2998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2000" dirty="0">
                  <a:latin typeface="Helios" panose="020B0604020202020204" charset="0"/>
                  <a:ea typeface="Inter" panose="020B0604020202020204" charset="0"/>
                </a:rPr>
                <a:t>Наша школа предлагает систематизированное обучение soft skills, подкреплённое практическими кейсами. Уникальность проекта заключается в параллельном интернет-проекте, который служит доказательством нашей эффективности.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-79200"/>
            <a:ext cx="9411059" cy="10287000"/>
            <a:chOff x="0" y="0"/>
            <a:chExt cx="2478633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78633" cy="2709333"/>
            </a:xfrm>
            <a:custGeom>
              <a:avLst/>
              <a:gdLst/>
              <a:ahLst/>
              <a:cxnLst/>
              <a:rect l="l" t="t" r="r" b="b"/>
              <a:pathLst>
                <a:path w="2478633" h="2709333">
                  <a:moveTo>
                    <a:pt x="0" y="0"/>
                  </a:moveTo>
                  <a:lnTo>
                    <a:pt x="2478633" y="0"/>
                  </a:lnTo>
                  <a:lnTo>
                    <a:pt x="24786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786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2000" y="663990"/>
            <a:ext cx="6746873" cy="3308804"/>
            <a:chOff x="0" y="-76200"/>
            <a:chExt cx="8995831" cy="441173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6200"/>
              <a:ext cx="8995831" cy="3081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099"/>
                </a:lnSpc>
              </a:pPr>
              <a:r>
                <a:rPr lang="ru-RU" sz="6999" b="1" dirty="0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Актуальность</a:t>
              </a:r>
              <a:r>
                <a:rPr lang="en-US" sz="6999" b="1" dirty="0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 </a:t>
              </a:r>
              <a:r>
                <a:rPr lang="ru-RU" sz="6999" b="1" dirty="0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Проекта</a:t>
              </a:r>
              <a:endParaRPr lang="en-US" sz="6999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638339"/>
              <a:ext cx="7058406" cy="69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</a:pPr>
              <a:endParaRPr lang="en-US" sz="3199" u="none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744200" y="1834177"/>
            <a:ext cx="7391400" cy="2932150"/>
            <a:chOff x="0" y="0"/>
            <a:chExt cx="9855200" cy="3909536"/>
          </a:xfrm>
        </p:grpSpPr>
        <p:sp>
          <p:nvSpPr>
            <p:cNvPr id="14" name="TextBox 14"/>
            <p:cNvSpPr txBox="1"/>
            <p:nvPr/>
          </p:nvSpPr>
          <p:spPr>
            <a:xfrm>
              <a:off x="0" y="0"/>
              <a:ext cx="7446817" cy="784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59"/>
                </a:lnSpc>
                <a:spcBef>
                  <a:spcPct val="0"/>
                </a:spcBef>
              </a:pPr>
              <a:r>
                <a:rPr lang="ru-RU" sz="3799" b="1" u="none" dirty="0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Проблема</a:t>
              </a:r>
              <a:endParaRPr lang="en-US" sz="3799" b="1" u="none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7772"/>
              <a:ext cx="9855200" cy="30017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2000" dirty="0">
                  <a:latin typeface="Helios" panose="020B0604020202020204" charset="0"/>
                  <a:ea typeface="Inter" panose="020B0604020202020204" charset="0"/>
                </a:rPr>
                <a:t>На современном рынке труда многие компании испытывают нехватку сотрудников с развитыми soft skills. В то же время, спрос на специалистов, способных эффективно взаимодействовать в командах, управлять своими эмоциями и добиваться высоких результатов, постоянно растет.</a:t>
              </a:r>
            </a:p>
          </p:txBody>
        </p:sp>
      </p:grpSp>
      <p:sp>
        <p:nvSpPr>
          <p:cNvPr id="17" name="TextBox 8">
            <a:extLst>
              <a:ext uri="{FF2B5EF4-FFF2-40B4-BE49-F238E27FC236}">
                <a16:creationId xmlns:a16="http://schemas.microsoft.com/office/drawing/2014/main" id="{1E86A5FD-7E8B-4D50-BE4B-F54C1208B0C1}"/>
              </a:ext>
            </a:extLst>
          </p:cNvPr>
          <p:cNvSpPr txBox="1"/>
          <p:nvPr/>
        </p:nvSpPr>
        <p:spPr>
          <a:xfrm>
            <a:off x="1070808" y="5464689"/>
            <a:ext cx="8073192" cy="2710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latin typeface="Helios" panose="020B0604020202020204" charset="0"/>
                <a:ea typeface="Inter" panose="020B0604020202020204" charset="0"/>
              </a:rPr>
              <a:t>Уникальный подход</a:t>
            </a:r>
            <a:r>
              <a:rPr lang="ru-RU" sz="2000" dirty="0">
                <a:latin typeface="Helios" panose="020B0604020202020204" charset="0"/>
                <a:ea typeface="Inter" panose="020B0604020202020204" charset="0"/>
              </a:rPr>
              <a:t>: доказательство эффективности обучения через кейсы подопечных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latin typeface="Helios" panose="020B0604020202020204" charset="0"/>
                <a:ea typeface="Inter" panose="020B0604020202020204" charset="0"/>
              </a:rPr>
              <a:t>Мощная маркетинговая стратегия</a:t>
            </a:r>
            <a:r>
              <a:rPr lang="ru-RU" sz="2000" dirty="0">
                <a:latin typeface="Helios" panose="020B0604020202020204" charset="0"/>
                <a:ea typeface="Inter" panose="020B0604020202020204" charset="0"/>
              </a:rPr>
              <a:t>: активное присутствие в </a:t>
            </a:r>
            <a:r>
              <a:rPr lang="ru-RU" sz="2000" dirty="0" err="1">
                <a:latin typeface="Helios" panose="020B0604020202020204" charset="0"/>
                <a:ea typeface="Inter" panose="020B0604020202020204" charset="0"/>
              </a:rPr>
              <a:t>Instagram</a:t>
            </a:r>
            <a:r>
              <a:rPr lang="ru-RU" sz="2000" dirty="0">
                <a:latin typeface="Helios" panose="020B0604020202020204" charset="0"/>
                <a:ea typeface="Inter" panose="020B0604020202020204" charset="0"/>
              </a:rPr>
              <a:t> и </a:t>
            </a:r>
            <a:r>
              <a:rPr lang="ru-RU" sz="2000" dirty="0" err="1">
                <a:latin typeface="Helios" panose="020B0604020202020204" charset="0"/>
                <a:ea typeface="Inter" panose="020B0604020202020204" charset="0"/>
              </a:rPr>
              <a:t>TikTok</a:t>
            </a:r>
            <a:endParaRPr lang="ru-RU" sz="2000" dirty="0">
              <a:latin typeface="Helios" panose="020B0604020202020204" charset="0"/>
              <a:ea typeface="Inter" panose="020B060402020202020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latin typeface="Helios" panose="020B0604020202020204" charset="0"/>
                <a:ea typeface="Inter" panose="020B0604020202020204" charset="0"/>
              </a:rPr>
              <a:t>Гибкость</a:t>
            </a:r>
            <a:r>
              <a:rPr lang="ru-RU" sz="2000" dirty="0">
                <a:latin typeface="Helios" panose="020B0604020202020204" charset="0"/>
                <a:ea typeface="Inter" panose="020B0604020202020204" charset="0"/>
              </a:rPr>
              <a:t>: программы для разных уровней подготовки, от начинающих до руководителей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50A4E26E-89A0-4ECA-A99D-E92204E68287}"/>
              </a:ext>
            </a:extLst>
          </p:cNvPr>
          <p:cNvSpPr txBox="1"/>
          <p:nvPr/>
        </p:nvSpPr>
        <p:spPr>
          <a:xfrm>
            <a:off x="1143000" y="4215979"/>
            <a:ext cx="5585113" cy="1178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9"/>
              </a:lnSpc>
              <a:spcBef>
                <a:spcPct val="0"/>
              </a:spcBef>
            </a:pPr>
            <a:r>
              <a:rPr lang="ru-RU" sz="3799" b="1" u="none" dirty="0">
                <a:solidFill>
                  <a:srgbClr val="002060"/>
                </a:solidFill>
                <a:latin typeface="Klein Bold"/>
                <a:ea typeface="Klein Bold"/>
                <a:cs typeface="Klein Bold"/>
                <a:sym typeface="Klein Bold"/>
              </a:rPr>
              <a:t>Конкурентное преимущество</a:t>
            </a:r>
            <a:endParaRPr lang="en-US" sz="3799" b="1" u="none" dirty="0">
              <a:solidFill>
                <a:srgbClr val="002060"/>
              </a:solidFill>
              <a:latin typeface="Klein Bold"/>
              <a:ea typeface="Klein Bold"/>
              <a:cs typeface="Klein Bold"/>
              <a:sym typeface="Klein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02724" y="3705301"/>
            <a:ext cx="5188182" cy="1361434"/>
            <a:chOff x="0" y="0"/>
            <a:chExt cx="838907" cy="2953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8907" cy="295387"/>
            </a:xfrm>
            <a:custGeom>
              <a:avLst/>
              <a:gdLst/>
              <a:ahLst/>
              <a:cxnLst/>
              <a:rect l="l" t="t" r="r" b="b"/>
              <a:pathLst>
                <a:path w="838907" h="295387">
                  <a:moveTo>
                    <a:pt x="147694" y="0"/>
                  </a:moveTo>
                  <a:lnTo>
                    <a:pt x="691214" y="0"/>
                  </a:lnTo>
                  <a:cubicBezTo>
                    <a:pt x="730384" y="0"/>
                    <a:pt x="767951" y="15561"/>
                    <a:pt x="795649" y="43258"/>
                  </a:cubicBezTo>
                  <a:cubicBezTo>
                    <a:pt x="823347" y="70956"/>
                    <a:pt x="838907" y="108523"/>
                    <a:pt x="838907" y="147694"/>
                  </a:cubicBezTo>
                  <a:lnTo>
                    <a:pt x="838907" y="147694"/>
                  </a:lnTo>
                  <a:cubicBezTo>
                    <a:pt x="838907" y="186864"/>
                    <a:pt x="823347" y="224431"/>
                    <a:pt x="795649" y="252129"/>
                  </a:cubicBezTo>
                  <a:cubicBezTo>
                    <a:pt x="767951" y="279827"/>
                    <a:pt x="730384" y="295387"/>
                    <a:pt x="691214" y="295387"/>
                  </a:cubicBezTo>
                  <a:lnTo>
                    <a:pt x="147694" y="295387"/>
                  </a:lnTo>
                  <a:cubicBezTo>
                    <a:pt x="108523" y="295387"/>
                    <a:pt x="70956" y="279827"/>
                    <a:pt x="43258" y="252129"/>
                  </a:cubicBezTo>
                  <a:cubicBezTo>
                    <a:pt x="15561" y="224431"/>
                    <a:pt x="0" y="186864"/>
                    <a:pt x="0" y="147694"/>
                  </a:cubicBezTo>
                  <a:lnTo>
                    <a:pt x="0" y="147694"/>
                  </a:lnTo>
                  <a:cubicBezTo>
                    <a:pt x="0" y="108523"/>
                    <a:pt x="15561" y="70956"/>
                    <a:pt x="43258" y="43258"/>
                  </a:cubicBezTo>
                  <a:cubicBezTo>
                    <a:pt x="70956" y="15561"/>
                    <a:pt x="108523" y="0"/>
                    <a:pt x="147694" y="0"/>
                  </a:cubicBezTo>
                  <a:close/>
                </a:path>
              </a:pathLst>
            </a:custGeom>
            <a:solidFill>
              <a:srgbClr val="F4F4F4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838907" cy="3620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endParaRPr lang="ru-RU" sz="5400" b="1" dirty="0">
                <a:solidFill>
                  <a:srgbClr val="718BAB"/>
                </a:solidFill>
                <a:latin typeface="Helios Bold"/>
                <a:ea typeface="Helios Bold"/>
                <a:cs typeface="Helios Bold"/>
                <a:sym typeface="Helios Bold"/>
              </a:endParaRPr>
            </a:p>
            <a:p>
              <a:pPr algn="ctr">
                <a:lnSpc>
                  <a:spcPts val="4199"/>
                </a:lnSpc>
              </a:pPr>
              <a:r>
                <a:rPr lang="ru-RU" sz="5400" b="1" dirty="0">
                  <a:solidFill>
                    <a:srgbClr val="718BAB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50</a:t>
              </a:r>
              <a:r>
                <a:rPr lang="en-US" sz="5400" b="1" dirty="0">
                  <a:solidFill>
                    <a:srgbClr val="718BAB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 </a:t>
              </a:r>
              <a:r>
                <a:rPr lang="ru-RU" sz="5400" b="1" dirty="0">
                  <a:solidFill>
                    <a:srgbClr val="718BAB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млн. тенге</a:t>
              </a:r>
              <a:endParaRPr lang="en-US" sz="5400" b="1" dirty="0">
                <a:solidFill>
                  <a:srgbClr val="718BAB"/>
                </a:solidFill>
                <a:latin typeface="Helios Bold"/>
                <a:ea typeface="Helios Bold"/>
                <a:cs typeface="Helios Bold"/>
                <a:sym typeface="Helios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44000" y="-8868"/>
            <a:ext cx="9144000" cy="10295868"/>
            <a:chOff x="0" y="0"/>
            <a:chExt cx="2408296" cy="271166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08296" cy="2711669"/>
            </a:xfrm>
            <a:custGeom>
              <a:avLst/>
              <a:gdLst/>
              <a:ahLst/>
              <a:cxnLst/>
              <a:rect l="l" t="t" r="r" b="b"/>
              <a:pathLst>
                <a:path w="2408296" h="2711669">
                  <a:moveTo>
                    <a:pt x="0" y="0"/>
                  </a:moveTo>
                  <a:lnTo>
                    <a:pt x="2408296" y="0"/>
                  </a:lnTo>
                  <a:lnTo>
                    <a:pt x="2408296" y="2711669"/>
                  </a:lnTo>
                  <a:lnTo>
                    <a:pt x="0" y="2711669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408296" cy="2749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81000" y="1163355"/>
            <a:ext cx="8153400" cy="2311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ru-RU" sz="6999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Запрашиваемая</a:t>
            </a:r>
            <a:r>
              <a:rPr lang="en-US" sz="6999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r>
              <a:rPr lang="ru-RU" sz="6999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Сумма</a:t>
            </a:r>
            <a:endParaRPr lang="en-US" sz="6999" b="1" dirty="0">
              <a:solidFill>
                <a:srgbClr val="718BAB"/>
              </a:solidFill>
              <a:latin typeface="Klein Bold"/>
              <a:ea typeface="Klein Bold"/>
              <a:cs typeface="Klein Bold"/>
              <a:sym typeface="Klein Bold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0304537" y="2816005"/>
            <a:ext cx="6838360" cy="6838360"/>
            <a:chOff x="0" y="0"/>
            <a:chExt cx="9117814" cy="911781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117814" cy="9117814"/>
            </a:xfrm>
            <a:custGeom>
              <a:avLst/>
              <a:gdLst/>
              <a:ahLst/>
              <a:cxnLst/>
              <a:rect l="l" t="t" r="r" b="b"/>
              <a:pathLst>
                <a:path w="9117814" h="9117814">
                  <a:moveTo>
                    <a:pt x="0" y="0"/>
                  </a:moveTo>
                  <a:lnTo>
                    <a:pt x="9117814" y="0"/>
                  </a:lnTo>
                  <a:lnTo>
                    <a:pt x="9117814" y="9117814"/>
                  </a:lnTo>
                  <a:lnTo>
                    <a:pt x="0" y="91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2" name="Group 22"/>
            <p:cNvGrpSpPr/>
            <p:nvPr/>
          </p:nvGrpSpPr>
          <p:grpSpPr>
            <a:xfrm>
              <a:off x="1207619" y="2415239"/>
              <a:ext cx="6702575" cy="6702575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718BAB"/>
              </a:solidFill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2445675" y="4891350"/>
              <a:ext cx="4226464" cy="4226464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C0CFE1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2866536" y="5412724"/>
              <a:ext cx="3384738" cy="1179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ru-RU" sz="3199" dirty="0">
                  <a:latin typeface="Helios"/>
                  <a:ea typeface="Helios"/>
                  <a:cs typeface="Helios"/>
                  <a:sym typeface="Helios"/>
                </a:rPr>
                <a:t>5 млн</a:t>
              </a:r>
            </a:p>
            <a:p>
              <a:pPr algn="ctr"/>
              <a:r>
                <a:rPr lang="ru-RU" sz="2000" u="none" dirty="0">
                  <a:latin typeface="Helios"/>
                  <a:ea typeface="Helios"/>
                  <a:cs typeface="Helios"/>
                  <a:sym typeface="Helios"/>
                </a:rPr>
                <a:t>Резервный фонд</a:t>
              </a:r>
              <a:endParaRPr lang="en-US" sz="2000" u="none" dirty="0">
                <a:latin typeface="Helios"/>
                <a:ea typeface="Helios"/>
                <a:cs typeface="Helios"/>
                <a:sym typeface="Helios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781814" y="526093"/>
              <a:ext cx="3384738" cy="1066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3199" u="none" dirty="0">
                  <a:solidFill>
                    <a:schemeClr val="bg1"/>
                  </a:solidFill>
                  <a:latin typeface="Helios"/>
                  <a:ea typeface="Helios"/>
                  <a:cs typeface="Helios"/>
                  <a:sym typeface="Helios"/>
                </a:rPr>
                <a:t>25 млн</a:t>
              </a:r>
              <a:br>
                <a:rPr lang="ru-RU" sz="3199" u="none" dirty="0">
                  <a:solidFill>
                    <a:schemeClr val="bg1"/>
                  </a:solidFill>
                  <a:latin typeface="Helios"/>
                  <a:ea typeface="Helios"/>
                  <a:cs typeface="Helios"/>
                  <a:sym typeface="Helios"/>
                </a:rPr>
              </a:br>
              <a:r>
                <a:rPr lang="ru-RU" sz="2000" u="none" dirty="0">
                  <a:solidFill>
                    <a:schemeClr val="bg1"/>
                  </a:solidFill>
                  <a:latin typeface="Helios"/>
                  <a:ea typeface="Helios"/>
                  <a:cs typeface="Helios"/>
                  <a:sym typeface="Helios"/>
                </a:rPr>
                <a:t>создание школы</a:t>
              </a:r>
              <a:endParaRPr lang="en-US" sz="3199" u="none" dirty="0">
                <a:solidFill>
                  <a:schemeClr val="bg1"/>
                </a:solidFill>
                <a:latin typeface="Helios"/>
                <a:ea typeface="Helios"/>
                <a:cs typeface="Helios"/>
                <a:sym typeface="Helios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856248" y="2874668"/>
              <a:ext cx="3384738" cy="1179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ru-RU" sz="3199" dirty="0">
                  <a:solidFill>
                    <a:srgbClr val="FFFFFF"/>
                  </a:solidFill>
                  <a:latin typeface="Helios"/>
                  <a:ea typeface="Helios"/>
                  <a:cs typeface="Helios"/>
                  <a:sym typeface="Helios"/>
                </a:rPr>
                <a:t>20 млн</a:t>
              </a:r>
            </a:p>
            <a:p>
              <a:pPr algn="ctr"/>
              <a:r>
                <a:rPr lang="ru-RU" sz="2000" u="none" dirty="0">
                  <a:solidFill>
                    <a:srgbClr val="FFFFFF"/>
                  </a:solidFill>
                  <a:latin typeface="Helios"/>
                  <a:ea typeface="Helios"/>
                  <a:cs typeface="Helios"/>
                  <a:sym typeface="Helios"/>
                </a:rPr>
                <a:t>Интернет проект</a:t>
              </a:r>
              <a:endParaRPr lang="en-US" sz="2000" u="none" dirty="0">
                <a:solidFill>
                  <a:srgbClr val="FFFFFF"/>
                </a:solidFill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157535"/>
            <a:chOff x="0" y="0"/>
            <a:chExt cx="4816593" cy="10949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94988"/>
            </a:xfrm>
            <a:custGeom>
              <a:avLst/>
              <a:gdLst/>
              <a:ahLst/>
              <a:cxnLst/>
              <a:rect l="l" t="t" r="r" b="b"/>
              <a:pathLst>
                <a:path w="4816592" h="1094988">
                  <a:moveTo>
                    <a:pt x="0" y="0"/>
                  </a:moveTo>
                  <a:lnTo>
                    <a:pt x="4816592" y="0"/>
                  </a:lnTo>
                  <a:lnTo>
                    <a:pt x="4816592" y="1094988"/>
                  </a:lnTo>
                  <a:lnTo>
                    <a:pt x="0" y="1094988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133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5400000">
            <a:off x="8033655" y="5341800"/>
            <a:ext cx="1003004" cy="947653"/>
          </a:xfrm>
          <a:custGeom>
            <a:avLst/>
            <a:gdLst/>
            <a:ahLst/>
            <a:cxnLst/>
            <a:rect l="l" t="t" r="r" b="b"/>
            <a:pathLst>
              <a:path w="2058268" h="1777595">
                <a:moveTo>
                  <a:pt x="0" y="0"/>
                </a:moveTo>
                <a:lnTo>
                  <a:pt x="2058268" y="0"/>
                </a:lnTo>
                <a:lnTo>
                  <a:pt x="2058268" y="1777596"/>
                </a:lnTo>
                <a:lnTo>
                  <a:pt x="0" y="1777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11662" y="4774686"/>
            <a:ext cx="3733800" cy="2081881"/>
          </a:xfrm>
          <a:custGeom>
            <a:avLst/>
            <a:gdLst/>
            <a:ahLst/>
            <a:cxnLst/>
            <a:rect l="l" t="t" r="r" b="b"/>
            <a:pathLst>
              <a:path w="3109412" h="1871300">
                <a:moveTo>
                  <a:pt x="0" y="0"/>
                </a:moveTo>
                <a:lnTo>
                  <a:pt x="3109412" y="0"/>
                </a:lnTo>
                <a:lnTo>
                  <a:pt x="3109412" y="1871300"/>
                </a:lnTo>
                <a:lnTo>
                  <a:pt x="0" y="1871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0 – 6 мес.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Создание школы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Формирование команды</a:t>
            </a:r>
            <a:endParaRPr lang="ru-RU" sz="1400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Запуск интернет-проекта</a:t>
            </a:r>
            <a:endParaRPr lang="ru-RU" sz="1400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</a:endParaRPr>
          </a:p>
          <a:p>
            <a:endParaRPr lang="ru-RU" dirty="0"/>
          </a:p>
        </p:txBody>
      </p:sp>
      <p:grpSp>
        <p:nvGrpSpPr>
          <p:cNvPr id="14" name="Group 14"/>
          <p:cNvGrpSpPr/>
          <p:nvPr/>
        </p:nvGrpSpPr>
        <p:grpSpPr>
          <a:xfrm>
            <a:off x="2148268" y="971550"/>
            <a:ext cx="13991465" cy="1838624"/>
            <a:chOff x="0" y="-76200"/>
            <a:chExt cx="18655286" cy="245149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76200"/>
              <a:ext cx="18655286" cy="1525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99"/>
                </a:lnSpc>
              </a:pPr>
              <a:r>
                <a:rPr lang="ru-RU" sz="6999" b="1" dirty="0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Прогнозируемая</a:t>
              </a:r>
              <a:r>
                <a:rPr lang="en-US" sz="6999" b="1" dirty="0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 </a:t>
              </a:r>
              <a:r>
                <a:rPr lang="ru-RU" sz="6999" b="1" dirty="0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Прибыль</a:t>
              </a:r>
              <a:endParaRPr lang="en-US" sz="6999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816000"/>
              <a:ext cx="18655286" cy="559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ru-RU" sz="2599" u="none" dirty="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С учетом: анализа рынка, особенности нашего предложения, реклама, опыт.</a:t>
              </a:r>
              <a:endParaRPr lang="en-US" sz="2599" u="none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18" name="Freeform 11">
            <a:extLst>
              <a:ext uri="{FF2B5EF4-FFF2-40B4-BE49-F238E27FC236}">
                <a16:creationId xmlns:a16="http://schemas.microsoft.com/office/drawing/2014/main" id="{20CE8601-5D93-44F6-947E-B8AC3841A87B}"/>
              </a:ext>
            </a:extLst>
          </p:cNvPr>
          <p:cNvSpPr/>
          <p:nvPr/>
        </p:nvSpPr>
        <p:spPr>
          <a:xfrm>
            <a:off x="9854900" y="4774686"/>
            <a:ext cx="3733800" cy="2081881"/>
          </a:xfrm>
          <a:custGeom>
            <a:avLst/>
            <a:gdLst/>
            <a:ahLst/>
            <a:cxnLst/>
            <a:rect l="l" t="t" r="r" b="b"/>
            <a:pathLst>
              <a:path w="3109412" h="1871300">
                <a:moveTo>
                  <a:pt x="0" y="0"/>
                </a:moveTo>
                <a:lnTo>
                  <a:pt x="3109412" y="0"/>
                </a:lnTo>
                <a:lnTo>
                  <a:pt x="3109412" y="1871300"/>
                </a:lnTo>
                <a:lnTo>
                  <a:pt x="0" y="1871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6 – 12 мес.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Работа с подопечными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Ведение соцсетей: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bg1"/>
                </a:solidFill>
                <a:latin typeface="Inter" panose="020B0604020202020204" charset="0"/>
              </a:rPr>
              <a:t>Запуск программ обучения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C1F88268-651C-4CC3-B0CA-BAD12C656DB0}"/>
              </a:ext>
            </a:extLst>
          </p:cNvPr>
          <p:cNvSpPr/>
          <p:nvPr/>
        </p:nvSpPr>
        <p:spPr>
          <a:xfrm>
            <a:off x="3511662" y="7681512"/>
            <a:ext cx="3733800" cy="2081881"/>
          </a:xfrm>
          <a:custGeom>
            <a:avLst/>
            <a:gdLst/>
            <a:ahLst/>
            <a:cxnLst/>
            <a:rect l="l" t="t" r="r" b="b"/>
            <a:pathLst>
              <a:path w="3109412" h="1871300">
                <a:moveTo>
                  <a:pt x="0" y="0"/>
                </a:moveTo>
                <a:lnTo>
                  <a:pt x="3109412" y="0"/>
                </a:lnTo>
                <a:lnTo>
                  <a:pt x="3109412" y="1871300"/>
                </a:lnTo>
                <a:lnTo>
                  <a:pt x="0" y="1871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12 – 18 мес.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Увеличение числа участников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Выход на корп. сегмент</a:t>
            </a:r>
            <a:endParaRPr lang="ru-RU" sz="1400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Рост команды</a:t>
            </a:r>
            <a:endParaRPr lang="ru-RU" sz="1400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</a:endParaRPr>
          </a:p>
          <a:p>
            <a:endParaRPr lang="ru-RU" dirty="0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B607AB0B-6914-4BEC-B3A6-B856913805BB}"/>
              </a:ext>
            </a:extLst>
          </p:cNvPr>
          <p:cNvSpPr/>
          <p:nvPr/>
        </p:nvSpPr>
        <p:spPr>
          <a:xfrm>
            <a:off x="9854900" y="7681512"/>
            <a:ext cx="3733800" cy="2081881"/>
          </a:xfrm>
          <a:custGeom>
            <a:avLst/>
            <a:gdLst/>
            <a:ahLst/>
            <a:cxnLst/>
            <a:rect l="l" t="t" r="r" b="b"/>
            <a:pathLst>
              <a:path w="3109412" h="1871300">
                <a:moveTo>
                  <a:pt x="0" y="0"/>
                </a:moveTo>
                <a:lnTo>
                  <a:pt x="3109412" y="0"/>
                </a:lnTo>
                <a:lnTo>
                  <a:pt x="3109412" y="1871300"/>
                </a:lnTo>
                <a:lnTo>
                  <a:pt x="0" y="1871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18 – 24 мес.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Масштабирование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Увеличение стоимости</a:t>
            </a:r>
            <a:endParaRPr lang="ru-RU" sz="1400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Привлечение корп. сегмента</a:t>
            </a:r>
            <a:endParaRPr lang="ru-RU" sz="1400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</a:endParaRPr>
          </a:p>
          <a:p>
            <a:endParaRPr lang="ru-RU" dirty="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A72691D0-044B-4051-864C-A64F771B35D8}"/>
              </a:ext>
            </a:extLst>
          </p:cNvPr>
          <p:cNvSpPr/>
          <p:nvPr/>
        </p:nvSpPr>
        <p:spPr>
          <a:xfrm rot="5400000">
            <a:off x="8033654" y="8134324"/>
            <a:ext cx="1003004" cy="947653"/>
          </a:xfrm>
          <a:custGeom>
            <a:avLst/>
            <a:gdLst/>
            <a:ahLst/>
            <a:cxnLst/>
            <a:rect l="l" t="t" r="r" b="b"/>
            <a:pathLst>
              <a:path w="2058268" h="1777595">
                <a:moveTo>
                  <a:pt x="0" y="0"/>
                </a:moveTo>
                <a:lnTo>
                  <a:pt x="2058268" y="0"/>
                </a:lnTo>
                <a:lnTo>
                  <a:pt x="2058268" y="1777596"/>
                </a:lnTo>
                <a:lnTo>
                  <a:pt x="0" y="1777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819369">
            <a:off x="-294337" y="2174365"/>
            <a:ext cx="8872764" cy="8887631"/>
            <a:chOff x="0" y="0"/>
            <a:chExt cx="13141858" cy="13141858"/>
          </a:xfrm>
        </p:grpSpPr>
        <p:sp>
          <p:nvSpPr>
            <p:cNvPr id="3" name="Freeform 3"/>
            <p:cNvSpPr/>
            <p:nvPr/>
          </p:nvSpPr>
          <p:spPr>
            <a:xfrm rot="-1200957">
              <a:off x="1444916" y="1444916"/>
              <a:ext cx="10252025" cy="10252025"/>
            </a:xfrm>
            <a:custGeom>
              <a:avLst/>
              <a:gdLst/>
              <a:ahLst/>
              <a:cxnLst/>
              <a:rect l="l" t="t" r="r" b="b"/>
              <a:pathLst>
                <a:path w="10252025" h="10252025">
                  <a:moveTo>
                    <a:pt x="0" y="0"/>
                  </a:moveTo>
                  <a:lnTo>
                    <a:pt x="10252025" y="0"/>
                  </a:lnTo>
                  <a:lnTo>
                    <a:pt x="10252025" y="10252025"/>
                  </a:lnTo>
                  <a:lnTo>
                    <a:pt x="0" y="10252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11122" y="1311122"/>
              <a:ext cx="10252025" cy="10252025"/>
            </a:xfrm>
            <a:custGeom>
              <a:avLst/>
              <a:gdLst/>
              <a:ahLst/>
              <a:cxnLst/>
              <a:rect l="l" t="t" r="r" b="b"/>
              <a:pathLst>
                <a:path w="10252025" h="10252025">
                  <a:moveTo>
                    <a:pt x="0" y="0"/>
                  </a:moveTo>
                  <a:lnTo>
                    <a:pt x="10252025" y="0"/>
                  </a:lnTo>
                  <a:lnTo>
                    <a:pt x="10252025" y="10252025"/>
                  </a:lnTo>
                  <a:lnTo>
                    <a:pt x="0" y="10252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186913"/>
            <a:ext cx="7285740" cy="114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ru-RU" sz="6999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Перспективы </a:t>
            </a:r>
            <a:endParaRPr lang="en-US" sz="6999" b="1" dirty="0">
              <a:solidFill>
                <a:srgbClr val="718BAB"/>
              </a:solidFill>
              <a:latin typeface="Klein Bold"/>
              <a:ea typeface="Klein Bold"/>
              <a:cs typeface="Klein Bold"/>
              <a:sym typeface="Klein Bold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AB4E77BF-D8CA-4DFF-BF09-73FA3247D1FD}"/>
              </a:ext>
            </a:extLst>
          </p:cNvPr>
          <p:cNvSpPr txBox="1"/>
          <p:nvPr/>
        </p:nvSpPr>
        <p:spPr>
          <a:xfrm>
            <a:off x="8534400" y="5143500"/>
            <a:ext cx="8839200" cy="2710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Helios" panose="020B0604020202020204" charset="0"/>
                <a:ea typeface="Inter" panose="020B0604020202020204" charset="0"/>
              </a:rPr>
              <a:t>Сегодня востребованность </a:t>
            </a:r>
            <a:r>
              <a:rPr lang="ru-RU" sz="2000" dirty="0" err="1">
                <a:latin typeface="Helios" panose="020B0604020202020204" charset="0"/>
                <a:ea typeface="Inter" panose="020B0604020202020204" charset="0"/>
              </a:rPr>
              <a:t>soft</a:t>
            </a:r>
            <a:r>
              <a:rPr lang="ru-RU" sz="2000" dirty="0">
                <a:latin typeface="Helios" panose="020B0604020202020204" charset="0"/>
                <a:ea typeface="Inter" panose="020B0604020202020204" charset="0"/>
              </a:rPr>
              <a:t> </a:t>
            </a:r>
            <a:r>
              <a:rPr lang="ru-RU" sz="2000" dirty="0" err="1">
                <a:latin typeface="Helios" panose="020B0604020202020204" charset="0"/>
                <a:ea typeface="Inter" panose="020B0604020202020204" charset="0"/>
              </a:rPr>
              <a:t>skills</a:t>
            </a:r>
            <a:r>
              <a:rPr lang="ru-RU" sz="2000" dirty="0">
                <a:latin typeface="Helios" panose="020B0604020202020204" charset="0"/>
                <a:ea typeface="Inter" panose="020B0604020202020204" charset="0"/>
              </a:rPr>
              <a:t> растет как среди сотрудников, так и среди работодателей.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Helios" panose="020B0604020202020204" charset="0"/>
                <a:ea typeface="Inter" panose="020B0604020202020204" charset="0"/>
              </a:rPr>
              <a:t>Социальные сети (</a:t>
            </a:r>
            <a:r>
              <a:rPr lang="ru-RU" sz="2000" dirty="0" err="1">
                <a:latin typeface="Helios" panose="020B0604020202020204" charset="0"/>
                <a:ea typeface="Inter" panose="020B0604020202020204" charset="0"/>
              </a:rPr>
              <a:t>Instagram</a:t>
            </a:r>
            <a:r>
              <a:rPr lang="ru-RU" sz="2000" dirty="0">
                <a:latin typeface="Helios" panose="020B0604020202020204" charset="0"/>
                <a:ea typeface="Inter" panose="020B0604020202020204" charset="0"/>
              </a:rPr>
              <a:t>, </a:t>
            </a:r>
            <a:r>
              <a:rPr lang="ru-RU" sz="2000" dirty="0" err="1">
                <a:latin typeface="Helios" panose="020B0604020202020204" charset="0"/>
                <a:ea typeface="Inter" panose="020B0604020202020204" charset="0"/>
              </a:rPr>
              <a:t>TikTok</a:t>
            </a:r>
            <a:r>
              <a:rPr lang="ru-RU" sz="2000" dirty="0">
                <a:latin typeface="Helios" panose="020B0604020202020204" charset="0"/>
                <a:ea typeface="Inter" panose="020B0604020202020204" charset="0"/>
              </a:rPr>
              <a:t>) становятся основным каналом коммуникации для обучения и продвижения.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Helios" panose="020B0604020202020204" charset="0"/>
                <a:ea typeface="Inter" panose="020B0604020202020204" charset="0"/>
              </a:rPr>
              <a:t>Конкуренция на рынке минимальна, а интерес аудитории к мотивационному и обучающему контенту — максимальный.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DBF21DD9-6DFD-4F52-B4BB-991E72C77091}"/>
              </a:ext>
            </a:extLst>
          </p:cNvPr>
          <p:cNvSpPr txBox="1"/>
          <p:nvPr/>
        </p:nvSpPr>
        <p:spPr>
          <a:xfrm>
            <a:off x="1752600" y="5153891"/>
            <a:ext cx="5029200" cy="202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Helios" panose="020B0604020202020204" charset="0"/>
                <a:ea typeface="Inter" panose="020B0604020202020204" charset="0"/>
              </a:rPr>
              <a:t>Продажа индивидуальных и корпоративных тренингов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Helios" panose="020B0604020202020204" charset="0"/>
                <a:ea typeface="Inter" panose="020B0604020202020204" charset="0"/>
              </a:rPr>
              <a:t>Рекламные интеграции в социальных сетях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Helios" panose="020B0604020202020204" charset="0"/>
                <a:ea typeface="Inter" panose="020B0604020202020204" charset="0"/>
              </a:rPr>
              <a:t>Коллаборации с компаниями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5" y="0"/>
            <a:ext cx="18288000" cy="3773114"/>
            <a:chOff x="0" y="0"/>
            <a:chExt cx="24384000" cy="50308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3773114"/>
            <a:ext cx="18288000" cy="6513886"/>
            <a:chOff x="0" y="0"/>
            <a:chExt cx="4816593" cy="17155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4816593" cy="17822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69367"/>
              </p:ext>
            </p:extLst>
          </p:nvPr>
        </p:nvGraphicFramePr>
        <p:xfrm>
          <a:off x="3123887" y="4496763"/>
          <a:ext cx="13661820" cy="4813429"/>
        </p:xfrm>
        <a:graphic>
          <a:graphicData uri="http://schemas.openxmlformats.org/drawingml/2006/table">
            <a:tbl>
              <a:tblPr/>
              <a:tblGrid>
                <a:gridCol w="13661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62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Helios" panose="020B0604020202020204" charset="0"/>
                          <a:ea typeface="Inter" panose="020B0604020202020204" charset="0"/>
                        </a:rPr>
                        <a:t>Проект сочетает в себе инновационный подход к обучению и мощный маркетинговый инструмент. Убедительные кейсы, представленные в социальных сетях, станут доказательством эффективности школы и привлекут тысячи клиентов. Инвестиции в размере 50 млн тенге окупятся за 18–24 месяца, после чего проект начнет приносить стабильный доход с возможностью масштабирования.</a:t>
                      </a:r>
                    </a:p>
                  </a:txBody>
                  <a:tcPr marL="152400" marR="152400" marT="152400" marB="152400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78">
                <a:tc>
                  <a:txBody>
                    <a:bodyPr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endParaRPr lang="en-US" sz="1100" dirty="0"/>
                    </a:p>
                  </a:txBody>
                  <a:tcPr marL="152400" marR="152400" marT="152400" marB="152400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978">
                <a:tc>
                  <a:txBody>
                    <a:bodyPr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978">
                <a:tc>
                  <a:txBody>
                    <a:bodyPr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endParaRPr lang="en-US" sz="1100" dirty="0"/>
                    </a:p>
                  </a:txBody>
                  <a:tcPr marL="152400" marR="152400" marT="152400" marB="152400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978">
                <a:tc>
                  <a:txBody>
                    <a:bodyPr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endParaRPr lang="en-US" sz="1100" dirty="0"/>
                    </a:p>
                  </a:txBody>
                  <a:tcPr marL="152400" marR="152400" marT="152400" marB="152400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4639504" y="1391465"/>
            <a:ext cx="9008992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ru-RU" sz="6999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Заключение</a:t>
            </a:r>
            <a:endParaRPr lang="en-US" sz="6999" b="1" dirty="0">
              <a:solidFill>
                <a:srgbClr val="FFFFFF"/>
              </a:solidFill>
              <a:latin typeface="Klein Bold"/>
              <a:ea typeface="Klein Bold"/>
              <a:cs typeface="Klein Bold"/>
              <a:sym typeface="Klein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347</Words>
  <Application>Microsoft Office PowerPoint</Application>
  <PresentationFormat>Произвольный</PresentationFormat>
  <Paragraphs>53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Wingdings</vt:lpstr>
      <vt:lpstr>Arial</vt:lpstr>
      <vt:lpstr>Inter</vt:lpstr>
      <vt:lpstr>Helios Bold</vt:lpstr>
      <vt:lpstr>Klein Bold</vt:lpstr>
      <vt:lpstr>Baskerville Display PT</vt:lpstr>
      <vt:lpstr>Calibri</vt:lpstr>
      <vt:lpstr>Helios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 Presentation</dc:title>
  <dc:creator>Кузнецов Сергей</dc:creator>
  <cp:lastModifiedBy>Кузнецов Сергей</cp:lastModifiedBy>
  <cp:revision>7</cp:revision>
  <dcterms:created xsi:type="dcterms:W3CDTF">2006-08-16T00:00:00Z</dcterms:created>
  <dcterms:modified xsi:type="dcterms:W3CDTF">2024-12-05T11:46:38Z</dcterms:modified>
  <dc:identifier>DAGX1c7oxwA</dc:identifier>
</cp:coreProperties>
</file>